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6"/>
  </p:notesMasterIdLst>
  <p:sldIdLst>
    <p:sldId id="256" r:id="rId4"/>
    <p:sldId id="257" r:id="rId5"/>
    <p:sldId id="258" r:id="rId6"/>
    <p:sldId id="262" r:id="rId7"/>
    <p:sldId id="263" r:id="rId8"/>
    <p:sldId id="280" r:id="rId9"/>
    <p:sldId id="266" r:id="rId10"/>
    <p:sldId id="268" r:id="rId11"/>
    <p:sldId id="273" r:id="rId12"/>
    <p:sldId id="281" r:id="rId13"/>
    <p:sldId id="358" r:id="rId14"/>
    <p:sldId id="297" r:id="rId15"/>
    <p:sldId id="276" r:id="rId16"/>
    <p:sldId id="282" r:id="rId17"/>
    <p:sldId id="277" r:id="rId18"/>
    <p:sldId id="275" r:id="rId19"/>
    <p:sldId id="271" r:id="rId20"/>
    <p:sldId id="278" r:id="rId21"/>
    <p:sldId id="397" r:id="rId22"/>
    <p:sldId id="269" r:id="rId23"/>
    <p:sldId id="270" r:id="rId24"/>
    <p:sldId id="264"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39911"/>
    <a:srgbClr val="98B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95699-44F4-4C8D-9DF1-24904A12AF7A}" type="datetimeFigureOut">
              <a:rPr lang="fr-FR" smtClean="0"/>
              <a:t>30/05/2022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9B46D-7319-4402-A1F9-506FFE81C295}" type="slidenum">
              <a:rPr lang="fr-FR" smtClean="0"/>
              <a:t>‹N°›</a:t>
            </a:fld>
            <a:endParaRPr lang="fr-FR"/>
          </a:p>
        </p:txBody>
      </p:sp>
    </p:spTree>
    <p:extLst>
      <p:ext uri="{BB962C8B-B14F-4D97-AF65-F5344CB8AC3E}">
        <p14:creationId xmlns:p14="http://schemas.microsoft.com/office/powerpoint/2010/main" val="147260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notes"/>
          <p:cNvSpPr txBox="1">
            <a:spLocks noGrp="1"/>
          </p:cNvSpPr>
          <p:nvPr>
            <p:ph type="body" idx="1"/>
          </p:nvPr>
        </p:nvSpPr>
        <p:spPr>
          <a:xfrm>
            <a:off x="926877" y="5238997"/>
            <a:ext cx="5100931" cy="496353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0" name="Google Shape;320;p2:notes"/>
          <p:cNvSpPr>
            <a:spLocks noGrp="1" noRot="1" noChangeAspect="1"/>
          </p:cNvSpPr>
          <p:nvPr>
            <p:ph type="sldImg" idx="2"/>
          </p:nvPr>
        </p:nvSpPr>
        <p:spPr>
          <a:xfrm>
            <a:off x="-198438" y="828675"/>
            <a:ext cx="7351713" cy="4135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882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7825B0-F469-4061-ADD5-FAAC8A6D66ED}" type="slidenum">
              <a:rPr lang="fr-FR" smtClean="0"/>
              <a:t>19</a:t>
            </a:fld>
            <a:endParaRPr lang="fr-FR"/>
          </a:p>
        </p:txBody>
      </p:sp>
    </p:spTree>
    <p:extLst>
      <p:ext uri="{BB962C8B-B14F-4D97-AF65-F5344CB8AC3E}">
        <p14:creationId xmlns:p14="http://schemas.microsoft.com/office/powerpoint/2010/main" val="365470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82288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111659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87688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29550" y="2130426"/>
            <a:ext cx="6848049" cy="1470025"/>
          </a:xfrm>
        </p:spPr>
        <p:txBody>
          <a:bodyPr/>
          <a:lstStyle>
            <a:lvl1pPr algn="l">
              <a:defRPr>
                <a:solidFill>
                  <a:srgbClr val="094258"/>
                </a:solidFill>
                <a:latin typeface="Poppins"/>
                <a:cs typeface="Poppins"/>
              </a:defRPr>
            </a:lvl1pPr>
          </a:lstStyle>
          <a:p>
            <a:r>
              <a:rPr lang="fr-FR"/>
              <a:t>Modifiez le style du titre</a:t>
            </a:r>
            <a:endParaRPr lang="fr-FR" dirty="0"/>
          </a:p>
        </p:txBody>
      </p:sp>
      <p:sp>
        <p:nvSpPr>
          <p:cNvPr id="3" name="Sous-titre 2"/>
          <p:cNvSpPr>
            <a:spLocks noGrp="1"/>
          </p:cNvSpPr>
          <p:nvPr>
            <p:ph type="subTitle" idx="1"/>
          </p:nvPr>
        </p:nvSpPr>
        <p:spPr>
          <a:xfrm>
            <a:off x="4429549" y="3600451"/>
            <a:ext cx="6848049" cy="2038349"/>
          </a:xfrm>
        </p:spPr>
        <p:txBody>
          <a:bodyPr>
            <a:normAutofit/>
          </a:bodyPr>
          <a:lstStyle>
            <a:lvl1pPr marL="0" indent="0" algn="l">
              <a:buNone/>
              <a:defRPr sz="2667">
                <a:solidFill>
                  <a:srgbClr val="094258"/>
                </a:solidFill>
                <a:latin typeface="Raleway Light"/>
                <a:cs typeface="Raleway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66853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95636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5333"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667">
                <a:solidFill>
                  <a:srgbClr val="094258"/>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230215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200151"/>
            <a:ext cx="5384800" cy="3394075"/>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7600" y="1200151"/>
            <a:ext cx="5384800" cy="3394075"/>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77811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1535113"/>
            <a:ext cx="5386917"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6193369" y="1535113"/>
            <a:ext cx="5389033"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endParaRPr lang="fr-FR" dirty="0"/>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2F7BCC-CCDD-EE44-97BD-0AC2870E5BEC}" type="slidenum">
              <a:rPr lang="fr-FR" smtClean="0"/>
              <a:t>‹N°›</a:t>
            </a:fld>
            <a:endParaRPr lang="fr-FR" dirty="0"/>
          </a:p>
        </p:txBody>
      </p:sp>
      <p:sp>
        <p:nvSpPr>
          <p:cNvPr id="10" name="Titre 1"/>
          <p:cNvSpPr>
            <a:spLocks noGrp="1"/>
          </p:cNvSpPr>
          <p:nvPr>
            <p:ph type="title"/>
          </p:nvPr>
        </p:nvSpPr>
        <p:spPr>
          <a:xfrm>
            <a:off x="3454400" y="127387"/>
            <a:ext cx="8441223" cy="682505"/>
          </a:xfrm>
        </p:spPr>
        <p:txBody>
          <a:bodyPr/>
          <a:lstStyle/>
          <a:p>
            <a:r>
              <a:rPr lang="fr-FR"/>
              <a:t>Modifiez le style du titre</a:t>
            </a:r>
            <a:endParaRPr lang="fr-FR" dirty="0"/>
          </a:p>
        </p:txBody>
      </p:sp>
    </p:spTree>
    <p:extLst>
      <p:ext uri="{BB962C8B-B14F-4D97-AF65-F5344CB8AC3E}">
        <p14:creationId xmlns:p14="http://schemas.microsoft.com/office/powerpoint/2010/main" val="365174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endParaRPr lang="fr-FR" dirty="0"/>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153277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endParaRPr lang="fr-FR" dirty="0"/>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2F7BCC-CCDD-EE44-97BD-0AC2870E5BEC}" type="slidenum">
              <a:rPr lang="fr-FR" smtClean="0"/>
              <a:t>‹N°›</a:t>
            </a:fld>
            <a:endParaRPr lang="fr-FR" dirty="0"/>
          </a:p>
        </p:txBody>
      </p:sp>
      <p:sp>
        <p:nvSpPr>
          <p:cNvPr id="5" name="Titre 1"/>
          <p:cNvSpPr>
            <a:spLocks noGrp="1"/>
          </p:cNvSpPr>
          <p:nvPr>
            <p:ph type="title"/>
          </p:nvPr>
        </p:nvSpPr>
        <p:spPr>
          <a:xfrm>
            <a:off x="3454400" y="127387"/>
            <a:ext cx="8441223" cy="682505"/>
          </a:xfrm>
        </p:spPr>
        <p:txBody>
          <a:bodyPr/>
          <a:lstStyle/>
          <a:p>
            <a:r>
              <a:rPr lang="fr-FR"/>
              <a:t>Modifiez le style du titre</a:t>
            </a:r>
            <a:endParaRPr lang="fr-FR" dirty="0"/>
          </a:p>
        </p:txBody>
      </p:sp>
    </p:spTree>
    <p:extLst>
      <p:ext uri="{BB962C8B-B14F-4D97-AF65-F5344CB8AC3E}">
        <p14:creationId xmlns:p14="http://schemas.microsoft.com/office/powerpoint/2010/main" val="3273942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1623485"/>
            <a:ext cx="4011084" cy="364431"/>
          </a:xfrm>
        </p:spPr>
        <p:txBody>
          <a:bodyPr anchor="b">
            <a:normAutofit/>
          </a:bodyPr>
          <a:lstStyle>
            <a:lvl1pPr algn="l">
              <a:defRPr sz="2133" b="1">
                <a:solidFill>
                  <a:srgbClr val="094258"/>
                </a:solidFill>
              </a:defRPr>
            </a:lvl1pPr>
          </a:lstStyle>
          <a:p>
            <a:r>
              <a:rPr lang="fr-FR"/>
              <a:t>Modifiez le style du titre</a:t>
            </a:r>
            <a:endParaRPr lang="fr-FR" dirty="0"/>
          </a:p>
        </p:txBody>
      </p:sp>
      <p:sp>
        <p:nvSpPr>
          <p:cNvPr id="3" name="Espace réservé du contenu 2"/>
          <p:cNvSpPr>
            <a:spLocks noGrp="1"/>
          </p:cNvSpPr>
          <p:nvPr>
            <p:ph idx="1"/>
          </p:nvPr>
        </p:nvSpPr>
        <p:spPr>
          <a:xfrm>
            <a:off x="4766733" y="1623484"/>
            <a:ext cx="6815667" cy="4502680"/>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09602" y="1987915"/>
            <a:ext cx="4011084" cy="401264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265067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317076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p:spPr>
        <p:txBody>
          <a:bodyPr anchor="b"/>
          <a:lstStyle>
            <a:lvl1pPr algn="l">
              <a:defRPr sz="2667"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r-FR"/>
              <a:t>Modifiez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957282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2F7BCC-CCDD-EE44-97BD-0AC2870E5BEC}" type="slidenum">
              <a:rPr lang="fr-FR" smtClean="0"/>
              <a:t>‹N°›</a:t>
            </a:fld>
            <a:endParaRPr lang="fr-FR" dirty="0"/>
          </a:p>
        </p:txBody>
      </p:sp>
    </p:spTree>
    <p:extLst>
      <p:ext uri="{BB962C8B-B14F-4D97-AF65-F5344CB8AC3E}">
        <p14:creationId xmlns:p14="http://schemas.microsoft.com/office/powerpoint/2010/main" val="3148641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vertical et text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825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6" name="Rectangle 5"/>
          <p:cNvSpPr/>
          <p:nvPr userDrawn="1"/>
        </p:nvSpPr>
        <p:spPr>
          <a:xfrm>
            <a:off x="-1" y="-3"/>
            <a:ext cx="12192001" cy="877458"/>
          </a:xfrm>
          <a:prstGeom prst="rect">
            <a:avLst/>
          </a:prstGeom>
          <a:solidFill>
            <a:srgbClr val="12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6F23"/>
              </a:solidFill>
            </a:endParaRPr>
          </a:p>
        </p:txBody>
      </p:sp>
      <p:sp>
        <p:nvSpPr>
          <p:cNvPr id="2" name="Titre 1"/>
          <p:cNvSpPr>
            <a:spLocks noGrp="1"/>
          </p:cNvSpPr>
          <p:nvPr>
            <p:ph type="title"/>
          </p:nvPr>
        </p:nvSpPr>
        <p:spPr>
          <a:xfrm>
            <a:off x="838200" y="97655"/>
            <a:ext cx="10515600" cy="789142"/>
          </a:xfrm>
        </p:spPr>
        <p:txBody>
          <a:bodyPr>
            <a:normAutofit/>
          </a:bodyPr>
          <a:lstStyle>
            <a:lvl1pPr>
              <a:defRPr sz="2800">
                <a:solidFill>
                  <a:schemeClr val="bg1"/>
                </a:solidFill>
              </a:defRPr>
            </a:lvl1pPr>
          </a:lstStyle>
          <a:p>
            <a:r>
              <a:rPr lang="fr-FR"/>
              <a:t>Modifiez le style du titre</a:t>
            </a:r>
            <a:endParaRPr lang="fr-FR" dirty="0"/>
          </a:p>
        </p:txBody>
      </p:sp>
      <p:cxnSp>
        <p:nvCxnSpPr>
          <p:cNvPr id="7" name="Connecteur droit 6"/>
          <p:cNvCxnSpPr/>
          <p:nvPr userDrawn="1"/>
        </p:nvCxnSpPr>
        <p:spPr>
          <a:xfrm>
            <a:off x="0" y="877455"/>
            <a:ext cx="12192000" cy="0"/>
          </a:xfrm>
          <a:prstGeom prst="line">
            <a:avLst/>
          </a:prstGeom>
          <a:ln w="57150">
            <a:solidFill>
              <a:srgbClr val="F36F23"/>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e la date 8"/>
          <p:cNvSpPr>
            <a:spLocks noGrp="1"/>
          </p:cNvSpPr>
          <p:nvPr>
            <p:ph type="dt" sz="half" idx="10"/>
          </p:nvPr>
        </p:nvSpPr>
        <p:spPr/>
        <p:txBody>
          <a:bodyPr/>
          <a:lstStyle/>
          <a:p>
            <a:fld id="{E26421F2-3C58-4199-9551-2B15C10CF1EB}" type="datetimeFigureOut">
              <a:rPr lang="fr-FR" smtClean="0"/>
              <a:t>30/05/2022</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fld id="{AE475E60-607A-44BE-8369-1682402DA824}" type="slidenum">
              <a:rPr lang="fr-FR" smtClean="0"/>
              <a:t>‹N°›</a:t>
            </a:fld>
            <a:endParaRPr lang="fr-FR" dirty="0"/>
          </a:p>
        </p:txBody>
      </p:sp>
      <p:sp>
        <p:nvSpPr>
          <p:cNvPr id="12" name="ZoneTexte 11"/>
          <p:cNvSpPr txBox="1"/>
          <p:nvPr userDrawn="1"/>
        </p:nvSpPr>
        <p:spPr>
          <a:xfrm>
            <a:off x="11353800" y="6356349"/>
            <a:ext cx="1270000" cy="246221"/>
          </a:xfrm>
          <a:prstGeom prst="rect">
            <a:avLst/>
          </a:prstGeom>
          <a:noFill/>
        </p:spPr>
        <p:txBody>
          <a:bodyPr wrap="square" rtlCol="0">
            <a:spAutoFit/>
          </a:bodyPr>
          <a:lstStyle/>
          <a:p>
            <a:fld id="{5930A33C-8AB7-4E1E-BFA9-8F7291C95CC8}" type="slidenum">
              <a:rPr lang="fr-FR" sz="1000" smtClean="0">
                <a:solidFill>
                  <a:srgbClr val="8497B0"/>
                </a:solidFill>
                <a:latin typeface="Questrial" pitchFamily="2" charset="0"/>
              </a:rPr>
              <a:t>‹N°›</a:t>
            </a:fld>
            <a:endParaRPr lang="fr-FR" sz="1000" dirty="0">
              <a:solidFill>
                <a:srgbClr val="8497B0"/>
              </a:solidFill>
              <a:latin typeface="Questrial" pitchFamily="2" charset="0"/>
            </a:endParaRPr>
          </a:p>
        </p:txBody>
      </p:sp>
    </p:spTree>
    <p:extLst>
      <p:ext uri="{BB962C8B-B14F-4D97-AF65-F5344CB8AC3E}">
        <p14:creationId xmlns:p14="http://schemas.microsoft.com/office/powerpoint/2010/main" val="359560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3750794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61659" y="404261"/>
            <a:ext cx="5328782" cy="517839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
        <p:nvSpPr>
          <p:cNvPr id="7" name="Titre 1"/>
          <p:cNvSpPr>
            <a:spLocks noGrp="1"/>
          </p:cNvSpPr>
          <p:nvPr>
            <p:ph type="ctrTitle"/>
          </p:nvPr>
        </p:nvSpPr>
        <p:spPr>
          <a:xfrm>
            <a:off x="371606" y="883596"/>
            <a:ext cx="5653412" cy="2387600"/>
          </a:xfrm>
        </p:spPr>
        <p:txBody>
          <a:bodyPr anchor="b"/>
          <a:lstStyle>
            <a:lvl1pPr algn="ctr">
              <a:defRPr sz="6000"/>
            </a:lvl1pPr>
          </a:lstStyle>
          <a:p>
            <a:r>
              <a:rPr lang="fr-FR"/>
              <a:t>Modifiez le style du titre</a:t>
            </a:r>
          </a:p>
        </p:txBody>
      </p:sp>
      <p:sp>
        <p:nvSpPr>
          <p:cNvPr id="8" name="Sous-titre 2"/>
          <p:cNvSpPr>
            <a:spLocks noGrp="1"/>
          </p:cNvSpPr>
          <p:nvPr>
            <p:ph type="subTitle" idx="13"/>
          </p:nvPr>
        </p:nvSpPr>
        <p:spPr>
          <a:xfrm>
            <a:off x="371606" y="3363271"/>
            <a:ext cx="56534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51348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394035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3078223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26421F2-3C58-4199-9551-2B15C10CF1EB}"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1657355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26421F2-3C58-4199-9551-2B15C10CF1EB}" type="datetimeFigureOut">
              <a:rPr lang="fr-FR" smtClean="0"/>
              <a:t>30/05/2022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293577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4209052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1871"/>
            <a:ext cx="10515600" cy="787270"/>
          </a:xfrm>
        </p:spPr>
        <p:txBody>
          <a:bodyPr/>
          <a:lstStyle>
            <a:lvl1pPr>
              <a:defRPr>
                <a:solidFill>
                  <a:srgbClr val="802017"/>
                </a:solidFill>
              </a:defRPr>
            </a:lvl1pPr>
          </a:lstStyle>
          <a:p>
            <a:r>
              <a:rPr lang="fr-FR"/>
              <a:t>Modifiez le style du titre</a:t>
            </a:r>
          </a:p>
        </p:txBody>
      </p:sp>
      <p:sp>
        <p:nvSpPr>
          <p:cNvPr id="3" name="Espace réservé de la date 2"/>
          <p:cNvSpPr>
            <a:spLocks noGrp="1"/>
          </p:cNvSpPr>
          <p:nvPr>
            <p:ph type="dt" sz="half" idx="10"/>
          </p:nvPr>
        </p:nvSpPr>
        <p:spPr/>
        <p:txBody>
          <a:bodyPr/>
          <a:lstStyle/>
          <a:p>
            <a:fld id="{E26421F2-3C58-4199-9551-2B15C10CF1EB}" type="datetimeFigureOut">
              <a:rPr lang="fr-FR" smtClean="0"/>
              <a:t>30/05/2022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475E60-607A-44BE-8369-1682402DA824}" type="slidenum">
              <a:rPr lang="fr-FR" smtClean="0"/>
              <a:t>‹N°›</a:t>
            </a:fld>
            <a:endParaRPr lang="fr-FR"/>
          </a:p>
        </p:txBody>
      </p:sp>
      <p:cxnSp>
        <p:nvCxnSpPr>
          <p:cNvPr id="7" name="Connecteur droit 6"/>
          <p:cNvCxnSpPr/>
          <p:nvPr/>
        </p:nvCxnSpPr>
        <p:spPr>
          <a:xfrm>
            <a:off x="838200" y="1002082"/>
            <a:ext cx="11353800" cy="0"/>
          </a:xfrm>
          <a:prstGeom prst="line">
            <a:avLst/>
          </a:prstGeom>
          <a:ln w="57150">
            <a:solidFill>
              <a:srgbClr val="DE7F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442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6" name="Rectangle 5"/>
          <p:cNvSpPr/>
          <p:nvPr userDrawn="1"/>
        </p:nvSpPr>
        <p:spPr>
          <a:xfrm>
            <a:off x="-1" y="-3"/>
            <a:ext cx="12192001" cy="877458"/>
          </a:xfrm>
          <a:prstGeom prst="rect">
            <a:avLst/>
          </a:prstGeom>
          <a:solidFill>
            <a:srgbClr val="12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6F23"/>
              </a:solidFill>
            </a:endParaRPr>
          </a:p>
        </p:txBody>
      </p:sp>
      <p:sp>
        <p:nvSpPr>
          <p:cNvPr id="2" name="Titre 1"/>
          <p:cNvSpPr>
            <a:spLocks noGrp="1"/>
          </p:cNvSpPr>
          <p:nvPr>
            <p:ph type="title"/>
          </p:nvPr>
        </p:nvSpPr>
        <p:spPr>
          <a:xfrm>
            <a:off x="838200" y="97655"/>
            <a:ext cx="10515600" cy="789142"/>
          </a:xfrm>
        </p:spPr>
        <p:txBody>
          <a:bodyPr>
            <a:normAutofit/>
          </a:bodyPr>
          <a:lstStyle>
            <a:lvl1pPr>
              <a:defRPr sz="2800">
                <a:solidFill>
                  <a:schemeClr val="bg1"/>
                </a:solidFill>
              </a:defRPr>
            </a:lvl1pPr>
          </a:lstStyle>
          <a:p>
            <a:r>
              <a:rPr lang="fr-FR"/>
              <a:t>Modifiez le style du titre</a:t>
            </a:r>
            <a:endParaRPr lang="fr-FR" dirty="0"/>
          </a:p>
        </p:txBody>
      </p:sp>
      <p:cxnSp>
        <p:nvCxnSpPr>
          <p:cNvPr id="7" name="Connecteur droit 6"/>
          <p:cNvCxnSpPr/>
          <p:nvPr userDrawn="1"/>
        </p:nvCxnSpPr>
        <p:spPr>
          <a:xfrm>
            <a:off x="0" y="877455"/>
            <a:ext cx="12192000" cy="0"/>
          </a:xfrm>
          <a:prstGeom prst="line">
            <a:avLst/>
          </a:prstGeom>
          <a:ln w="57150">
            <a:solidFill>
              <a:srgbClr val="F36F23"/>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e la date 8"/>
          <p:cNvSpPr>
            <a:spLocks noGrp="1"/>
          </p:cNvSpPr>
          <p:nvPr>
            <p:ph type="dt" sz="half" idx="10"/>
          </p:nvPr>
        </p:nvSpPr>
        <p:spPr/>
        <p:txBody>
          <a:bodyPr/>
          <a:lstStyle/>
          <a:p>
            <a:fld id="{E26421F2-3C58-4199-9551-2B15C10CF1EB}" type="datetimeFigureOut">
              <a:rPr lang="fr-FR" smtClean="0"/>
              <a:t>30/05/2022</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fld id="{AE475E60-607A-44BE-8369-1682402DA824}" type="slidenum">
              <a:rPr lang="fr-FR" smtClean="0"/>
              <a:t>‹N°›</a:t>
            </a:fld>
            <a:endParaRPr lang="fr-FR" dirty="0"/>
          </a:p>
        </p:txBody>
      </p:sp>
      <p:sp>
        <p:nvSpPr>
          <p:cNvPr id="12" name="ZoneTexte 11"/>
          <p:cNvSpPr txBox="1"/>
          <p:nvPr userDrawn="1"/>
        </p:nvSpPr>
        <p:spPr>
          <a:xfrm>
            <a:off x="11353800" y="6356349"/>
            <a:ext cx="1270000" cy="246221"/>
          </a:xfrm>
          <a:prstGeom prst="rect">
            <a:avLst/>
          </a:prstGeom>
          <a:noFill/>
        </p:spPr>
        <p:txBody>
          <a:bodyPr wrap="square" rtlCol="0">
            <a:spAutoFit/>
          </a:bodyPr>
          <a:lstStyle/>
          <a:p>
            <a:fld id="{5930A33C-8AB7-4E1E-BFA9-8F7291C95CC8}" type="slidenum">
              <a:rPr lang="fr-FR" sz="1000" smtClean="0">
                <a:solidFill>
                  <a:srgbClr val="8497B0"/>
                </a:solidFill>
                <a:latin typeface="Questrial" pitchFamily="2" charset="0"/>
              </a:rPr>
              <a:t>‹N°›</a:t>
            </a:fld>
            <a:endParaRPr lang="fr-FR" sz="1000" dirty="0">
              <a:solidFill>
                <a:srgbClr val="8497B0"/>
              </a:solidFill>
              <a:latin typeface="Questrial" pitchFamily="2" charset="0"/>
            </a:endParaRPr>
          </a:p>
        </p:txBody>
      </p:sp>
    </p:spTree>
    <p:extLst>
      <p:ext uri="{BB962C8B-B14F-4D97-AF65-F5344CB8AC3E}">
        <p14:creationId xmlns:p14="http://schemas.microsoft.com/office/powerpoint/2010/main" val="1732671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26421F2-3C58-4199-9551-2B15C10CF1EB}"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457860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26421F2-3C58-4199-9551-2B15C10CF1EB}"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402137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1312252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475E60-607A-44BE-8369-1682402DA824}" type="slidenum">
              <a:rPr lang="fr-FR" smtClean="0"/>
              <a:t>‹N°›</a:t>
            </a:fld>
            <a:endParaRPr lang="fr-FR"/>
          </a:p>
        </p:txBody>
      </p:sp>
    </p:spTree>
    <p:extLst>
      <p:ext uri="{BB962C8B-B14F-4D97-AF65-F5344CB8AC3E}">
        <p14:creationId xmlns:p14="http://schemas.microsoft.com/office/powerpoint/2010/main" val="1468599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re vertical et texte">
    <p:spTree>
      <p:nvGrpSpPr>
        <p:cNvPr id="1" name=""/>
        <p:cNvGrpSpPr/>
        <p:nvPr/>
      </p:nvGrpSpPr>
      <p:grpSpPr>
        <a:xfrm>
          <a:off x="0" y="0"/>
          <a:ext cx="0" cy="0"/>
          <a:chOff x="0" y="0"/>
          <a:chExt cx="0" cy="0"/>
        </a:xfrm>
      </p:grpSpPr>
      <p:sp>
        <p:nvSpPr>
          <p:cNvPr id="12" name="ZoneTexte 11"/>
          <p:cNvSpPr txBox="1"/>
          <p:nvPr/>
        </p:nvSpPr>
        <p:spPr>
          <a:xfrm>
            <a:off x="4626623" y="768010"/>
            <a:ext cx="7565377" cy="400110"/>
          </a:xfrm>
          <a:prstGeom prst="rect">
            <a:avLst/>
          </a:prstGeom>
          <a:solidFill>
            <a:srgbClr val="F2F2F2"/>
          </a:solidFill>
        </p:spPr>
        <p:txBody>
          <a:bodyPr wrap="square" rtlCol="0">
            <a:spAutoFit/>
          </a:bodyPr>
          <a:lstStyle/>
          <a:p>
            <a:pPr algn="ctr"/>
            <a:r>
              <a:rPr lang="fr-FR" sz="2000" b="0" i="0" noProof="0" dirty="0">
                <a:solidFill>
                  <a:srgbClr val="12546A"/>
                </a:solidFill>
                <a:latin typeface="Questrial" panose="020B0604020202020204" charset="0"/>
                <a:ea typeface="Open Sans" panose="020B0606030504020204" pitchFamily="34" charset="0"/>
                <a:cs typeface="Open Sans" panose="020B0606030504020204" pitchFamily="34" charset="0"/>
              </a:rPr>
              <a:t>pour une société plus inclusive et solidaire</a:t>
            </a:r>
          </a:p>
        </p:txBody>
      </p:sp>
      <p:sp>
        <p:nvSpPr>
          <p:cNvPr id="15" name="Rectangle 14"/>
          <p:cNvSpPr/>
          <p:nvPr/>
        </p:nvSpPr>
        <p:spPr>
          <a:xfrm>
            <a:off x="0" y="0"/>
            <a:ext cx="4626623" cy="3134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626623" y="-267"/>
            <a:ext cx="7565377" cy="313418"/>
          </a:xfrm>
          <a:prstGeom prst="rect">
            <a:avLst/>
          </a:prstGeom>
          <a:solidFill>
            <a:srgbClr val="12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4626623" y="431563"/>
            <a:ext cx="0" cy="949626"/>
          </a:xfrm>
          <a:prstGeom prst="line">
            <a:avLst/>
          </a:prstGeom>
          <a:ln w="19050">
            <a:solidFill>
              <a:srgbClr val="12546A"/>
            </a:solidFill>
            <a:prstDash val="sysDot"/>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52262534-60BC-4770-B310-EB162D4E82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170" y="431563"/>
            <a:ext cx="2777866" cy="1033443"/>
          </a:xfrm>
          <a:prstGeom prst="rect">
            <a:avLst/>
          </a:prstGeom>
        </p:spPr>
      </p:pic>
    </p:spTree>
    <p:extLst>
      <p:ext uri="{BB962C8B-B14F-4D97-AF65-F5344CB8AC3E}">
        <p14:creationId xmlns:p14="http://schemas.microsoft.com/office/powerpoint/2010/main" val="59856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4445000" cy="3925453"/>
          </a:xfrm>
          <a:prstGeom prst="rect">
            <a:avLst/>
          </a:prstGeom>
          <a:noFill/>
        </p:spPr>
        <p:txBody>
          <a:bodyPr>
            <a:normAutofit/>
          </a:bodyPr>
          <a:lstStyle>
            <a:lvl1pPr marL="0" indent="0">
              <a:buNone/>
              <a:defRPr sz="1500"/>
            </a:lvl1pPr>
          </a:lstStyle>
          <a:p>
            <a:r>
              <a:rPr lang="fr-FR"/>
              <a:t>Cliquez sur l'icône pour ajouter une image</a:t>
            </a:r>
            <a:endParaRPr lang="en-US"/>
          </a:p>
        </p:txBody>
      </p:sp>
      <p:sp>
        <p:nvSpPr>
          <p:cNvPr id="4" name="Picture Placeholder 7"/>
          <p:cNvSpPr>
            <a:spLocks noGrp="1"/>
          </p:cNvSpPr>
          <p:nvPr>
            <p:ph type="pic" sz="quarter" idx="11"/>
          </p:nvPr>
        </p:nvSpPr>
        <p:spPr>
          <a:xfrm>
            <a:off x="4445000" y="3925452"/>
            <a:ext cx="7747000" cy="2932548"/>
          </a:xfrm>
          <a:prstGeom prst="rect">
            <a:avLst/>
          </a:prstGeom>
          <a:noFill/>
        </p:spPr>
        <p:txBody>
          <a:bodyPr>
            <a:normAutofit/>
          </a:bodyPr>
          <a:lstStyle>
            <a:lvl1pPr marL="0" indent="0">
              <a:buNone/>
              <a:defRPr sz="1500"/>
            </a:lvl1pPr>
          </a:lstStyle>
          <a:p>
            <a:r>
              <a:rPr lang="fr-FR"/>
              <a:t>Cliquez sur l'icône pour ajouter une image</a:t>
            </a:r>
            <a:endParaRPr lang="en-US" dirty="0"/>
          </a:p>
        </p:txBody>
      </p:sp>
      <p:sp>
        <p:nvSpPr>
          <p:cNvPr id="5" name="Title Placeholder 1"/>
          <p:cNvSpPr>
            <a:spLocks noGrp="1"/>
          </p:cNvSpPr>
          <p:nvPr>
            <p:ph type="title" hasCustomPrompt="1"/>
          </p:nvPr>
        </p:nvSpPr>
        <p:spPr>
          <a:xfrm>
            <a:off x="4668118" y="246307"/>
            <a:ext cx="7523881" cy="1738546"/>
          </a:xfrm>
          <a:prstGeom prst="rect">
            <a:avLst/>
          </a:prstGeom>
        </p:spPr>
        <p:txBody>
          <a:bodyPr vert="horz" lIns="91440" tIns="45720" rIns="91440" bIns="45720" rtlCol="0" anchor="t">
            <a:normAutofit/>
          </a:bodyPr>
          <a:lstStyle>
            <a:lvl1pPr>
              <a:defRPr sz="3700" b="1">
                <a:solidFill>
                  <a:srgbClr val="003366"/>
                </a:solidFill>
                <a:latin typeface="Questrial" pitchFamily="2" charset="0"/>
              </a:defRPr>
            </a:lvl1pPr>
          </a:lstStyle>
          <a:p>
            <a:r>
              <a:rPr lang="en-US" dirty="0"/>
              <a:t>Write Project Tittle Here</a:t>
            </a:r>
          </a:p>
        </p:txBody>
      </p:sp>
    </p:spTree>
    <p:extLst>
      <p:ext uri="{BB962C8B-B14F-4D97-AF65-F5344CB8AC3E}">
        <p14:creationId xmlns:p14="http://schemas.microsoft.com/office/powerpoint/2010/main" val="2463533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1_Custom Layout">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429000"/>
            <a:ext cx="4445000" cy="3429000"/>
          </a:xfrm>
          <a:prstGeom prst="rect">
            <a:avLst/>
          </a:prstGeom>
          <a:solidFill>
            <a:srgbClr val="802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Picture Placeholder 7"/>
          <p:cNvSpPr>
            <a:spLocks noGrp="1"/>
          </p:cNvSpPr>
          <p:nvPr>
            <p:ph type="pic" sz="quarter" idx="10"/>
          </p:nvPr>
        </p:nvSpPr>
        <p:spPr>
          <a:xfrm>
            <a:off x="0" y="0"/>
            <a:ext cx="4445000" cy="6858000"/>
          </a:xfrm>
          <a:prstGeom prst="rect">
            <a:avLst/>
          </a:prstGeom>
          <a:solidFill>
            <a:schemeClr val="bg1">
              <a:lumMod val="95000"/>
            </a:schemeClr>
          </a:solidFill>
        </p:spPr>
        <p:txBody>
          <a:bodyPr>
            <a:normAutofit/>
          </a:bodyPr>
          <a:lstStyle>
            <a:lvl1pPr marL="0" indent="0">
              <a:buNone/>
              <a:defRPr sz="1500"/>
            </a:lvl1pPr>
          </a:lstStyle>
          <a:p>
            <a:r>
              <a:rPr lang="fr-FR"/>
              <a:t>Cliquez sur l'icône pour ajouter une image</a:t>
            </a:r>
            <a:endParaRPr lang="en-US"/>
          </a:p>
        </p:txBody>
      </p:sp>
      <p:sp>
        <p:nvSpPr>
          <p:cNvPr id="4" name="Picture Placeholder 7"/>
          <p:cNvSpPr>
            <a:spLocks noGrp="1"/>
          </p:cNvSpPr>
          <p:nvPr>
            <p:ph type="pic" sz="quarter" idx="11"/>
          </p:nvPr>
        </p:nvSpPr>
        <p:spPr>
          <a:xfrm>
            <a:off x="4445000" y="3429000"/>
            <a:ext cx="7747000" cy="3429000"/>
          </a:xfrm>
          <a:prstGeom prst="rect">
            <a:avLst/>
          </a:prstGeom>
          <a:solidFill>
            <a:schemeClr val="bg1">
              <a:lumMod val="95000"/>
            </a:schemeClr>
          </a:solidFill>
        </p:spPr>
        <p:txBody>
          <a:bodyPr>
            <a:normAutofit/>
          </a:bodyPr>
          <a:lstStyle>
            <a:lvl1pPr marL="0" indent="0">
              <a:buNone/>
              <a:defRPr sz="1500"/>
            </a:lvl1pPr>
          </a:lstStyle>
          <a:p>
            <a:r>
              <a:rPr lang="fr-FR"/>
              <a:t>Cliquez sur l'icône pour ajouter une image</a:t>
            </a:r>
            <a:endParaRPr lang="en-US"/>
          </a:p>
        </p:txBody>
      </p:sp>
      <p:sp>
        <p:nvSpPr>
          <p:cNvPr id="5" name="Title Placeholder 1"/>
          <p:cNvSpPr>
            <a:spLocks noGrp="1"/>
          </p:cNvSpPr>
          <p:nvPr>
            <p:ph type="title" hasCustomPrompt="1"/>
          </p:nvPr>
        </p:nvSpPr>
        <p:spPr>
          <a:xfrm>
            <a:off x="4668118" y="246307"/>
            <a:ext cx="7523881" cy="1738546"/>
          </a:xfrm>
          <a:prstGeom prst="rect">
            <a:avLst/>
          </a:prstGeom>
        </p:spPr>
        <p:txBody>
          <a:bodyPr vert="horz" lIns="91440" tIns="45720" rIns="91440" bIns="45720" rtlCol="0" anchor="t">
            <a:normAutofit/>
          </a:bodyPr>
          <a:lstStyle>
            <a:lvl1pPr>
              <a:defRPr sz="3700" b="1">
                <a:solidFill>
                  <a:srgbClr val="003366"/>
                </a:solidFill>
                <a:latin typeface="Questrial" pitchFamily="2" charset="0"/>
              </a:defRPr>
            </a:lvl1pPr>
          </a:lstStyle>
          <a:p>
            <a:r>
              <a:rPr lang="en-US" dirty="0"/>
              <a:t>Write Project Tittle Here</a:t>
            </a:r>
          </a:p>
        </p:txBody>
      </p:sp>
    </p:spTree>
    <p:extLst>
      <p:ext uri="{BB962C8B-B14F-4D97-AF65-F5344CB8AC3E}">
        <p14:creationId xmlns:p14="http://schemas.microsoft.com/office/powerpoint/2010/main" val="956126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6CFEAF0-5F08-41DE-85E1-EDD6B82B426A}" type="datetimeFigureOut">
              <a:rPr lang="fr-FR" smtClean="0"/>
              <a:t>30/05/2022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A2EAFA-79C0-47E9-89FE-CBC08FEF8138}" type="slidenum">
              <a:rPr lang="fr-FR" smtClean="0"/>
              <a:t>‹N°›</a:t>
            </a:fld>
            <a:endParaRPr lang="fr-FR"/>
          </a:p>
        </p:txBody>
      </p:sp>
    </p:spTree>
    <p:extLst>
      <p:ext uri="{BB962C8B-B14F-4D97-AF65-F5344CB8AC3E}">
        <p14:creationId xmlns:p14="http://schemas.microsoft.com/office/powerpoint/2010/main" val="329668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ABD9207-D469-4532-BD09-5B2FF64C2F79}"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189094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ABD9207-D469-4532-BD09-5B2FF64C2F79}" type="datetimeFigureOut">
              <a:rPr lang="fr-FR" smtClean="0"/>
              <a:t>30/05/2022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424076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ABD9207-D469-4532-BD09-5B2FF64C2F79}" type="datetimeFigureOut">
              <a:rPr lang="fr-FR" smtClean="0"/>
              <a:t>30/05/2022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223291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BD9207-D469-4532-BD09-5B2FF64C2F79}" type="datetimeFigureOut">
              <a:rPr lang="fr-FR" smtClean="0"/>
              <a:t>30/05/2022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10645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ABD9207-D469-4532-BD09-5B2FF64C2F79}"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288785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ABD9207-D469-4532-BD09-5B2FF64C2F79}" type="datetimeFigureOut">
              <a:rPr lang="fr-FR" smtClean="0"/>
              <a:t>30/05/2022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D250A7-C1BC-4FE0-BA90-A2DF84C3CE44}" type="slidenum">
              <a:rPr lang="fr-FR" smtClean="0"/>
              <a:t>‹N°›</a:t>
            </a:fld>
            <a:endParaRPr lang="fr-FR"/>
          </a:p>
        </p:txBody>
      </p:sp>
    </p:spTree>
    <p:extLst>
      <p:ext uri="{BB962C8B-B14F-4D97-AF65-F5344CB8AC3E}">
        <p14:creationId xmlns:p14="http://schemas.microsoft.com/office/powerpoint/2010/main" val="308219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D9207-D469-4532-BD09-5B2FF64C2F79}" type="datetimeFigureOut">
              <a:rPr lang="fr-FR" smtClean="0"/>
              <a:t>30/05/2022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250A7-C1BC-4FE0-BA90-A2DF84C3CE44}" type="slidenum">
              <a:rPr lang="fr-FR" smtClean="0"/>
              <a:t>‹N°›</a:t>
            </a:fld>
            <a:endParaRPr lang="fr-FR"/>
          </a:p>
        </p:txBody>
      </p:sp>
    </p:spTree>
    <p:extLst>
      <p:ext uri="{BB962C8B-B14F-4D97-AF65-F5344CB8AC3E}">
        <p14:creationId xmlns:p14="http://schemas.microsoft.com/office/powerpoint/2010/main" val="293358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54400" y="127387"/>
            <a:ext cx="8441223" cy="682505"/>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2012458"/>
            <a:ext cx="10972800" cy="377949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0356067" y="6356350"/>
            <a:ext cx="1226332" cy="501649"/>
          </a:xfrm>
          <a:prstGeom prst="rect">
            <a:avLst/>
          </a:prstGeom>
        </p:spPr>
        <p:txBody>
          <a:bodyPr vert="horz" lIns="91440" tIns="45720" rIns="91440" bIns="45720" rtlCol="0" anchor="ctr"/>
          <a:lstStyle>
            <a:lvl1pPr algn="ctr">
              <a:defRPr sz="1867">
                <a:solidFill>
                  <a:srgbClr val="094258"/>
                </a:solidFill>
                <a:latin typeface="Poppins"/>
                <a:cs typeface="Poppins"/>
              </a:defRPr>
            </a:lvl1pPr>
          </a:lstStyle>
          <a:p>
            <a:fld id="{472F7BCC-CCDD-EE44-97BD-0AC2870E5BEC}" type="slidenum">
              <a:rPr lang="fr-FR" smtClean="0"/>
              <a:pPr/>
              <a:t>‹N°›</a:t>
            </a:fld>
            <a:endParaRPr lang="fr-FR" dirty="0"/>
          </a:p>
        </p:txBody>
      </p:sp>
    </p:spTree>
    <p:extLst>
      <p:ext uri="{BB962C8B-B14F-4D97-AF65-F5344CB8AC3E}">
        <p14:creationId xmlns:p14="http://schemas.microsoft.com/office/powerpoint/2010/main" val="3736216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09585" rtl="0" eaLnBrk="1" latinLnBrk="0" hangingPunct="1">
        <a:spcBef>
          <a:spcPct val="0"/>
        </a:spcBef>
        <a:buNone/>
        <a:defRPr sz="3200" kern="1200">
          <a:solidFill>
            <a:schemeClr val="bg1"/>
          </a:solidFill>
          <a:latin typeface="Poppins SemiBold"/>
          <a:ea typeface="+mj-ea"/>
          <a:cs typeface="Poppins SemiBold"/>
        </a:defRPr>
      </a:lvl1pPr>
    </p:titleStyle>
    <p:bodyStyle>
      <a:lvl1pPr marL="457189" indent="-457189" algn="l" defTabSz="609585" rtl="0" eaLnBrk="1" latinLnBrk="0" hangingPunct="1">
        <a:spcBef>
          <a:spcPct val="20000"/>
        </a:spcBef>
        <a:buFont typeface="Arial"/>
        <a:buChar char="•"/>
        <a:defRPr sz="3200" kern="1200">
          <a:solidFill>
            <a:srgbClr val="094258"/>
          </a:solidFill>
          <a:latin typeface="Raleway"/>
          <a:ea typeface="+mn-ea"/>
          <a:cs typeface="Raleway"/>
        </a:defRPr>
      </a:lvl1pPr>
      <a:lvl2pPr marL="990575" indent="-380990" algn="l" defTabSz="609585" rtl="0" eaLnBrk="1" latinLnBrk="0" hangingPunct="1">
        <a:spcBef>
          <a:spcPct val="20000"/>
        </a:spcBef>
        <a:buFont typeface="Arial"/>
        <a:buChar char="–"/>
        <a:defRPr sz="2667" kern="1200">
          <a:solidFill>
            <a:srgbClr val="094258"/>
          </a:solidFill>
          <a:latin typeface="Raleway"/>
          <a:ea typeface="+mn-ea"/>
          <a:cs typeface="Raleway"/>
        </a:defRPr>
      </a:lvl2pPr>
      <a:lvl3pPr marL="1523962" indent="-304792" algn="l" defTabSz="609585" rtl="0" eaLnBrk="1" latinLnBrk="0" hangingPunct="1">
        <a:spcBef>
          <a:spcPct val="20000"/>
        </a:spcBef>
        <a:buFont typeface="Arial"/>
        <a:buChar char="•"/>
        <a:defRPr sz="2400" kern="1200">
          <a:solidFill>
            <a:srgbClr val="094258"/>
          </a:solidFill>
          <a:latin typeface="Raleway"/>
          <a:ea typeface="+mn-ea"/>
          <a:cs typeface="Raleway"/>
        </a:defRPr>
      </a:lvl3pPr>
      <a:lvl4pPr marL="2133547" indent="-304792" algn="l" defTabSz="609585" rtl="0" eaLnBrk="1" latinLnBrk="0" hangingPunct="1">
        <a:spcBef>
          <a:spcPct val="20000"/>
        </a:spcBef>
        <a:buFont typeface="Arial"/>
        <a:buChar char="–"/>
        <a:defRPr sz="2133" kern="1200">
          <a:solidFill>
            <a:srgbClr val="094258"/>
          </a:solidFill>
          <a:latin typeface="Raleway"/>
          <a:ea typeface="+mn-ea"/>
          <a:cs typeface="Raleway"/>
        </a:defRPr>
      </a:lvl4pPr>
      <a:lvl5pPr marL="2743131" indent="-304792" algn="l" defTabSz="609585" rtl="0" eaLnBrk="1" latinLnBrk="0" hangingPunct="1">
        <a:spcBef>
          <a:spcPct val="20000"/>
        </a:spcBef>
        <a:buFont typeface="Arial"/>
        <a:buChar char="»"/>
        <a:defRPr sz="2133" kern="1200">
          <a:solidFill>
            <a:srgbClr val="094258"/>
          </a:solidFill>
          <a:latin typeface="Raleway"/>
          <a:ea typeface="+mn-ea"/>
          <a:cs typeface="Raleway"/>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0"/>
            <a:ext cx="10515600" cy="78914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421F2-3C58-4199-9551-2B15C10CF1EB}" type="datetimeFigureOut">
              <a:rPr lang="fr-FR" smtClean="0"/>
              <a:t>30/05/2022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75E60-607A-44BE-8369-1682402DA824}" type="slidenum">
              <a:rPr lang="fr-FR" smtClean="0"/>
              <a:t>‹N°›</a:t>
            </a:fld>
            <a:endParaRPr lang="fr-FR"/>
          </a:p>
        </p:txBody>
      </p:sp>
      <p:cxnSp>
        <p:nvCxnSpPr>
          <p:cNvPr id="8" name="Connecteur droit 7"/>
          <p:cNvCxnSpPr/>
          <p:nvPr/>
        </p:nvCxnSpPr>
        <p:spPr>
          <a:xfrm>
            <a:off x="838200" y="838457"/>
            <a:ext cx="11353800" cy="0"/>
          </a:xfrm>
          <a:prstGeom prst="line">
            <a:avLst/>
          </a:prstGeom>
          <a:ln w="5715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039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4400" kern="1200">
          <a:solidFill>
            <a:srgbClr val="003366"/>
          </a:solidFill>
          <a:latin typeface="Questrial"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Questrial"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Questrial"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estrial"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estrial"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Questrial"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apf33.blogs.apf.asso.fr/archive/2021/04/13/nouvelle-session-boostons-les-talents-136710.htm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svg"/><Relationship Id="rId20"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hyperlink" Target="https://www.handigmatic.org/"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lehub.apflab.org/"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pf-francehandicap.org/sites/default/files/seeph2021-apf_france_handicap-vdefok.pdf" TargetMode="External"/><Relationship Id="rId2" Type="http://schemas.openxmlformats.org/officeDocument/2006/relationships/hyperlink" Target="https://www.apf-francehandicap.org/sites/default/files/document_de_reference_emploi_et_handicap_2020.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apf.asso.fr/emploi-et-moi"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hyperlink" Target="https://formation.apf.asso.fr/" TargetMode="External"/><Relationship Id="rId3" Type="http://schemas.openxmlformats.org/officeDocument/2006/relationships/hyperlink" Target="https://www.apf-francehandicap.org/semaine-pour-emploi-des-personnes-handicapees-7103" TargetMode="External"/><Relationship Id="rId7" Type="http://schemas.openxmlformats.org/officeDocument/2006/relationships/hyperlink" Target="https://apf-entreprises.fr/" TargetMode="External"/><Relationship Id="rId2" Type="http://schemas.openxmlformats.org/officeDocument/2006/relationships/hyperlink" Target="http://www.apf-francehandicap.org/" TargetMode="External"/><Relationship Id="rId1" Type="http://schemas.openxmlformats.org/officeDocument/2006/relationships/slideLayout" Target="../slideLayouts/slideLayout13.xml"/><Relationship Id="rId6" Type="http://schemas.openxmlformats.org/officeDocument/2006/relationships/hyperlink" Target="https://www.apf-francehandicap.org/modes-emploi" TargetMode="External"/><Relationship Id="rId11" Type="http://schemas.openxmlformats.org/officeDocument/2006/relationships/image" Target="../media/image52.png"/><Relationship Id="rId5" Type="http://schemas.openxmlformats.org/officeDocument/2006/relationships/hyperlink" Target="https://www.apf-francehandicap.org/sites/default/files/guide_emploi_jeune_bd.pdf?token=aIkAhY4Z" TargetMode="External"/><Relationship Id="rId10" Type="http://schemas.openxmlformats.org/officeDocument/2006/relationships/image" Target="../media/image51.png"/><Relationship Id="rId4" Type="http://schemas.openxmlformats.org/officeDocument/2006/relationships/hyperlink" Target="https://www.youtube.com/watch?v=bV1_QOe0ZGc&amp;list=PL2JodiTiGHJfFAAAbNWzsg7Z_g9YgwUDU" TargetMode="External"/><Relationship Id="rId9" Type="http://schemas.openxmlformats.org/officeDocument/2006/relationships/hyperlink" Target="https://lehub.apfla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6.emf"/><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AI_nLTRCzOA&amp;feature=youtu.b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apf-enfance-jeunesse-38.fr/16-25-ans/la-pac-plateforme-appui-conseil/" TargetMode="External"/><Relationship Id="rId2" Type="http://schemas.openxmlformats.org/officeDocument/2006/relationships/hyperlink" Target="https://www.youtube.com/watch?v=qljEmFeo6nw" TargetMode="External"/><Relationship Id="rId1" Type="http://schemas.openxmlformats.org/officeDocument/2006/relationships/slideLayout" Target="../slideLayouts/slideLayout13.xml"/><Relationship Id="rId4" Type="http://schemas.openxmlformats.org/officeDocument/2006/relationships/hyperlink" Target="http://emploi.blogs.apf.asso.fr/files/Plateforme%20d'Inclusion%20Professionnelle%20de%20l'Artois%20-%20Plaquett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noGrp="1"/>
          </p:cNvSpPr>
          <p:nvPr>
            <p:ph type="ctrTitle"/>
          </p:nvPr>
        </p:nvSpPr>
        <p:spPr>
          <a:xfrm>
            <a:off x="4215864" y="2531444"/>
            <a:ext cx="7720961" cy="2008818"/>
          </a:xfrm>
          <a:prstGeom prst="rect">
            <a:avLst/>
          </a:prstGeom>
        </p:spPr>
        <p:txBody>
          <a:bodyPr vert="horz" lIns="121920" tIns="60960" rIns="121920" bIns="60960" rtlCol="0" anchor="b">
            <a:noAutofit/>
          </a:bodyPr>
          <a:lstStyle>
            <a:lvl1pPr algn="l" defTabSz="1219170" rtl="0" eaLnBrk="1" latinLnBrk="0" hangingPunct="1">
              <a:spcBef>
                <a:spcPct val="0"/>
              </a:spcBef>
              <a:buNone/>
              <a:defRPr sz="8800" kern="1200" cap="none" spc="-133" baseline="0">
                <a:ln>
                  <a:noFill/>
                </a:ln>
                <a:solidFill>
                  <a:schemeClr val="tx2"/>
                </a:solidFill>
                <a:effectLst/>
                <a:latin typeface="+mn-lt"/>
                <a:ea typeface="+mj-ea"/>
                <a:cs typeface="+mj-cs"/>
              </a:defRPr>
            </a:lvl1pPr>
          </a:lstStyle>
          <a:p>
            <a:pPr algn="ctr"/>
            <a:r>
              <a:rPr lang="fr-FR" sz="2800" b="1" dirty="0">
                <a:solidFill>
                  <a:srgbClr val="094258"/>
                </a:solidFill>
                <a:latin typeface="Poppins SemiBold"/>
                <a:cs typeface="Poppins SemiBold"/>
              </a:rPr>
              <a:t>Le réseau des acteurs APF France handicap pour accompagner l’insertion sociale et professionnelle des personnes en situation de handicap</a:t>
            </a:r>
            <a:br>
              <a:rPr lang="fr-FR" sz="2800" b="1" dirty="0">
                <a:solidFill>
                  <a:srgbClr val="094258"/>
                </a:solidFill>
                <a:latin typeface="Poppins SemiBold"/>
                <a:cs typeface="Poppins SemiBold"/>
              </a:rPr>
            </a:br>
            <a:endParaRPr lang="fr-FR" sz="2800" b="1" dirty="0">
              <a:solidFill>
                <a:srgbClr val="094258"/>
              </a:solidFill>
              <a:latin typeface="Poppins SemiBold"/>
              <a:cs typeface="Poppins SemiBold"/>
            </a:endParaRPr>
          </a:p>
        </p:txBody>
      </p:sp>
      <p:sp>
        <p:nvSpPr>
          <p:cNvPr id="3" name="Titre 1"/>
          <p:cNvSpPr txBox="1">
            <a:spLocks/>
          </p:cNvSpPr>
          <p:nvPr/>
        </p:nvSpPr>
        <p:spPr>
          <a:xfrm>
            <a:off x="4128758" y="3070237"/>
            <a:ext cx="7808068" cy="1470025"/>
          </a:xfrm>
          <a:prstGeom prst="rect">
            <a:avLst/>
          </a:prstGeom>
        </p:spPr>
        <p:txBody>
          <a:bodyPr vert="horz" lIns="121920" tIns="60960" rIns="121920" bIns="60960" rtlCol="0" anchor="b">
            <a:noAutofit/>
          </a:bodyPr>
          <a:lstStyle>
            <a:lvl1pPr algn="l" defTabSz="1219170" rtl="0" eaLnBrk="1" latinLnBrk="0" hangingPunct="1">
              <a:spcBef>
                <a:spcPct val="0"/>
              </a:spcBef>
              <a:buNone/>
              <a:defRPr sz="8800" kern="1200" cap="none" spc="-133" baseline="0">
                <a:ln>
                  <a:noFill/>
                </a:ln>
                <a:solidFill>
                  <a:schemeClr val="tx2"/>
                </a:solidFill>
                <a:effectLst/>
                <a:latin typeface="+mn-lt"/>
                <a:ea typeface="+mj-ea"/>
                <a:cs typeface="+mj-cs"/>
              </a:defRPr>
            </a:lvl1pPr>
          </a:lstStyle>
          <a:p>
            <a:pPr algn="ctr"/>
            <a:endParaRPr lang="fr-FR" sz="2400" dirty="0">
              <a:solidFill>
                <a:srgbClr val="094258"/>
              </a:solidFill>
              <a:latin typeface="Poppins SemiBold"/>
              <a:cs typeface="Poppins SemiBold"/>
            </a:endParaRPr>
          </a:p>
        </p:txBody>
      </p:sp>
    </p:spTree>
    <p:extLst>
      <p:ext uri="{BB962C8B-B14F-4D97-AF65-F5344CB8AC3E}">
        <p14:creationId xmlns:p14="http://schemas.microsoft.com/office/powerpoint/2010/main" val="21550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10</a:t>
            </a:fld>
            <a:endParaRPr lang="fr-FR" dirty="0"/>
          </a:p>
        </p:txBody>
      </p:sp>
      <p:sp>
        <p:nvSpPr>
          <p:cNvPr id="6" name="Rectangle 5"/>
          <p:cNvSpPr/>
          <p:nvPr/>
        </p:nvSpPr>
        <p:spPr>
          <a:xfrm>
            <a:off x="442762" y="1626670"/>
            <a:ext cx="11139637" cy="6340647"/>
          </a:xfrm>
          <a:prstGeom prst="rect">
            <a:avLst/>
          </a:prstGeom>
        </p:spPr>
        <p:txBody>
          <a:bodyPr wrap="square">
            <a:spAutoFit/>
          </a:bodyPr>
          <a:lstStyle/>
          <a:p>
            <a:pPr marL="285750" lvl="0" indent="-285750">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Les actions de soutien et de coaching</a:t>
            </a:r>
          </a:p>
          <a:p>
            <a:pPr lvl="0">
              <a:lnSpc>
                <a:spcPct val="107000"/>
              </a:lnSpc>
              <a:spcAft>
                <a:spcPts val="1800"/>
              </a:spcAft>
            </a:pPr>
            <a:r>
              <a:rPr lang="fr-FR" sz="1600" dirty="0">
                <a:solidFill>
                  <a:schemeClr val="accent1">
                    <a:lumMod val="50000"/>
                  </a:schemeClr>
                </a:solidFill>
                <a:latin typeface="Poppins"/>
                <a:cs typeface="Times New Roman" panose="02020603050405020304" pitchFamily="18" charset="0"/>
              </a:rPr>
              <a:t>Les délégations d’APF France handicap conduisent des actions de primo information, d’orientation vers des acteurs ressources, d’accompagnement et de coaching et des actions autour du renforcement de l’estime de soi à destination de personnes en situation de handicap</a:t>
            </a:r>
          </a:p>
          <a:p>
            <a:pPr lvl="0">
              <a:lnSpc>
                <a:spcPct val="107000"/>
              </a:lnSpc>
              <a:spcAft>
                <a:spcPts val="1800"/>
              </a:spcAft>
            </a:pPr>
            <a:r>
              <a:rPr lang="fr-FR" sz="1400" b="1" dirty="0">
                <a:solidFill>
                  <a:srgbClr val="F79646"/>
                </a:solidFill>
                <a:latin typeface="Poppins"/>
                <a:ea typeface="Calibri" panose="020F0502020204030204" pitchFamily="34" charset="0"/>
                <a:cs typeface="Times New Roman" panose="02020603050405020304" pitchFamily="18" charset="0"/>
                <a:hlinkClick r:id="rId2"/>
              </a:rPr>
              <a:t>Exemple du projet « boostons nos talents » en Gironde  </a:t>
            </a:r>
            <a:br>
              <a:rPr lang="fr-FR" sz="1600" b="1" dirty="0">
                <a:solidFill>
                  <a:srgbClr val="F79646"/>
                </a:solidFill>
                <a:latin typeface="Poppins"/>
                <a:ea typeface="Calibri" panose="020F0502020204030204" pitchFamily="34" charset="0"/>
                <a:cs typeface="Times New Roman" panose="02020603050405020304" pitchFamily="18" charset="0"/>
              </a:rPr>
            </a:b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L’accompagnement des démarches administratives et d’accès aux droits liées à la situation de handicap</a:t>
            </a:r>
          </a:p>
          <a:p>
            <a:pPr lvl="0">
              <a:lnSpc>
                <a:spcPct val="107000"/>
              </a:lnSpc>
              <a:spcAft>
                <a:spcPts val="1800"/>
              </a:spcAft>
            </a:pPr>
            <a:r>
              <a:rPr lang="fr-FR" sz="1600" dirty="0">
                <a:solidFill>
                  <a:schemeClr val="accent1">
                    <a:lumMod val="50000"/>
                  </a:schemeClr>
                </a:solidFill>
                <a:latin typeface="Poppins"/>
                <a:cs typeface="Times New Roman" panose="02020603050405020304" pitchFamily="18" charset="0"/>
              </a:rPr>
              <a:t>Dans le cadre d’une </a:t>
            </a:r>
            <a:r>
              <a:rPr lang="fr-FR" sz="1600" b="1" dirty="0">
                <a:solidFill>
                  <a:schemeClr val="accent1">
                    <a:lumMod val="50000"/>
                  </a:schemeClr>
                </a:solidFill>
                <a:latin typeface="Poppins"/>
                <a:cs typeface="Times New Roman" panose="02020603050405020304" pitchFamily="18" charset="0"/>
              </a:rPr>
              <a:t>plate forme nationale Handi droits</a:t>
            </a:r>
            <a:r>
              <a:rPr lang="fr-FR" sz="1600" dirty="0">
                <a:solidFill>
                  <a:schemeClr val="accent1">
                    <a:lumMod val="50000"/>
                  </a:schemeClr>
                </a:solidFill>
                <a:latin typeface="Poppins"/>
                <a:cs typeface="Times New Roman" panose="02020603050405020304" pitchFamily="18" charset="0"/>
              </a:rPr>
              <a:t>, intervention de référents au sein des délégations départementales d’APF France handicap pour accompagner les démarches administratives de personnes autour du handicap dont celles relatives à l’emploi (droits MDPH, RQTH, invalidité, discrimination dans l’emploi …). Pour le moment, cet accompagnement est ouvert aux adhérents d’APF France handicap.</a:t>
            </a: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p:txBody>
      </p:sp>
      <p:sp>
        <p:nvSpPr>
          <p:cNvPr id="7" name="Titre 1"/>
          <p:cNvSpPr>
            <a:spLocks noGrp="1"/>
          </p:cNvSpPr>
          <p:nvPr>
            <p:ph type="title"/>
          </p:nvPr>
        </p:nvSpPr>
        <p:spPr>
          <a:xfrm>
            <a:off x="2013556" y="139369"/>
            <a:ext cx="9782963" cy="682505"/>
          </a:xfrm>
        </p:spPr>
        <p:txBody>
          <a:bodyPr>
            <a:noAutofit/>
          </a:bodyPr>
          <a:lstStyle/>
          <a:p>
            <a:r>
              <a:rPr lang="fr-FR" sz="2400" dirty="0"/>
              <a:t>3. En direction des personnes en situation de handicap</a:t>
            </a:r>
          </a:p>
        </p:txBody>
      </p:sp>
    </p:spTree>
    <p:extLst>
      <p:ext uri="{BB962C8B-B14F-4D97-AF65-F5344CB8AC3E}">
        <p14:creationId xmlns:p14="http://schemas.microsoft.com/office/powerpoint/2010/main" val="387904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a:duotone>
              <a:schemeClr val="bg2">
                <a:shade val="45000"/>
                <a:satMod val="135000"/>
              </a:schemeClr>
              <a:prstClr val="white"/>
            </a:duotone>
          </a:blip>
          <a:stretch>
            <a:fillRect/>
          </a:stretch>
        </p:blipFill>
        <p:spPr>
          <a:xfrm>
            <a:off x="3764696" y="981989"/>
            <a:ext cx="5165798" cy="5225972"/>
          </a:xfrm>
          <a:prstGeom prst="rect">
            <a:avLst/>
          </a:prstGeom>
        </p:spPr>
      </p:pic>
      <p:sp>
        <p:nvSpPr>
          <p:cNvPr id="4" name="Espace réservé du numéro de diapositive 3"/>
          <p:cNvSpPr>
            <a:spLocks noGrp="1"/>
          </p:cNvSpPr>
          <p:nvPr>
            <p:ph type="sldNum" sz="quarter" idx="12"/>
          </p:nvPr>
        </p:nvSpPr>
        <p:spPr/>
        <p:txBody>
          <a:bodyPr/>
          <a:lstStyle/>
          <a:p>
            <a:pPr defTabSz="685800"/>
            <a:fld id="{472F7BCC-CCDD-EE44-97BD-0AC2870E5BEC}" type="slidenum">
              <a:rPr lang="fr-FR"/>
              <a:pPr defTabSz="685800"/>
              <a:t>11</a:t>
            </a:fld>
            <a:endParaRPr lang="fr-FR" dirty="0"/>
          </a:p>
        </p:txBody>
      </p:sp>
      <p:sp>
        <p:nvSpPr>
          <p:cNvPr id="5" name="Titre 4"/>
          <p:cNvSpPr>
            <a:spLocks noGrp="1"/>
          </p:cNvSpPr>
          <p:nvPr>
            <p:ph type="title"/>
          </p:nvPr>
        </p:nvSpPr>
        <p:spPr>
          <a:xfrm>
            <a:off x="3300550" y="952792"/>
            <a:ext cx="7145169" cy="511879"/>
          </a:xfrm>
        </p:spPr>
        <p:txBody>
          <a:bodyPr>
            <a:normAutofit/>
          </a:bodyPr>
          <a:lstStyle/>
          <a:p>
            <a:r>
              <a:rPr lang="fr-FR" sz="1800" b="1" dirty="0"/>
              <a:t>CARTOGRAPHIE DES PLATEFORMES EMPLOI APF France handicap</a:t>
            </a:r>
          </a:p>
        </p:txBody>
      </p:sp>
      <p:pic>
        <p:nvPicPr>
          <p:cNvPr id="15" name="Image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1183" y="3044519"/>
            <a:ext cx="306532" cy="306532"/>
          </a:xfrm>
          <a:prstGeom prst="rect">
            <a:avLst/>
          </a:prstGeom>
        </p:spPr>
      </p:pic>
      <p:pic>
        <p:nvPicPr>
          <p:cNvPr id="17" name="Image 1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37579" y="4591680"/>
            <a:ext cx="306532" cy="306532"/>
          </a:xfrm>
          <a:prstGeom prst="rect">
            <a:avLst/>
          </a:prstGeom>
        </p:spPr>
      </p:pic>
      <p:sp>
        <p:nvSpPr>
          <p:cNvPr id="18" name="ZoneTexte 17"/>
          <p:cNvSpPr txBox="1"/>
          <p:nvPr/>
        </p:nvSpPr>
        <p:spPr>
          <a:xfrm>
            <a:off x="5577164" y="4877735"/>
            <a:ext cx="822713" cy="438582"/>
          </a:xfrm>
          <a:prstGeom prst="rect">
            <a:avLst/>
          </a:prstGeom>
          <a:noFill/>
        </p:spPr>
        <p:txBody>
          <a:bodyPr wrap="square" rtlCol="0">
            <a:spAutoFit/>
          </a:bodyPr>
          <a:lstStyle/>
          <a:p>
            <a:pPr algn="ctr" defTabSz="685800"/>
            <a:r>
              <a:rPr lang="fr-FR" sz="750" b="1" dirty="0">
                <a:solidFill>
                  <a:prstClr val="black"/>
                </a:solidFill>
                <a:latin typeface="Raleway"/>
              </a:rPr>
              <a:t>Service Emploi &amp; Conseil</a:t>
            </a:r>
          </a:p>
        </p:txBody>
      </p:sp>
      <p:pic>
        <p:nvPicPr>
          <p:cNvPr id="21" name="Image 2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69369" y="1889007"/>
            <a:ext cx="306532" cy="306532"/>
          </a:xfrm>
          <a:prstGeom prst="rect">
            <a:avLst/>
          </a:prstGeom>
        </p:spPr>
      </p:pic>
      <p:sp>
        <p:nvSpPr>
          <p:cNvPr id="22" name="ZoneTexte 21"/>
          <p:cNvSpPr txBox="1"/>
          <p:nvPr/>
        </p:nvSpPr>
        <p:spPr>
          <a:xfrm>
            <a:off x="6365733" y="1652837"/>
            <a:ext cx="1145129" cy="438582"/>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IEM </a:t>
            </a:r>
            <a:r>
              <a:rPr lang="fr-FR" sz="750" b="1" dirty="0" err="1">
                <a:solidFill>
                  <a:srgbClr val="F79646">
                    <a:lumMod val="75000"/>
                  </a:srgbClr>
                </a:solidFill>
                <a:latin typeface="Raleway"/>
              </a:rPr>
              <a:t>Dabbadie</a:t>
            </a:r>
            <a:endParaRPr lang="fr-FR" sz="750" b="1" dirty="0">
              <a:solidFill>
                <a:srgbClr val="F79646">
                  <a:lumMod val="75000"/>
                </a:srgbClr>
              </a:solidFill>
              <a:latin typeface="Raleway"/>
            </a:endParaRPr>
          </a:p>
          <a:p>
            <a:pPr algn="ctr" defTabSz="685800"/>
            <a:r>
              <a:rPr lang="fr-FR" sz="750" b="1" dirty="0">
                <a:solidFill>
                  <a:srgbClr val="F79646">
                    <a:lumMod val="75000"/>
                  </a:srgbClr>
                </a:solidFill>
                <a:latin typeface="Raleway"/>
              </a:rPr>
              <a:t>Plateforme emploi IEJ</a:t>
            </a:r>
          </a:p>
        </p:txBody>
      </p:sp>
      <p:pic>
        <p:nvPicPr>
          <p:cNvPr id="23" name="Image 2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04444" y="3892000"/>
            <a:ext cx="306532" cy="306532"/>
          </a:xfrm>
          <a:prstGeom prst="rect">
            <a:avLst/>
          </a:prstGeom>
        </p:spPr>
      </p:pic>
      <p:sp>
        <p:nvSpPr>
          <p:cNvPr id="24" name="ZoneTexte 23"/>
          <p:cNvSpPr txBox="1"/>
          <p:nvPr/>
        </p:nvSpPr>
        <p:spPr>
          <a:xfrm>
            <a:off x="7210259" y="4081623"/>
            <a:ext cx="1145129" cy="207749"/>
          </a:xfrm>
          <a:prstGeom prst="rect">
            <a:avLst/>
          </a:prstGeom>
          <a:noFill/>
        </p:spPr>
        <p:txBody>
          <a:bodyPr wrap="square" rtlCol="0">
            <a:spAutoFit/>
          </a:bodyPr>
          <a:lstStyle>
            <a:defPPr>
              <a:defRPr lang="fr-FR"/>
            </a:defPPr>
            <a:lvl1pPr algn="ctr">
              <a:defRPr sz="1000" b="1">
                <a:latin typeface="Raleway"/>
              </a:defRPr>
            </a:lvl1pPr>
          </a:lstStyle>
          <a:p>
            <a:pPr defTabSz="685800"/>
            <a:r>
              <a:rPr lang="fr-FR" sz="750" dirty="0">
                <a:solidFill>
                  <a:srgbClr val="F79646">
                    <a:lumMod val="75000"/>
                  </a:srgbClr>
                </a:solidFill>
              </a:rPr>
              <a:t>Défi Jeunes</a:t>
            </a:r>
          </a:p>
        </p:txBody>
      </p:sp>
      <p:sp>
        <p:nvSpPr>
          <p:cNvPr id="25" name="ZoneTexte 24"/>
          <p:cNvSpPr txBox="1"/>
          <p:nvPr/>
        </p:nvSpPr>
        <p:spPr>
          <a:xfrm>
            <a:off x="6684817" y="4216448"/>
            <a:ext cx="1145129" cy="207749"/>
          </a:xfrm>
          <a:prstGeom prst="rect">
            <a:avLst/>
          </a:prstGeom>
          <a:noFill/>
        </p:spPr>
        <p:txBody>
          <a:bodyPr wrap="square" rtlCol="0">
            <a:spAutoFit/>
          </a:bodyPr>
          <a:lstStyle/>
          <a:p>
            <a:pPr algn="ctr" defTabSz="685800"/>
            <a:r>
              <a:rPr lang="fr-FR" sz="750" b="1" dirty="0">
                <a:solidFill>
                  <a:prstClr val="black"/>
                </a:solidFill>
                <a:latin typeface="Raleway"/>
              </a:rPr>
              <a:t>Talents H+</a:t>
            </a:r>
          </a:p>
        </p:txBody>
      </p:sp>
      <p:sp>
        <p:nvSpPr>
          <p:cNvPr id="26" name="ZoneTexte 25"/>
          <p:cNvSpPr txBox="1"/>
          <p:nvPr/>
        </p:nvSpPr>
        <p:spPr>
          <a:xfrm>
            <a:off x="7250419" y="3788127"/>
            <a:ext cx="1433718" cy="323165"/>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Plateforme appui conseil de l’IEM-FP Le </a:t>
            </a:r>
            <a:r>
              <a:rPr lang="fr-FR" sz="750" b="1" dirty="0" err="1">
                <a:solidFill>
                  <a:srgbClr val="F79646">
                    <a:lumMod val="75000"/>
                  </a:srgbClr>
                </a:solidFill>
                <a:latin typeface="Raleway"/>
              </a:rPr>
              <a:t>Chevalon</a:t>
            </a:r>
            <a:endParaRPr lang="fr-FR" sz="750" b="1" dirty="0">
              <a:solidFill>
                <a:srgbClr val="F79646">
                  <a:lumMod val="75000"/>
                </a:srgbClr>
              </a:solidFill>
              <a:latin typeface="Raleway"/>
            </a:endParaRPr>
          </a:p>
        </p:txBody>
      </p:sp>
      <p:pic>
        <p:nvPicPr>
          <p:cNvPr id="27" name="Image 2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6884" y="2618760"/>
            <a:ext cx="306532" cy="306532"/>
          </a:xfrm>
          <a:prstGeom prst="rect">
            <a:avLst/>
          </a:prstGeom>
        </p:spPr>
      </p:pic>
      <p:sp>
        <p:nvSpPr>
          <p:cNvPr id="28" name="ZoneTexte 27"/>
          <p:cNvSpPr txBox="1"/>
          <p:nvPr/>
        </p:nvSpPr>
        <p:spPr>
          <a:xfrm>
            <a:off x="3939580" y="2348512"/>
            <a:ext cx="1064774" cy="323165"/>
          </a:xfrm>
          <a:prstGeom prst="rect">
            <a:avLst/>
          </a:prstGeom>
          <a:noFill/>
        </p:spPr>
        <p:txBody>
          <a:bodyPr wrap="square" rtlCol="0">
            <a:spAutoFit/>
          </a:bodyPr>
          <a:lstStyle/>
          <a:p>
            <a:pPr algn="ctr" defTabSz="685800"/>
            <a:r>
              <a:rPr lang="fr-FR" sz="750" b="1" dirty="0">
                <a:solidFill>
                  <a:prstClr val="black"/>
                </a:solidFill>
                <a:latin typeface="Raleway"/>
              </a:rPr>
              <a:t>Plateforme emploi Bretagne</a:t>
            </a:r>
          </a:p>
        </p:txBody>
      </p:sp>
      <p:pic>
        <p:nvPicPr>
          <p:cNvPr id="29" name="Image 28"/>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82974" y="4065087"/>
            <a:ext cx="306532" cy="306532"/>
          </a:xfrm>
          <a:prstGeom prst="rect">
            <a:avLst/>
          </a:prstGeom>
        </p:spPr>
      </p:pic>
      <p:sp>
        <p:nvSpPr>
          <p:cNvPr id="30" name="ZoneTexte 29"/>
          <p:cNvSpPr txBox="1"/>
          <p:nvPr/>
        </p:nvSpPr>
        <p:spPr>
          <a:xfrm>
            <a:off x="3838894" y="4204012"/>
            <a:ext cx="2269671" cy="207749"/>
          </a:xfrm>
          <a:prstGeom prst="rect">
            <a:avLst/>
          </a:prstGeom>
          <a:noFill/>
        </p:spPr>
        <p:txBody>
          <a:bodyPr wrap="square" rtlCol="0">
            <a:spAutoFit/>
          </a:bodyPr>
          <a:lstStyle/>
          <a:p>
            <a:pPr algn="ctr" defTabSz="685800"/>
            <a:r>
              <a:rPr lang="fr-FR" sz="750" b="1" dirty="0">
                <a:solidFill>
                  <a:prstClr val="black"/>
                </a:solidFill>
                <a:latin typeface="Raleway"/>
              </a:rPr>
              <a:t>APIE’HAND</a:t>
            </a:r>
          </a:p>
        </p:txBody>
      </p:sp>
      <p:pic>
        <p:nvPicPr>
          <p:cNvPr id="31" name="Image 3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10039" y="2962029"/>
            <a:ext cx="306532" cy="306532"/>
          </a:xfrm>
          <a:prstGeom prst="rect">
            <a:avLst/>
          </a:prstGeom>
        </p:spPr>
      </p:pic>
      <p:sp>
        <p:nvSpPr>
          <p:cNvPr id="32" name="ZoneTexte 31"/>
          <p:cNvSpPr txBox="1"/>
          <p:nvPr/>
        </p:nvSpPr>
        <p:spPr>
          <a:xfrm>
            <a:off x="3859766" y="2889676"/>
            <a:ext cx="1284317" cy="323165"/>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Plateforme Ressources Régionale</a:t>
            </a:r>
          </a:p>
        </p:txBody>
      </p:sp>
      <p:pic>
        <p:nvPicPr>
          <p:cNvPr id="33" name="Image 3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78224" y="1735740"/>
            <a:ext cx="306532" cy="306532"/>
          </a:xfrm>
          <a:prstGeom prst="rect">
            <a:avLst/>
          </a:prstGeom>
        </p:spPr>
      </p:pic>
      <p:sp>
        <p:nvSpPr>
          <p:cNvPr id="34" name="ZoneTexte 33"/>
          <p:cNvSpPr txBox="1"/>
          <p:nvPr/>
        </p:nvSpPr>
        <p:spPr>
          <a:xfrm>
            <a:off x="4724163" y="1565047"/>
            <a:ext cx="1473190" cy="323165"/>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Plateforme d’insertion professionnelle de l’Artois</a:t>
            </a:r>
          </a:p>
        </p:txBody>
      </p:sp>
      <p:pic>
        <p:nvPicPr>
          <p:cNvPr id="35" name="Image 3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86335" y="2225753"/>
            <a:ext cx="306532" cy="306532"/>
          </a:xfrm>
          <a:prstGeom prst="rect">
            <a:avLst/>
          </a:prstGeom>
        </p:spPr>
      </p:pic>
      <p:pic>
        <p:nvPicPr>
          <p:cNvPr id="37" name="Image 3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22270" y="3891035"/>
            <a:ext cx="306532" cy="306532"/>
          </a:xfrm>
          <a:prstGeom prst="rect">
            <a:avLst/>
          </a:prstGeom>
        </p:spPr>
      </p:pic>
      <p:sp>
        <p:nvSpPr>
          <p:cNvPr id="38" name="Ellipse 37"/>
          <p:cNvSpPr/>
          <p:nvPr/>
        </p:nvSpPr>
        <p:spPr>
          <a:xfrm>
            <a:off x="1961838" y="2079152"/>
            <a:ext cx="1446415" cy="881651"/>
          </a:xfrm>
          <a:prstGeom prst="ellipse">
            <a:avLst/>
          </a:prstGeom>
          <a:solidFill>
            <a:srgbClr val="E6631D"/>
          </a:solidFill>
          <a:ln>
            <a:solidFill>
              <a:srgbClr val="E6631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050" b="1">
                <a:solidFill>
                  <a:prstClr val="white"/>
                </a:solidFill>
                <a:latin typeface="Raleway"/>
              </a:rPr>
              <a:t>16 </a:t>
            </a:r>
            <a:r>
              <a:rPr lang="fr-FR" sz="1050" b="1" dirty="0">
                <a:solidFill>
                  <a:prstClr val="white"/>
                </a:solidFill>
                <a:latin typeface="Raleway"/>
              </a:rPr>
              <a:t>plateformes emploi</a:t>
            </a:r>
          </a:p>
        </p:txBody>
      </p:sp>
      <p:sp>
        <p:nvSpPr>
          <p:cNvPr id="39" name="Ellipse 38"/>
          <p:cNvSpPr/>
          <p:nvPr/>
        </p:nvSpPr>
        <p:spPr>
          <a:xfrm>
            <a:off x="1961837" y="4541804"/>
            <a:ext cx="1446415" cy="881651"/>
          </a:xfrm>
          <a:prstGeom prst="ellipse">
            <a:avLst/>
          </a:prstGeom>
          <a:solidFill>
            <a:srgbClr val="5C9697"/>
          </a:solidFill>
          <a:ln>
            <a:solidFill>
              <a:srgbClr val="5C969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050" b="1" dirty="0">
                <a:solidFill>
                  <a:prstClr val="white"/>
                </a:solidFill>
                <a:latin typeface="Raleway"/>
              </a:rPr>
              <a:t>9 régions</a:t>
            </a:r>
            <a:endParaRPr lang="fr-FR" sz="1050" b="1" i="1" u="sng" dirty="0">
              <a:solidFill>
                <a:prstClr val="white"/>
              </a:solidFill>
              <a:latin typeface="Raleway"/>
            </a:endParaRPr>
          </a:p>
        </p:txBody>
      </p:sp>
      <p:sp>
        <p:nvSpPr>
          <p:cNvPr id="40" name="Ellipse 39"/>
          <p:cNvSpPr/>
          <p:nvPr/>
        </p:nvSpPr>
        <p:spPr>
          <a:xfrm>
            <a:off x="8829520" y="2058953"/>
            <a:ext cx="1446415" cy="881651"/>
          </a:xfrm>
          <a:prstGeom prst="ellipse">
            <a:avLst/>
          </a:prstGeom>
          <a:solidFill>
            <a:srgbClr val="F6A914"/>
          </a:solidFill>
          <a:ln>
            <a:solidFill>
              <a:srgbClr val="F6A91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050" b="1" dirty="0">
                <a:solidFill>
                  <a:prstClr val="white"/>
                </a:solidFill>
                <a:latin typeface="Raleway"/>
              </a:rPr>
              <a:t>PSH moteur (mais pas uniquement)</a:t>
            </a:r>
            <a:endParaRPr lang="fr-FR" sz="1050" b="1" i="1" u="sng" dirty="0">
              <a:solidFill>
                <a:prstClr val="white"/>
              </a:solidFill>
              <a:latin typeface="Raleway"/>
            </a:endParaRPr>
          </a:p>
        </p:txBody>
      </p:sp>
      <p:sp>
        <p:nvSpPr>
          <p:cNvPr id="41" name="Ellipse 40"/>
          <p:cNvSpPr/>
          <p:nvPr/>
        </p:nvSpPr>
        <p:spPr>
          <a:xfrm>
            <a:off x="8869450" y="4539128"/>
            <a:ext cx="1446415" cy="881651"/>
          </a:xfrm>
          <a:prstGeom prst="ellipse">
            <a:avLst/>
          </a:prstGeom>
          <a:solidFill>
            <a:srgbClr val="EE6D63"/>
          </a:solidFill>
          <a:ln>
            <a:solidFill>
              <a:srgbClr val="EE6D6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fr-FR" sz="1050" b="1" dirty="0">
                <a:solidFill>
                  <a:prstClr val="white"/>
                </a:solidFill>
                <a:latin typeface="Raleway"/>
              </a:rPr>
              <a:t>A partir de 16 ans</a:t>
            </a:r>
            <a:endParaRPr lang="fr-FR" sz="1050" b="1" i="1" u="sng" dirty="0">
              <a:solidFill>
                <a:prstClr val="white"/>
              </a:solidFill>
              <a:latin typeface="Raleway"/>
            </a:endParaRPr>
          </a:p>
        </p:txBody>
      </p:sp>
      <p:pic>
        <p:nvPicPr>
          <p:cNvPr id="45" name="Image 4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75682" y="1735740"/>
            <a:ext cx="306532" cy="30653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229" y="2279724"/>
            <a:ext cx="306350" cy="306350"/>
          </a:xfrm>
          <a:prstGeom prst="rect">
            <a:avLst/>
          </a:prstGeom>
        </p:spPr>
      </p:pic>
      <p:pic>
        <p:nvPicPr>
          <p:cNvPr id="42" name="Imag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291" y="2355771"/>
            <a:ext cx="306350" cy="306350"/>
          </a:xfrm>
          <a:prstGeom prst="rect">
            <a:avLst/>
          </a:prstGeom>
        </p:spPr>
      </p:pic>
      <p:sp>
        <p:nvSpPr>
          <p:cNvPr id="43" name="ZoneTexte 42"/>
          <p:cNvSpPr txBox="1"/>
          <p:nvPr/>
        </p:nvSpPr>
        <p:spPr>
          <a:xfrm>
            <a:off x="4843392" y="2013089"/>
            <a:ext cx="1145129" cy="323165"/>
          </a:xfrm>
          <a:prstGeom prst="rect">
            <a:avLst/>
          </a:prstGeom>
          <a:noFill/>
        </p:spPr>
        <p:txBody>
          <a:bodyPr wrap="square" rtlCol="0">
            <a:spAutoFit/>
          </a:bodyPr>
          <a:lstStyle/>
          <a:p>
            <a:pPr algn="ctr" defTabSz="685800"/>
            <a:r>
              <a:rPr lang="fr-FR" sz="750" b="1" dirty="0">
                <a:solidFill>
                  <a:prstClr val="black"/>
                </a:solidFill>
                <a:latin typeface="Raleway"/>
              </a:rPr>
              <a:t>Dispositif</a:t>
            </a:r>
          </a:p>
          <a:p>
            <a:pPr algn="ctr" defTabSz="685800"/>
            <a:r>
              <a:rPr lang="fr-FR" sz="750" b="1" dirty="0">
                <a:solidFill>
                  <a:prstClr val="black"/>
                </a:solidFill>
                <a:latin typeface="Raleway"/>
              </a:rPr>
              <a:t>PAS-</a:t>
            </a:r>
            <a:r>
              <a:rPr lang="fr-FR" sz="750" b="1" dirty="0" err="1">
                <a:solidFill>
                  <a:prstClr val="black"/>
                </a:solidFill>
                <a:latin typeface="Raleway"/>
              </a:rPr>
              <a:t>HMo</a:t>
            </a:r>
            <a:endParaRPr lang="fr-FR" sz="750" b="1" dirty="0">
              <a:solidFill>
                <a:prstClr val="black"/>
              </a:solidFill>
              <a:latin typeface="Raleway"/>
            </a:endParaRPr>
          </a:p>
        </p:txBody>
      </p:sp>
      <p:sp>
        <p:nvSpPr>
          <p:cNvPr id="44" name="ZoneTexte 43"/>
          <p:cNvSpPr txBox="1"/>
          <p:nvPr/>
        </p:nvSpPr>
        <p:spPr>
          <a:xfrm>
            <a:off x="6387050" y="2258272"/>
            <a:ext cx="971983" cy="323165"/>
          </a:xfrm>
          <a:prstGeom prst="rect">
            <a:avLst/>
          </a:prstGeom>
          <a:noFill/>
        </p:spPr>
        <p:txBody>
          <a:bodyPr wrap="square" rtlCol="0">
            <a:spAutoFit/>
          </a:bodyPr>
          <a:lstStyle/>
          <a:p>
            <a:pPr algn="ctr" defTabSz="685800"/>
            <a:r>
              <a:rPr lang="fr-FR" sz="750" b="1" dirty="0">
                <a:solidFill>
                  <a:prstClr val="black"/>
                </a:solidFill>
                <a:latin typeface="Raleway"/>
              </a:rPr>
              <a:t>Mission Emploi</a:t>
            </a:r>
          </a:p>
          <a:p>
            <a:pPr algn="ctr" defTabSz="685800"/>
            <a:r>
              <a:rPr lang="fr-FR" sz="750" b="1" dirty="0">
                <a:solidFill>
                  <a:prstClr val="black"/>
                </a:solidFill>
                <a:latin typeface="Raleway"/>
              </a:rPr>
              <a:t>Ile de France</a:t>
            </a:r>
          </a:p>
        </p:txBody>
      </p:sp>
      <p:sp>
        <p:nvSpPr>
          <p:cNvPr id="46" name="ZoneTexte 45"/>
          <p:cNvSpPr txBox="1"/>
          <p:nvPr/>
        </p:nvSpPr>
        <p:spPr>
          <a:xfrm>
            <a:off x="4899927" y="2921498"/>
            <a:ext cx="1284317" cy="207749"/>
          </a:xfrm>
          <a:prstGeom prst="rect">
            <a:avLst/>
          </a:prstGeom>
          <a:noFill/>
        </p:spPr>
        <p:txBody>
          <a:bodyPr wrap="square" rtlCol="0">
            <a:spAutoFit/>
          </a:bodyPr>
          <a:lstStyle/>
          <a:p>
            <a:pPr algn="ctr" defTabSz="685800"/>
            <a:r>
              <a:rPr lang="fr-FR" sz="750" b="1" dirty="0">
                <a:solidFill>
                  <a:prstClr val="black"/>
                </a:solidFill>
                <a:latin typeface="Raleway"/>
              </a:rPr>
              <a:t>DIPMOT</a:t>
            </a:r>
          </a:p>
        </p:txBody>
      </p:sp>
      <p:pic>
        <p:nvPicPr>
          <p:cNvPr id="47" name="Image 46"/>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08808" y="5040649"/>
            <a:ext cx="306532" cy="306532"/>
          </a:xfrm>
          <a:prstGeom prst="rect">
            <a:avLst/>
          </a:prstGeom>
        </p:spPr>
      </p:pic>
      <p:pic>
        <p:nvPicPr>
          <p:cNvPr id="48" name="Image 4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08807" y="5343957"/>
            <a:ext cx="306532" cy="306532"/>
          </a:xfrm>
          <a:prstGeom prst="rect">
            <a:avLst/>
          </a:prstGeom>
        </p:spPr>
      </p:pic>
      <p:sp>
        <p:nvSpPr>
          <p:cNvPr id="49" name="ZoneTexte 48"/>
          <p:cNvSpPr txBox="1"/>
          <p:nvPr/>
        </p:nvSpPr>
        <p:spPr>
          <a:xfrm>
            <a:off x="3782111" y="5120881"/>
            <a:ext cx="822713" cy="207749"/>
          </a:xfrm>
          <a:prstGeom prst="rect">
            <a:avLst/>
          </a:prstGeom>
          <a:noFill/>
        </p:spPr>
        <p:txBody>
          <a:bodyPr wrap="square" rtlCol="0">
            <a:spAutoFit/>
          </a:bodyPr>
          <a:lstStyle/>
          <a:p>
            <a:pPr algn="ctr" defTabSz="685800"/>
            <a:r>
              <a:rPr lang="fr-FR" sz="750" b="1" dirty="0">
                <a:solidFill>
                  <a:prstClr val="black"/>
                </a:solidFill>
                <a:latin typeface="Raleway"/>
              </a:rPr>
              <a:t>Public jeunes</a:t>
            </a:r>
          </a:p>
        </p:txBody>
      </p:sp>
      <p:sp>
        <p:nvSpPr>
          <p:cNvPr id="50" name="ZoneTexte 49"/>
          <p:cNvSpPr txBox="1"/>
          <p:nvPr/>
        </p:nvSpPr>
        <p:spPr>
          <a:xfrm>
            <a:off x="3739559" y="5420779"/>
            <a:ext cx="822713" cy="207749"/>
          </a:xfrm>
          <a:prstGeom prst="rect">
            <a:avLst/>
          </a:prstGeom>
          <a:noFill/>
        </p:spPr>
        <p:txBody>
          <a:bodyPr wrap="square" rtlCol="0">
            <a:spAutoFit/>
          </a:bodyPr>
          <a:lstStyle/>
          <a:p>
            <a:pPr algn="ctr" defTabSz="685800"/>
            <a:r>
              <a:rPr lang="fr-FR" sz="750" b="1" dirty="0">
                <a:solidFill>
                  <a:prstClr val="black"/>
                </a:solidFill>
                <a:latin typeface="Raleway"/>
              </a:rPr>
              <a:t>Tout public</a:t>
            </a:r>
          </a:p>
        </p:txBody>
      </p:sp>
      <p:sp>
        <p:nvSpPr>
          <p:cNvPr id="51" name="Titre 4"/>
          <p:cNvSpPr txBox="1">
            <a:spLocks/>
          </p:cNvSpPr>
          <p:nvPr/>
        </p:nvSpPr>
        <p:spPr>
          <a:xfrm>
            <a:off x="1961836" y="154971"/>
            <a:ext cx="9526892" cy="682505"/>
          </a:xfrm>
          <a:prstGeom prst="rect">
            <a:avLst/>
          </a:prstGeom>
        </p:spPr>
        <p:txBody>
          <a:bodyPr vert="horz" lIns="91440" tIns="45720" rIns="91440" bIns="45720" rtlCol="0" anchor="ctr">
            <a:normAutofit fontScale="97500"/>
          </a:bodyPr>
          <a:lstStyle>
            <a:lvl1pPr algn="ctr" defTabSz="457189" rtl="0" eaLnBrk="1" latinLnBrk="0" hangingPunct="1">
              <a:spcBef>
                <a:spcPct val="0"/>
              </a:spcBef>
              <a:buNone/>
              <a:defRPr sz="2400" kern="1200">
                <a:solidFill>
                  <a:schemeClr val="bg1"/>
                </a:solidFill>
                <a:latin typeface="Poppins SemiBold"/>
                <a:ea typeface="+mj-ea"/>
                <a:cs typeface="Poppins SemiBold"/>
              </a:defRPr>
            </a:lvl1pPr>
          </a:lstStyle>
          <a:p>
            <a:endParaRPr lang="fr-FR" sz="1800" b="1" dirty="0"/>
          </a:p>
        </p:txBody>
      </p:sp>
      <p:pic>
        <p:nvPicPr>
          <p:cNvPr id="52" name="Image 51">
            <a:extLst>
              <a:ext uri="{FF2B5EF4-FFF2-40B4-BE49-F238E27FC236}">
                <a16:creationId xmlns:a16="http://schemas.microsoft.com/office/drawing/2014/main" id="{83F2FA42-C6DD-4637-B6E3-EADE3ABBE0F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08807" y="5040649"/>
            <a:ext cx="306532" cy="306532"/>
          </a:xfrm>
          <a:prstGeom prst="rect">
            <a:avLst/>
          </a:prstGeom>
        </p:spPr>
      </p:pic>
      <p:pic>
        <p:nvPicPr>
          <p:cNvPr id="53" name="Image 52">
            <a:extLst>
              <a:ext uri="{FF2B5EF4-FFF2-40B4-BE49-F238E27FC236}">
                <a16:creationId xmlns:a16="http://schemas.microsoft.com/office/drawing/2014/main" id="{83F2FA42-C6DD-4637-B6E3-EADE3ABBE0F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64357" y="3720734"/>
            <a:ext cx="306532" cy="306532"/>
          </a:xfrm>
          <a:prstGeom prst="rect">
            <a:avLst/>
          </a:prstGeom>
        </p:spPr>
      </p:pic>
      <p:sp>
        <p:nvSpPr>
          <p:cNvPr id="54" name="ZoneTexte 53"/>
          <p:cNvSpPr txBox="1"/>
          <p:nvPr/>
        </p:nvSpPr>
        <p:spPr>
          <a:xfrm>
            <a:off x="5249014" y="3535537"/>
            <a:ext cx="1284317" cy="207749"/>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Pôle Ressources IEM</a:t>
            </a:r>
          </a:p>
        </p:txBody>
      </p:sp>
      <p:pic>
        <p:nvPicPr>
          <p:cNvPr id="55" name="Image 5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39613" y="2486407"/>
            <a:ext cx="306532" cy="306532"/>
          </a:xfrm>
          <a:prstGeom prst="rect">
            <a:avLst/>
          </a:prstGeom>
        </p:spPr>
      </p:pic>
      <p:sp>
        <p:nvSpPr>
          <p:cNvPr id="56" name="ZoneTexte 55"/>
          <p:cNvSpPr txBox="1"/>
          <p:nvPr/>
        </p:nvSpPr>
        <p:spPr>
          <a:xfrm>
            <a:off x="6363668" y="2524453"/>
            <a:ext cx="1264734" cy="207749"/>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IEM-FP Le Jard</a:t>
            </a:r>
          </a:p>
        </p:txBody>
      </p:sp>
      <p:pic>
        <p:nvPicPr>
          <p:cNvPr id="57" name="Image 5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71137" y="4585536"/>
            <a:ext cx="306532" cy="306532"/>
          </a:xfrm>
          <a:prstGeom prst="rect">
            <a:avLst/>
          </a:prstGeom>
        </p:spPr>
      </p:pic>
      <p:sp>
        <p:nvSpPr>
          <p:cNvPr id="58" name="ZoneTexte 57"/>
          <p:cNvSpPr txBox="1"/>
          <p:nvPr/>
        </p:nvSpPr>
        <p:spPr>
          <a:xfrm>
            <a:off x="6640061" y="4828203"/>
            <a:ext cx="1145129" cy="477054"/>
          </a:xfrm>
          <a:prstGeom prst="rect">
            <a:avLst/>
          </a:prstGeom>
          <a:noFill/>
        </p:spPr>
        <p:txBody>
          <a:bodyPr wrap="square" rtlCol="0">
            <a:spAutoFit/>
          </a:bodyPr>
          <a:lstStyle/>
          <a:p>
            <a:pPr algn="ctr" defTabSz="685800"/>
            <a:r>
              <a:rPr lang="fr-FR" sz="750" b="1" dirty="0" err="1">
                <a:solidFill>
                  <a:prstClr val="black"/>
                </a:solidFill>
                <a:latin typeface="Raleway"/>
              </a:rPr>
              <a:t>Co-traitance</a:t>
            </a:r>
            <a:r>
              <a:rPr lang="fr-FR" sz="750" b="1" dirty="0">
                <a:solidFill>
                  <a:prstClr val="black"/>
                </a:solidFill>
                <a:latin typeface="Raleway"/>
              </a:rPr>
              <a:t> PAS Agefiph </a:t>
            </a:r>
          </a:p>
          <a:p>
            <a:pPr algn="ctr" defTabSz="685800"/>
            <a:r>
              <a:rPr lang="fr-FR" sz="500" b="1" dirty="0">
                <a:solidFill>
                  <a:prstClr val="black"/>
                </a:solidFill>
                <a:latin typeface="Raleway"/>
              </a:rPr>
              <a:t>(Vaucluse – Bouches du Rhône – Alpes du Sud)</a:t>
            </a:r>
          </a:p>
        </p:txBody>
      </p:sp>
      <p:pic>
        <p:nvPicPr>
          <p:cNvPr id="59" name="Image 58"/>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73729" y="3020034"/>
            <a:ext cx="306532" cy="306532"/>
          </a:xfrm>
          <a:prstGeom prst="rect">
            <a:avLst/>
          </a:prstGeom>
        </p:spPr>
      </p:pic>
      <p:sp>
        <p:nvSpPr>
          <p:cNvPr id="60" name="ZoneTexte 59"/>
          <p:cNvSpPr txBox="1"/>
          <p:nvPr/>
        </p:nvSpPr>
        <p:spPr>
          <a:xfrm>
            <a:off x="3975339" y="3130845"/>
            <a:ext cx="1284317" cy="207749"/>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IEM La </a:t>
            </a:r>
            <a:r>
              <a:rPr lang="fr-FR" sz="750" b="1" dirty="0" err="1">
                <a:solidFill>
                  <a:srgbClr val="F79646">
                    <a:lumMod val="75000"/>
                  </a:srgbClr>
                </a:solidFill>
                <a:latin typeface="Raleway"/>
              </a:rPr>
              <a:t>Marrière</a:t>
            </a:r>
            <a:endParaRPr lang="fr-FR" sz="750" b="1" dirty="0">
              <a:solidFill>
                <a:srgbClr val="F79646">
                  <a:lumMod val="75000"/>
                </a:srgbClr>
              </a:solidFill>
              <a:latin typeface="Raleway"/>
            </a:endParaRPr>
          </a:p>
        </p:txBody>
      </p:sp>
      <p:pic>
        <p:nvPicPr>
          <p:cNvPr id="61" name="Image 60"/>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6733" y="3031822"/>
            <a:ext cx="306532" cy="306532"/>
          </a:xfrm>
          <a:prstGeom prst="rect">
            <a:avLst/>
          </a:prstGeom>
          <a:effectLst>
            <a:outerShdw blurRad="50800" dist="50800" dir="5400000" sx="1000" sy="1000" algn="ctr" rotWithShape="0">
              <a:schemeClr val="bg1"/>
            </a:outerShdw>
          </a:effectLst>
        </p:spPr>
      </p:pic>
      <p:sp>
        <p:nvSpPr>
          <p:cNvPr id="62" name="ZoneTexte 61"/>
          <p:cNvSpPr txBox="1"/>
          <p:nvPr/>
        </p:nvSpPr>
        <p:spPr>
          <a:xfrm>
            <a:off x="4150915" y="3281073"/>
            <a:ext cx="1284317" cy="207749"/>
          </a:xfrm>
          <a:prstGeom prst="rect">
            <a:avLst/>
          </a:prstGeom>
          <a:noFill/>
        </p:spPr>
        <p:txBody>
          <a:bodyPr wrap="square" rtlCol="0">
            <a:spAutoFit/>
          </a:bodyPr>
          <a:lstStyle/>
          <a:p>
            <a:pPr algn="ctr" defTabSz="685800"/>
            <a:r>
              <a:rPr lang="fr-FR" sz="750" b="1" dirty="0">
                <a:solidFill>
                  <a:srgbClr val="F79646">
                    <a:lumMod val="75000"/>
                  </a:srgbClr>
                </a:solidFill>
                <a:latin typeface="Raleway"/>
              </a:rPr>
              <a:t>IEM-FP La </a:t>
            </a:r>
            <a:r>
              <a:rPr lang="fr-FR" sz="750" b="1" dirty="0" err="1">
                <a:solidFill>
                  <a:srgbClr val="F79646">
                    <a:lumMod val="75000"/>
                  </a:srgbClr>
                </a:solidFill>
                <a:latin typeface="Raleway"/>
              </a:rPr>
              <a:t>Grillonnais</a:t>
            </a:r>
            <a:endParaRPr lang="fr-FR" sz="750" b="1" dirty="0">
              <a:solidFill>
                <a:srgbClr val="F79646">
                  <a:lumMod val="75000"/>
                </a:srgbClr>
              </a:solidFill>
              <a:latin typeface="Raleway"/>
            </a:endParaRPr>
          </a:p>
        </p:txBody>
      </p:sp>
      <p:pic>
        <p:nvPicPr>
          <p:cNvPr id="63" name="Image 6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91895" y="3699409"/>
            <a:ext cx="306532" cy="306532"/>
          </a:xfrm>
          <a:prstGeom prst="rect">
            <a:avLst/>
          </a:prstGeom>
        </p:spPr>
      </p:pic>
      <p:sp>
        <p:nvSpPr>
          <p:cNvPr id="64" name="ZoneTexte 63"/>
          <p:cNvSpPr txBox="1"/>
          <p:nvPr/>
        </p:nvSpPr>
        <p:spPr>
          <a:xfrm>
            <a:off x="6387555" y="3567249"/>
            <a:ext cx="1145129" cy="207749"/>
          </a:xfrm>
          <a:prstGeom prst="rect">
            <a:avLst/>
          </a:prstGeom>
          <a:noFill/>
        </p:spPr>
        <p:txBody>
          <a:bodyPr wrap="square" rtlCol="0">
            <a:spAutoFit/>
          </a:bodyPr>
          <a:lstStyle/>
          <a:p>
            <a:pPr algn="ctr" defTabSz="685800"/>
            <a:r>
              <a:rPr lang="fr-FR" sz="750" b="1" dirty="0">
                <a:solidFill>
                  <a:prstClr val="black"/>
                </a:solidFill>
                <a:latin typeface="Raleway"/>
              </a:rPr>
              <a:t>APF Conseil</a:t>
            </a:r>
          </a:p>
        </p:txBody>
      </p:sp>
      <p:pic>
        <p:nvPicPr>
          <p:cNvPr id="36" name="Image 3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71138" y="3952895"/>
            <a:ext cx="306532" cy="306532"/>
          </a:xfrm>
          <a:prstGeom prst="rect">
            <a:avLst/>
          </a:prstGeom>
        </p:spPr>
      </p:pic>
      <p:sp>
        <p:nvSpPr>
          <p:cNvPr id="2" name="Rectangle 1">
            <a:extLst>
              <a:ext uri="{FF2B5EF4-FFF2-40B4-BE49-F238E27FC236}">
                <a16:creationId xmlns:a16="http://schemas.microsoft.com/office/drawing/2014/main" id="{83ABE796-94F7-4DF6-A0AB-E0B6CBFC044C}"/>
              </a:ext>
            </a:extLst>
          </p:cNvPr>
          <p:cNvSpPr/>
          <p:nvPr/>
        </p:nvSpPr>
        <p:spPr>
          <a:xfrm>
            <a:off x="4397188" y="232216"/>
            <a:ext cx="6924973" cy="461665"/>
          </a:xfrm>
          <a:prstGeom prst="rect">
            <a:avLst/>
          </a:prstGeom>
        </p:spPr>
        <p:txBody>
          <a:bodyPr wrap="none">
            <a:spAutoFit/>
          </a:bodyPr>
          <a:lstStyle/>
          <a:p>
            <a:r>
              <a:rPr lang="fr-FR" sz="2400" dirty="0">
                <a:solidFill>
                  <a:schemeClr val="bg1"/>
                </a:solidFill>
                <a:latin typeface="Poppins"/>
              </a:rPr>
              <a:t>2. Après la scolarité et la formation et pour les adultes</a:t>
            </a:r>
          </a:p>
        </p:txBody>
      </p:sp>
    </p:spTree>
    <p:extLst>
      <p:ext uri="{BB962C8B-B14F-4D97-AF65-F5344CB8AC3E}">
        <p14:creationId xmlns:p14="http://schemas.microsoft.com/office/powerpoint/2010/main" val="274447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62" name="Picture 6" descr="Association des Paralysés de France (APF)">
            <a:extLst>
              <a:ext uri="{FF2B5EF4-FFF2-40B4-BE49-F238E27FC236}">
                <a16:creationId xmlns:a16="http://schemas.microsoft.com/office/drawing/2014/main" id="{B572FC19-3670-4481-BF42-5A5C621DC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06" y="4693390"/>
            <a:ext cx="990091" cy="493585"/>
          </a:xfrm>
          <a:prstGeom prst="rect">
            <a:avLst/>
          </a:prstGeom>
          <a:noFill/>
          <a:extLst>
            <a:ext uri="{909E8E84-426E-40DD-AFC4-6F175D3DCCD1}">
              <a14:hiddenFill xmlns:a14="http://schemas.microsoft.com/office/drawing/2010/main">
                <a:solidFill>
                  <a:srgbClr val="FFFFFF"/>
                </a:solidFill>
              </a14:hiddenFill>
            </a:ext>
          </a:extLst>
        </p:spPr>
      </p:pic>
      <p:sp>
        <p:nvSpPr>
          <p:cNvPr id="20" name="Titre 1">
            <a:extLst>
              <a:ext uri="{FF2B5EF4-FFF2-40B4-BE49-F238E27FC236}">
                <a16:creationId xmlns:a16="http://schemas.microsoft.com/office/drawing/2014/main" id="{2F62B440-7A53-4C67-9638-432F0A352F68}"/>
              </a:ext>
            </a:extLst>
          </p:cNvPr>
          <p:cNvSpPr txBox="1">
            <a:spLocks/>
          </p:cNvSpPr>
          <p:nvPr/>
        </p:nvSpPr>
        <p:spPr>
          <a:xfrm>
            <a:off x="838200" y="180733"/>
            <a:ext cx="10515600" cy="789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Questrial" pitchFamily="2" charset="0"/>
                <a:ea typeface="+mj-ea"/>
                <a:cs typeface="+mj-cs"/>
              </a:defRPr>
            </a:lvl1pPr>
          </a:lstStyle>
          <a:p>
            <a:pPr algn="ctr"/>
            <a:r>
              <a:rPr lang="fr-FR" sz="2400" dirty="0">
                <a:latin typeface="questrial"/>
              </a:rPr>
              <a:t>4. Une offre d’accompagnement complète pour l’emploi des BOETH</a:t>
            </a:r>
          </a:p>
        </p:txBody>
      </p:sp>
      <p:grpSp>
        <p:nvGrpSpPr>
          <p:cNvPr id="56" name="Groupe 55">
            <a:extLst>
              <a:ext uri="{FF2B5EF4-FFF2-40B4-BE49-F238E27FC236}">
                <a16:creationId xmlns:a16="http://schemas.microsoft.com/office/drawing/2014/main" id="{89BC884E-4D03-4763-86EC-745BFDBC87ED}"/>
              </a:ext>
            </a:extLst>
          </p:cNvPr>
          <p:cNvGrpSpPr/>
          <p:nvPr/>
        </p:nvGrpSpPr>
        <p:grpSpPr>
          <a:xfrm>
            <a:off x="1036321" y="2380485"/>
            <a:ext cx="10746645" cy="3905148"/>
            <a:chOff x="703110" y="1569658"/>
            <a:chExt cx="10746645" cy="3905148"/>
          </a:xfrm>
        </p:grpSpPr>
        <p:pic>
          <p:nvPicPr>
            <p:cNvPr id="21" name="Google Shape;423;p60" descr="RÃ©sultat de recherche d'images pour &quot;besoin client&quot;">
              <a:extLst>
                <a:ext uri="{FF2B5EF4-FFF2-40B4-BE49-F238E27FC236}">
                  <a16:creationId xmlns:a16="http://schemas.microsoft.com/office/drawing/2014/main" id="{A7BABCE1-B1A9-45D1-92B4-B86B955C96B9}"/>
                </a:ext>
              </a:extLst>
            </p:cNvP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620211" y="3235317"/>
              <a:ext cx="795334" cy="803751"/>
            </a:xfrm>
            <a:prstGeom prst="rect">
              <a:avLst/>
            </a:prstGeom>
            <a:solidFill>
              <a:schemeClr val="lt1"/>
            </a:solidFill>
            <a:ln>
              <a:noFill/>
            </a:ln>
          </p:spPr>
        </p:pic>
        <p:sp>
          <p:nvSpPr>
            <p:cNvPr id="22" name="Google Shape;424;p60">
              <a:extLst>
                <a:ext uri="{FF2B5EF4-FFF2-40B4-BE49-F238E27FC236}">
                  <a16:creationId xmlns:a16="http://schemas.microsoft.com/office/drawing/2014/main" id="{1A64EEC4-2F0D-48F2-A926-9FFE679EAA6A}"/>
                </a:ext>
              </a:extLst>
            </p:cNvPr>
            <p:cNvSpPr txBox="1"/>
            <p:nvPr/>
          </p:nvSpPr>
          <p:spPr>
            <a:xfrm>
              <a:off x="703110" y="4064937"/>
              <a:ext cx="2606765" cy="579646"/>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050" b="1" dirty="0">
                  <a:solidFill>
                    <a:srgbClr val="D6641D"/>
                  </a:solidFill>
                  <a:latin typeface="Gill Sans"/>
                  <a:ea typeface="Gill Sans"/>
                  <a:cs typeface="Gill Sans"/>
                  <a:sym typeface="Gill Sans"/>
                </a:rPr>
                <a:t>CIBLAGE</a:t>
              </a:r>
            </a:p>
            <a:p>
              <a:pPr marL="12700" marR="0" lvl="0" indent="0" algn="ctr" rtl="0">
                <a:lnSpc>
                  <a:spcPct val="100000"/>
                </a:lnSpc>
                <a:spcBef>
                  <a:spcPts val="0"/>
                </a:spcBef>
                <a:spcAft>
                  <a:spcPts val="0"/>
                </a:spcAft>
                <a:buNone/>
              </a:pPr>
              <a:r>
                <a:rPr lang="fr-FR" sz="1050" b="1" dirty="0">
                  <a:solidFill>
                    <a:srgbClr val="D6641D"/>
                  </a:solidFill>
                  <a:latin typeface="Gill Sans"/>
                  <a:ea typeface="Gill Sans"/>
                  <a:cs typeface="Gill Sans"/>
                  <a:sym typeface="Gill Sans"/>
                </a:rPr>
                <a:t>DES METIERS</a:t>
              </a:r>
            </a:p>
            <a:p>
              <a:pPr marL="12700" marR="0" lvl="0" indent="0" algn="ctr" rtl="0">
                <a:lnSpc>
                  <a:spcPct val="100000"/>
                </a:lnSpc>
                <a:spcBef>
                  <a:spcPts val="0"/>
                </a:spcBef>
                <a:spcAft>
                  <a:spcPts val="0"/>
                </a:spcAft>
                <a:buNone/>
              </a:pPr>
              <a:r>
                <a:rPr lang="fr-FR" sz="1050" b="1" dirty="0">
                  <a:solidFill>
                    <a:srgbClr val="D6641D"/>
                  </a:solidFill>
                  <a:latin typeface="Gill Sans"/>
                  <a:sym typeface="Gill Sans"/>
                </a:rPr>
                <a:t>FAVORABLES</a:t>
              </a:r>
            </a:p>
            <a:p>
              <a:pPr marL="12700" marR="0" lvl="0" indent="0" algn="ctr" rtl="0">
                <a:lnSpc>
                  <a:spcPct val="100000"/>
                </a:lnSpc>
                <a:spcBef>
                  <a:spcPts val="0"/>
                </a:spcBef>
                <a:spcAft>
                  <a:spcPts val="0"/>
                </a:spcAft>
                <a:buNone/>
              </a:pPr>
              <a:endParaRPr lang="fr-FR" sz="1050" b="1" dirty="0">
                <a:solidFill>
                  <a:srgbClr val="D6641D"/>
                </a:solidFill>
                <a:latin typeface="Gill Sans"/>
                <a:sym typeface="Gill Sans"/>
              </a:endParaRPr>
            </a:p>
            <a:p>
              <a:pPr marL="12700" marR="0" lvl="0" indent="0" algn="ctr" rtl="0">
                <a:lnSpc>
                  <a:spcPct val="100000"/>
                </a:lnSpc>
                <a:spcBef>
                  <a:spcPts val="0"/>
                </a:spcBef>
                <a:spcAft>
                  <a:spcPts val="0"/>
                </a:spcAft>
                <a:buNone/>
              </a:pPr>
              <a:endParaRPr lang="fr-FR" sz="1050" b="1" dirty="0">
                <a:solidFill>
                  <a:srgbClr val="D6641D"/>
                </a:solidFill>
                <a:latin typeface="Gill Sans"/>
                <a:sym typeface="Gill Sans"/>
              </a:endParaRPr>
            </a:p>
            <a:p>
              <a:pPr marL="12700" marR="0" lvl="0" indent="0" algn="ctr" rtl="0">
                <a:lnSpc>
                  <a:spcPct val="100000"/>
                </a:lnSpc>
                <a:spcBef>
                  <a:spcPts val="0"/>
                </a:spcBef>
                <a:spcAft>
                  <a:spcPts val="0"/>
                </a:spcAft>
                <a:buNone/>
              </a:pPr>
              <a:r>
                <a:rPr lang="fr-FR" sz="1050" b="1" dirty="0">
                  <a:solidFill>
                    <a:srgbClr val="D6641D"/>
                  </a:solidFill>
                  <a:latin typeface="Gill Sans"/>
                  <a:sym typeface="Gill Sans"/>
                </a:rPr>
                <a:t>A COURT TERME ET A MOYEN TERME</a:t>
              </a:r>
              <a:endParaRPr sz="1400" dirty="0"/>
            </a:p>
          </p:txBody>
        </p:sp>
        <p:grpSp>
          <p:nvGrpSpPr>
            <p:cNvPr id="23" name="Google Shape;425;p60">
              <a:extLst>
                <a:ext uri="{FF2B5EF4-FFF2-40B4-BE49-F238E27FC236}">
                  <a16:creationId xmlns:a16="http://schemas.microsoft.com/office/drawing/2014/main" id="{E019A7F9-F8F6-4705-8A63-CD935702954D}"/>
                </a:ext>
              </a:extLst>
            </p:cNvPr>
            <p:cNvGrpSpPr/>
            <p:nvPr/>
          </p:nvGrpSpPr>
          <p:grpSpPr>
            <a:xfrm>
              <a:off x="1126359" y="1569658"/>
              <a:ext cx="10323396" cy="3905148"/>
              <a:chOff x="503634" y="714042"/>
              <a:chExt cx="13756508" cy="5234249"/>
            </a:xfrm>
          </p:grpSpPr>
          <p:sp>
            <p:nvSpPr>
              <p:cNvPr id="25" name="Google Shape;427;p60">
                <a:extLst>
                  <a:ext uri="{FF2B5EF4-FFF2-40B4-BE49-F238E27FC236}">
                    <a16:creationId xmlns:a16="http://schemas.microsoft.com/office/drawing/2014/main" id="{EB2E08D8-D139-4436-A208-055D730F1929}"/>
                  </a:ext>
                </a:extLst>
              </p:cNvPr>
              <p:cNvSpPr/>
              <p:nvPr/>
            </p:nvSpPr>
            <p:spPr>
              <a:xfrm>
                <a:off x="5295902" y="2824575"/>
                <a:ext cx="2376000" cy="2088000"/>
              </a:xfrm>
              <a:custGeom>
                <a:avLst/>
                <a:gdLst/>
                <a:ahLst/>
                <a:cxnLst/>
                <a:rect l="l" t="t" r="r" b="b"/>
                <a:pathLst>
                  <a:path w="2232659" h="1902459" extrusionOk="0">
                    <a:moveTo>
                      <a:pt x="1757169" y="1901952"/>
                    </a:moveTo>
                    <a:lnTo>
                      <a:pt x="475485" y="1901952"/>
                    </a:lnTo>
                    <a:lnTo>
                      <a:pt x="0" y="950971"/>
                    </a:lnTo>
                    <a:lnTo>
                      <a:pt x="475485" y="0"/>
                    </a:lnTo>
                    <a:lnTo>
                      <a:pt x="1757169" y="0"/>
                    </a:lnTo>
                    <a:lnTo>
                      <a:pt x="1767075" y="19812"/>
                    </a:lnTo>
                    <a:lnTo>
                      <a:pt x="495297" y="19812"/>
                    </a:lnTo>
                    <a:lnTo>
                      <a:pt x="483105" y="27432"/>
                    </a:lnTo>
                    <a:lnTo>
                      <a:pt x="491493" y="27432"/>
                    </a:lnTo>
                    <a:lnTo>
                      <a:pt x="33515" y="944880"/>
                    </a:lnTo>
                    <a:lnTo>
                      <a:pt x="27429" y="944880"/>
                    </a:lnTo>
                    <a:lnTo>
                      <a:pt x="27429" y="957072"/>
                    </a:lnTo>
                    <a:lnTo>
                      <a:pt x="33525" y="957072"/>
                    </a:lnTo>
                    <a:lnTo>
                      <a:pt x="491487" y="1872996"/>
                    </a:lnTo>
                    <a:lnTo>
                      <a:pt x="483105" y="1872996"/>
                    </a:lnTo>
                    <a:lnTo>
                      <a:pt x="495297" y="1880616"/>
                    </a:lnTo>
                    <a:lnTo>
                      <a:pt x="1767837" y="1880616"/>
                    </a:lnTo>
                    <a:lnTo>
                      <a:pt x="1757169" y="1901952"/>
                    </a:lnTo>
                    <a:close/>
                  </a:path>
                  <a:path w="2232659" h="1902459" extrusionOk="0">
                    <a:moveTo>
                      <a:pt x="491493" y="27432"/>
                    </a:moveTo>
                    <a:lnTo>
                      <a:pt x="483105" y="27432"/>
                    </a:lnTo>
                    <a:lnTo>
                      <a:pt x="495297" y="19812"/>
                    </a:lnTo>
                    <a:lnTo>
                      <a:pt x="491493" y="27432"/>
                    </a:lnTo>
                    <a:close/>
                  </a:path>
                  <a:path w="2232659" h="1902459" extrusionOk="0">
                    <a:moveTo>
                      <a:pt x="1739649" y="27432"/>
                    </a:moveTo>
                    <a:lnTo>
                      <a:pt x="491493" y="27432"/>
                    </a:lnTo>
                    <a:lnTo>
                      <a:pt x="495297" y="19812"/>
                    </a:lnTo>
                    <a:lnTo>
                      <a:pt x="1735833" y="19812"/>
                    </a:lnTo>
                    <a:lnTo>
                      <a:pt x="1739649" y="27432"/>
                    </a:lnTo>
                    <a:close/>
                  </a:path>
                  <a:path w="2232659" h="1902459" extrusionOk="0">
                    <a:moveTo>
                      <a:pt x="2202170" y="950971"/>
                    </a:moveTo>
                    <a:lnTo>
                      <a:pt x="1735833" y="19812"/>
                    </a:lnTo>
                    <a:lnTo>
                      <a:pt x="1748025" y="27432"/>
                    </a:lnTo>
                    <a:lnTo>
                      <a:pt x="1770885" y="27432"/>
                    </a:lnTo>
                    <a:lnTo>
                      <a:pt x="2229609" y="944880"/>
                    </a:lnTo>
                    <a:lnTo>
                      <a:pt x="2205225" y="944880"/>
                    </a:lnTo>
                    <a:lnTo>
                      <a:pt x="2202170" y="950971"/>
                    </a:lnTo>
                    <a:close/>
                  </a:path>
                  <a:path w="2232659" h="1902459" extrusionOk="0">
                    <a:moveTo>
                      <a:pt x="1770885" y="27432"/>
                    </a:moveTo>
                    <a:lnTo>
                      <a:pt x="1748025" y="27432"/>
                    </a:lnTo>
                    <a:lnTo>
                      <a:pt x="1735833" y="19812"/>
                    </a:lnTo>
                    <a:lnTo>
                      <a:pt x="1767075" y="19812"/>
                    </a:lnTo>
                    <a:lnTo>
                      <a:pt x="1770885" y="27432"/>
                    </a:lnTo>
                    <a:close/>
                  </a:path>
                  <a:path w="2232659" h="1902459" extrusionOk="0">
                    <a:moveTo>
                      <a:pt x="27429" y="957072"/>
                    </a:moveTo>
                    <a:lnTo>
                      <a:pt x="27429" y="944880"/>
                    </a:lnTo>
                    <a:lnTo>
                      <a:pt x="30472" y="950976"/>
                    </a:lnTo>
                    <a:lnTo>
                      <a:pt x="27429" y="957072"/>
                    </a:lnTo>
                    <a:close/>
                  </a:path>
                  <a:path w="2232659" h="1902459" extrusionOk="0">
                    <a:moveTo>
                      <a:pt x="30475" y="950971"/>
                    </a:moveTo>
                    <a:lnTo>
                      <a:pt x="27429" y="944880"/>
                    </a:lnTo>
                    <a:lnTo>
                      <a:pt x="33515" y="944880"/>
                    </a:lnTo>
                    <a:lnTo>
                      <a:pt x="30475" y="950971"/>
                    </a:lnTo>
                    <a:close/>
                  </a:path>
                  <a:path w="2232659" h="1902459" extrusionOk="0">
                    <a:moveTo>
                      <a:pt x="2205225" y="957072"/>
                    </a:moveTo>
                    <a:lnTo>
                      <a:pt x="2202170" y="950971"/>
                    </a:lnTo>
                    <a:lnTo>
                      <a:pt x="2205225" y="944880"/>
                    </a:lnTo>
                    <a:lnTo>
                      <a:pt x="2205225" y="957072"/>
                    </a:lnTo>
                    <a:close/>
                  </a:path>
                  <a:path w="2232659" h="1902459" extrusionOk="0">
                    <a:moveTo>
                      <a:pt x="2229609" y="957072"/>
                    </a:moveTo>
                    <a:lnTo>
                      <a:pt x="2205225" y="957072"/>
                    </a:lnTo>
                    <a:lnTo>
                      <a:pt x="2205225" y="944880"/>
                    </a:lnTo>
                    <a:lnTo>
                      <a:pt x="2229609" y="944880"/>
                    </a:lnTo>
                    <a:lnTo>
                      <a:pt x="2232657" y="950976"/>
                    </a:lnTo>
                    <a:lnTo>
                      <a:pt x="2229609" y="957072"/>
                    </a:lnTo>
                    <a:close/>
                  </a:path>
                  <a:path w="2232659" h="1902459" extrusionOk="0">
                    <a:moveTo>
                      <a:pt x="33525" y="957072"/>
                    </a:moveTo>
                    <a:lnTo>
                      <a:pt x="27429" y="957072"/>
                    </a:lnTo>
                    <a:lnTo>
                      <a:pt x="30475" y="950971"/>
                    </a:lnTo>
                    <a:lnTo>
                      <a:pt x="33525" y="957072"/>
                    </a:lnTo>
                    <a:close/>
                  </a:path>
                  <a:path w="2232659" h="1902459" extrusionOk="0">
                    <a:moveTo>
                      <a:pt x="1735833" y="1880616"/>
                    </a:moveTo>
                    <a:lnTo>
                      <a:pt x="2202170" y="950971"/>
                    </a:lnTo>
                    <a:lnTo>
                      <a:pt x="2205225" y="957072"/>
                    </a:lnTo>
                    <a:lnTo>
                      <a:pt x="2229609" y="957072"/>
                    </a:lnTo>
                    <a:lnTo>
                      <a:pt x="1771647" y="1872996"/>
                    </a:lnTo>
                    <a:lnTo>
                      <a:pt x="1748025" y="1872996"/>
                    </a:lnTo>
                    <a:lnTo>
                      <a:pt x="1735833" y="1880616"/>
                    </a:lnTo>
                    <a:close/>
                  </a:path>
                  <a:path w="2232659" h="1902459" extrusionOk="0">
                    <a:moveTo>
                      <a:pt x="495297" y="1880616"/>
                    </a:moveTo>
                    <a:lnTo>
                      <a:pt x="483105" y="1872996"/>
                    </a:lnTo>
                    <a:lnTo>
                      <a:pt x="491487" y="1872996"/>
                    </a:lnTo>
                    <a:lnTo>
                      <a:pt x="495297" y="1880616"/>
                    </a:lnTo>
                    <a:close/>
                  </a:path>
                  <a:path w="2232659" h="1902459" extrusionOk="0">
                    <a:moveTo>
                      <a:pt x="1735833" y="1880616"/>
                    </a:moveTo>
                    <a:lnTo>
                      <a:pt x="495297" y="1880616"/>
                    </a:lnTo>
                    <a:lnTo>
                      <a:pt x="491487" y="1872996"/>
                    </a:lnTo>
                    <a:lnTo>
                      <a:pt x="1739655" y="1872996"/>
                    </a:lnTo>
                    <a:lnTo>
                      <a:pt x="1735833" y="1880616"/>
                    </a:lnTo>
                    <a:close/>
                  </a:path>
                  <a:path w="2232659" h="1902459" extrusionOk="0">
                    <a:moveTo>
                      <a:pt x="1767837" y="1880616"/>
                    </a:moveTo>
                    <a:lnTo>
                      <a:pt x="1735833" y="1880616"/>
                    </a:lnTo>
                    <a:lnTo>
                      <a:pt x="1748025" y="1872996"/>
                    </a:lnTo>
                    <a:lnTo>
                      <a:pt x="1771647" y="1872996"/>
                    </a:lnTo>
                    <a:lnTo>
                      <a:pt x="1767837" y="1880616"/>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428;p60">
                <a:extLst>
                  <a:ext uri="{FF2B5EF4-FFF2-40B4-BE49-F238E27FC236}">
                    <a16:creationId xmlns:a16="http://schemas.microsoft.com/office/drawing/2014/main" id="{24EFDB44-897A-445B-ADFC-9D60E5793612}"/>
                  </a:ext>
                </a:extLst>
              </p:cNvPr>
              <p:cNvSpPr/>
              <p:nvPr/>
            </p:nvSpPr>
            <p:spPr>
              <a:xfrm>
                <a:off x="5304138" y="773532"/>
                <a:ext cx="2376000" cy="2088000"/>
              </a:xfrm>
              <a:custGeom>
                <a:avLst/>
                <a:gdLst/>
                <a:ahLst/>
                <a:cxnLst/>
                <a:rect l="l" t="t" r="r" b="b"/>
                <a:pathLst>
                  <a:path w="2232659" h="1900555" extrusionOk="0">
                    <a:moveTo>
                      <a:pt x="1757172" y="1900428"/>
                    </a:moveTo>
                    <a:lnTo>
                      <a:pt x="475488" y="1900428"/>
                    </a:lnTo>
                    <a:lnTo>
                      <a:pt x="0" y="950976"/>
                    </a:lnTo>
                    <a:lnTo>
                      <a:pt x="475488" y="0"/>
                    </a:lnTo>
                    <a:lnTo>
                      <a:pt x="1757172" y="0"/>
                    </a:lnTo>
                    <a:lnTo>
                      <a:pt x="1767078" y="19812"/>
                    </a:lnTo>
                    <a:lnTo>
                      <a:pt x="495300" y="19812"/>
                    </a:lnTo>
                    <a:lnTo>
                      <a:pt x="483108" y="27432"/>
                    </a:lnTo>
                    <a:lnTo>
                      <a:pt x="491496" y="27432"/>
                    </a:lnTo>
                    <a:lnTo>
                      <a:pt x="34278" y="943356"/>
                    </a:lnTo>
                    <a:lnTo>
                      <a:pt x="27432" y="943356"/>
                    </a:lnTo>
                    <a:lnTo>
                      <a:pt x="27432" y="957072"/>
                    </a:lnTo>
                    <a:lnTo>
                      <a:pt x="34278" y="957072"/>
                    </a:lnTo>
                    <a:lnTo>
                      <a:pt x="491496" y="1872996"/>
                    </a:lnTo>
                    <a:lnTo>
                      <a:pt x="483108" y="1872996"/>
                    </a:lnTo>
                    <a:lnTo>
                      <a:pt x="495300" y="1880616"/>
                    </a:lnTo>
                    <a:lnTo>
                      <a:pt x="1767093" y="1880616"/>
                    </a:lnTo>
                    <a:lnTo>
                      <a:pt x="1757172" y="1900428"/>
                    </a:lnTo>
                    <a:close/>
                  </a:path>
                  <a:path w="2232659" h="1900555" extrusionOk="0">
                    <a:moveTo>
                      <a:pt x="491496" y="27432"/>
                    </a:moveTo>
                    <a:lnTo>
                      <a:pt x="483108" y="27432"/>
                    </a:lnTo>
                    <a:lnTo>
                      <a:pt x="495300" y="19812"/>
                    </a:lnTo>
                    <a:lnTo>
                      <a:pt x="491496" y="27432"/>
                    </a:lnTo>
                    <a:close/>
                  </a:path>
                  <a:path w="2232659" h="1900555" extrusionOk="0">
                    <a:moveTo>
                      <a:pt x="1739652" y="27432"/>
                    </a:moveTo>
                    <a:lnTo>
                      <a:pt x="491496" y="27432"/>
                    </a:lnTo>
                    <a:lnTo>
                      <a:pt x="495300" y="19812"/>
                    </a:lnTo>
                    <a:lnTo>
                      <a:pt x="1735836" y="19812"/>
                    </a:lnTo>
                    <a:lnTo>
                      <a:pt x="1739652" y="27432"/>
                    </a:lnTo>
                    <a:close/>
                  </a:path>
                  <a:path w="2232659" h="1900555" extrusionOk="0">
                    <a:moveTo>
                      <a:pt x="2201793" y="950214"/>
                    </a:moveTo>
                    <a:lnTo>
                      <a:pt x="1735836" y="19812"/>
                    </a:lnTo>
                    <a:lnTo>
                      <a:pt x="1748028" y="27432"/>
                    </a:lnTo>
                    <a:lnTo>
                      <a:pt x="1770888" y="27432"/>
                    </a:lnTo>
                    <a:lnTo>
                      <a:pt x="2228850" y="943356"/>
                    </a:lnTo>
                    <a:lnTo>
                      <a:pt x="2205228" y="943356"/>
                    </a:lnTo>
                    <a:lnTo>
                      <a:pt x="2201793" y="950214"/>
                    </a:lnTo>
                    <a:close/>
                  </a:path>
                  <a:path w="2232659" h="1900555" extrusionOk="0">
                    <a:moveTo>
                      <a:pt x="1770888" y="27432"/>
                    </a:moveTo>
                    <a:lnTo>
                      <a:pt x="1748028" y="27432"/>
                    </a:lnTo>
                    <a:lnTo>
                      <a:pt x="1735836" y="19812"/>
                    </a:lnTo>
                    <a:lnTo>
                      <a:pt x="1767078" y="19812"/>
                    </a:lnTo>
                    <a:lnTo>
                      <a:pt x="1770888" y="27432"/>
                    </a:lnTo>
                    <a:close/>
                  </a:path>
                  <a:path w="2232659" h="1900555" extrusionOk="0">
                    <a:moveTo>
                      <a:pt x="27432" y="957072"/>
                    </a:moveTo>
                    <a:lnTo>
                      <a:pt x="27432" y="943356"/>
                    </a:lnTo>
                    <a:lnTo>
                      <a:pt x="30855" y="950214"/>
                    </a:lnTo>
                    <a:lnTo>
                      <a:pt x="27432" y="957072"/>
                    </a:lnTo>
                    <a:close/>
                  </a:path>
                  <a:path w="2232659" h="1900555" extrusionOk="0">
                    <a:moveTo>
                      <a:pt x="30855" y="950214"/>
                    </a:moveTo>
                    <a:lnTo>
                      <a:pt x="27432" y="943356"/>
                    </a:lnTo>
                    <a:lnTo>
                      <a:pt x="34278" y="943356"/>
                    </a:lnTo>
                    <a:lnTo>
                      <a:pt x="30855" y="950214"/>
                    </a:lnTo>
                    <a:close/>
                  </a:path>
                  <a:path w="2232659" h="1900555" extrusionOk="0">
                    <a:moveTo>
                      <a:pt x="2205228" y="957072"/>
                    </a:moveTo>
                    <a:lnTo>
                      <a:pt x="2201793" y="950214"/>
                    </a:lnTo>
                    <a:lnTo>
                      <a:pt x="2205228" y="943356"/>
                    </a:lnTo>
                    <a:lnTo>
                      <a:pt x="2205228" y="957072"/>
                    </a:lnTo>
                    <a:close/>
                  </a:path>
                  <a:path w="2232659" h="1900555" extrusionOk="0">
                    <a:moveTo>
                      <a:pt x="2229607" y="957072"/>
                    </a:moveTo>
                    <a:lnTo>
                      <a:pt x="2205228" y="957072"/>
                    </a:lnTo>
                    <a:lnTo>
                      <a:pt x="2205228" y="943356"/>
                    </a:lnTo>
                    <a:lnTo>
                      <a:pt x="2228850" y="943356"/>
                    </a:lnTo>
                    <a:lnTo>
                      <a:pt x="2232660" y="950976"/>
                    </a:lnTo>
                    <a:lnTo>
                      <a:pt x="2229607" y="957072"/>
                    </a:lnTo>
                    <a:close/>
                  </a:path>
                  <a:path w="2232659" h="1900555" extrusionOk="0">
                    <a:moveTo>
                      <a:pt x="34278" y="957072"/>
                    </a:moveTo>
                    <a:lnTo>
                      <a:pt x="27432" y="957072"/>
                    </a:lnTo>
                    <a:lnTo>
                      <a:pt x="30855" y="950214"/>
                    </a:lnTo>
                    <a:lnTo>
                      <a:pt x="34278" y="957072"/>
                    </a:lnTo>
                    <a:close/>
                  </a:path>
                  <a:path w="2232659" h="1900555" extrusionOk="0">
                    <a:moveTo>
                      <a:pt x="1735836" y="1880616"/>
                    </a:moveTo>
                    <a:lnTo>
                      <a:pt x="2201793" y="950214"/>
                    </a:lnTo>
                    <a:lnTo>
                      <a:pt x="2205228" y="957072"/>
                    </a:lnTo>
                    <a:lnTo>
                      <a:pt x="2229607" y="957072"/>
                    </a:lnTo>
                    <a:lnTo>
                      <a:pt x="1770910" y="1872996"/>
                    </a:lnTo>
                    <a:lnTo>
                      <a:pt x="1748028" y="1872996"/>
                    </a:lnTo>
                    <a:lnTo>
                      <a:pt x="1735836" y="1880616"/>
                    </a:lnTo>
                    <a:close/>
                  </a:path>
                  <a:path w="2232659" h="1900555" extrusionOk="0">
                    <a:moveTo>
                      <a:pt x="495300" y="1880616"/>
                    </a:moveTo>
                    <a:lnTo>
                      <a:pt x="483108" y="1872996"/>
                    </a:lnTo>
                    <a:lnTo>
                      <a:pt x="491496" y="1872996"/>
                    </a:lnTo>
                    <a:lnTo>
                      <a:pt x="495300" y="1880616"/>
                    </a:lnTo>
                    <a:close/>
                  </a:path>
                  <a:path w="2232659" h="1900555" extrusionOk="0">
                    <a:moveTo>
                      <a:pt x="1735836" y="1880616"/>
                    </a:moveTo>
                    <a:lnTo>
                      <a:pt x="495300" y="1880616"/>
                    </a:lnTo>
                    <a:lnTo>
                      <a:pt x="491496" y="1872996"/>
                    </a:lnTo>
                    <a:lnTo>
                      <a:pt x="1739652" y="1872996"/>
                    </a:lnTo>
                    <a:lnTo>
                      <a:pt x="1735836" y="1880616"/>
                    </a:lnTo>
                    <a:close/>
                  </a:path>
                  <a:path w="2232659" h="1900555" extrusionOk="0">
                    <a:moveTo>
                      <a:pt x="1767093" y="1880616"/>
                    </a:moveTo>
                    <a:lnTo>
                      <a:pt x="1735836" y="1880616"/>
                    </a:lnTo>
                    <a:lnTo>
                      <a:pt x="1748028" y="1872996"/>
                    </a:lnTo>
                    <a:lnTo>
                      <a:pt x="1770910" y="1872996"/>
                    </a:lnTo>
                    <a:lnTo>
                      <a:pt x="1767093" y="1880616"/>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429;p60">
                <a:extLst>
                  <a:ext uri="{FF2B5EF4-FFF2-40B4-BE49-F238E27FC236}">
                    <a16:creationId xmlns:a16="http://schemas.microsoft.com/office/drawing/2014/main" id="{8D0F743D-D663-4B23-A58A-9B96ACCD9547}"/>
                  </a:ext>
                </a:extLst>
              </p:cNvPr>
              <p:cNvSpPr/>
              <p:nvPr/>
            </p:nvSpPr>
            <p:spPr>
              <a:xfrm>
                <a:off x="7134494" y="3860291"/>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8" name="Google Shape;430;p60">
                <a:extLst>
                  <a:ext uri="{FF2B5EF4-FFF2-40B4-BE49-F238E27FC236}">
                    <a16:creationId xmlns:a16="http://schemas.microsoft.com/office/drawing/2014/main" id="{90E5410C-01B9-4781-84A4-2E63B0DFC0E5}"/>
                  </a:ext>
                </a:extLst>
              </p:cNvPr>
              <p:cNvSpPr/>
              <p:nvPr/>
            </p:nvSpPr>
            <p:spPr>
              <a:xfrm>
                <a:off x="7146324" y="1806474"/>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 name="Google Shape;431;p60">
                <a:extLst>
                  <a:ext uri="{FF2B5EF4-FFF2-40B4-BE49-F238E27FC236}">
                    <a16:creationId xmlns:a16="http://schemas.microsoft.com/office/drawing/2014/main" id="{F79C07AB-F772-4C0E-80F1-26571010D9FD}"/>
                  </a:ext>
                </a:extLst>
              </p:cNvPr>
              <p:cNvSpPr/>
              <p:nvPr/>
            </p:nvSpPr>
            <p:spPr>
              <a:xfrm>
                <a:off x="3448598" y="3857961"/>
                <a:ext cx="2376000" cy="2088000"/>
              </a:xfrm>
              <a:custGeom>
                <a:avLst/>
                <a:gdLst/>
                <a:ahLst/>
                <a:cxnLst/>
                <a:rect l="l" t="t" r="r" b="b"/>
                <a:pathLst>
                  <a:path w="2232660" h="1902460" extrusionOk="0">
                    <a:moveTo>
                      <a:pt x="1757172" y="1901952"/>
                    </a:moveTo>
                    <a:lnTo>
                      <a:pt x="475488" y="1901952"/>
                    </a:lnTo>
                    <a:lnTo>
                      <a:pt x="0" y="950976"/>
                    </a:lnTo>
                    <a:lnTo>
                      <a:pt x="475488" y="0"/>
                    </a:lnTo>
                    <a:lnTo>
                      <a:pt x="1757172" y="0"/>
                    </a:lnTo>
                    <a:lnTo>
                      <a:pt x="1767840" y="21336"/>
                    </a:lnTo>
                    <a:lnTo>
                      <a:pt x="496824" y="21336"/>
                    </a:lnTo>
                    <a:lnTo>
                      <a:pt x="484632" y="28956"/>
                    </a:lnTo>
                    <a:lnTo>
                      <a:pt x="493001" y="28956"/>
                    </a:lnTo>
                    <a:lnTo>
                      <a:pt x="33547" y="944880"/>
                    </a:lnTo>
                    <a:lnTo>
                      <a:pt x="27432" y="944880"/>
                    </a:lnTo>
                    <a:lnTo>
                      <a:pt x="27432" y="957072"/>
                    </a:lnTo>
                    <a:lnTo>
                      <a:pt x="33537" y="957072"/>
                    </a:lnTo>
                    <a:lnTo>
                      <a:pt x="493007" y="1874520"/>
                    </a:lnTo>
                    <a:lnTo>
                      <a:pt x="484632" y="1874520"/>
                    </a:lnTo>
                    <a:lnTo>
                      <a:pt x="496824" y="1882140"/>
                    </a:lnTo>
                    <a:lnTo>
                      <a:pt x="1767078" y="1882140"/>
                    </a:lnTo>
                    <a:lnTo>
                      <a:pt x="1757172" y="1901952"/>
                    </a:lnTo>
                    <a:close/>
                  </a:path>
                  <a:path w="2232660" h="1902460" extrusionOk="0">
                    <a:moveTo>
                      <a:pt x="493001" y="28956"/>
                    </a:moveTo>
                    <a:lnTo>
                      <a:pt x="484632" y="28956"/>
                    </a:lnTo>
                    <a:lnTo>
                      <a:pt x="496824" y="21336"/>
                    </a:lnTo>
                    <a:lnTo>
                      <a:pt x="493001" y="28956"/>
                    </a:lnTo>
                    <a:close/>
                  </a:path>
                  <a:path w="2232660" h="1902460" extrusionOk="0">
                    <a:moveTo>
                      <a:pt x="1741170" y="28956"/>
                    </a:moveTo>
                    <a:lnTo>
                      <a:pt x="493001" y="28956"/>
                    </a:lnTo>
                    <a:lnTo>
                      <a:pt x="496824" y="21336"/>
                    </a:lnTo>
                    <a:lnTo>
                      <a:pt x="1737360" y="21336"/>
                    </a:lnTo>
                    <a:lnTo>
                      <a:pt x="1741170" y="28956"/>
                    </a:lnTo>
                    <a:close/>
                  </a:path>
                  <a:path w="2232660" h="1902460" extrusionOk="0">
                    <a:moveTo>
                      <a:pt x="2202182" y="950980"/>
                    </a:moveTo>
                    <a:lnTo>
                      <a:pt x="1737360" y="21336"/>
                    </a:lnTo>
                    <a:lnTo>
                      <a:pt x="1749552" y="28956"/>
                    </a:lnTo>
                    <a:lnTo>
                      <a:pt x="1771650" y="28956"/>
                    </a:lnTo>
                    <a:lnTo>
                      <a:pt x="2229612" y="944880"/>
                    </a:lnTo>
                    <a:lnTo>
                      <a:pt x="2205228" y="944880"/>
                    </a:lnTo>
                    <a:lnTo>
                      <a:pt x="2202182" y="950980"/>
                    </a:lnTo>
                    <a:close/>
                  </a:path>
                  <a:path w="2232660" h="1902460" extrusionOk="0">
                    <a:moveTo>
                      <a:pt x="1771650" y="28956"/>
                    </a:moveTo>
                    <a:lnTo>
                      <a:pt x="1749552" y="28956"/>
                    </a:lnTo>
                    <a:lnTo>
                      <a:pt x="1737360" y="21336"/>
                    </a:lnTo>
                    <a:lnTo>
                      <a:pt x="1767840" y="21336"/>
                    </a:lnTo>
                    <a:lnTo>
                      <a:pt x="1771650" y="28956"/>
                    </a:lnTo>
                    <a:close/>
                  </a:path>
                  <a:path w="2232660" h="1902460" extrusionOk="0">
                    <a:moveTo>
                      <a:pt x="27432" y="957072"/>
                    </a:moveTo>
                    <a:lnTo>
                      <a:pt x="27432" y="944880"/>
                    </a:lnTo>
                    <a:lnTo>
                      <a:pt x="30487" y="950980"/>
                    </a:lnTo>
                    <a:lnTo>
                      <a:pt x="27432" y="957072"/>
                    </a:lnTo>
                    <a:close/>
                  </a:path>
                  <a:path w="2232660" h="1902460" extrusionOk="0">
                    <a:moveTo>
                      <a:pt x="30487" y="950980"/>
                    </a:moveTo>
                    <a:lnTo>
                      <a:pt x="27432" y="944880"/>
                    </a:lnTo>
                    <a:lnTo>
                      <a:pt x="33547" y="944880"/>
                    </a:lnTo>
                    <a:lnTo>
                      <a:pt x="30487" y="950980"/>
                    </a:lnTo>
                    <a:close/>
                  </a:path>
                  <a:path w="2232660" h="1902460" extrusionOk="0">
                    <a:moveTo>
                      <a:pt x="2205228" y="957072"/>
                    </a:moveTo>
                    <a:lnTo>
                      <a:pt x="2202185" y="950976"/>
                    </a:lnTo>
                    <a:lnTo>
                      <a:pt x="2205228" y="944880"/>
                    </a:lnTo>
                    <a:lnTo>
                      <a:pt x="2205228" y="957072"/>
                    </a:lnTo>
                    <a:close/>
                  </a:path>
                  <a:path w="2232660" h="1902460" extrusionOk="0">
                    <a:moveTo>
                      <a:pt x="2229612" y="957072"/>
                    </a:moveTo>
                    <a:lnTo>
                      <a:pt x="2205228" y="957072"/>
                    </a:lnTo>
                    <a:lnTo>
                      <a:pt x="2205228" y="944880"/>
                    </a:lnTo>
                    <a:lnTo>
                      <a:pt x="2229612" y="944880"/>
                    </a:lnTo>
                    <a:lnTo>
                      <a:pt x="2232657" y="950980"/>
                    </a:lnTo>
                    <a:lnTo>
                      <a:pt x="2229612" y="957072"/>
                    </a:lnTo>
                    <a:close/>
                  </a:path>
                  <a:path w="2232660" h="1902460" extrusionOk="0">
                    <a:moveTo>
                      <a:pt x="33537" y="957072"/>
                    </a:moveTo>
                    <a:lnTo>
                      <a:pt x="27432" y="957072"/>
                    </a:lnTo>
                    <a:lnTo>
                      <a:pt x="30487" y="950980"/>
                    </a:lnTo>
                    <a:lnTo>
                      <a:pt x="33537" y="957072"/>
                    </a:lnTo>
                    <a:close/>
                  </a:path>
                  <a:path w="2232660" h="1902460" extrusionOk="0">
                    <a:moveTo>
                      <a:pt x="1737360" y="1882140"/>
                    </a:moveTo>
                    <a:lnTo>
                      <a:pt x="2202182" y="950980"/>
                    </a:lnTo>
                    <a:lnTo>
                      <a:pt x="2205228" y="957072"/>
                    </a:lnTo>
                    <a:lnTo>
                      <a:pt x="2229612" y="957072"/>
                    </a:lnTo>
                    <a:lnTo>
                      <a:pt x="1770888" y="1874520"/>
                    </a:lnTo>
                    <a:lnTo>
                      <a:pt x="1749552" y="1874520"/>
                    </a:lnTo>
                    <a:lnTo>
                      <a:pt x="1737360" y="1882140"/>
                    </a:lnTo>
                    <a:close/>
                  </a:path>
                  <a:path w="2232660" h="1902460" extrusionOk="0">
                    <a:moveTo>
                      <a:pt x="496824" y="1882140"/>
                    </a:moveTo>
                    <a:lnTo>
                      <a:pt x="484632" y="1874520"/>
                    </a:lnTo>
                    <a:lnTo>
                      <a:pt x="493007" y="1874520"/>
                    </a:lnTo>
                    <a:lnTo>
                      <a:pt x="496824" y="1882140"/>
                    </a:lnTo>
                    <a:close/>
                  </a:path>
                  <a:path w="2232660" h="1902460" extrusionOk="0">
                    <a:moveTo>
                      <a:pt x="1737360" y="1882140"/>
                    </a:moveTo>
                    <a:lnTo>
                      <a:pt x="496824" y="1882140"/>
                    </a:lnTo>
                    <a:lnTo>
                      <a:pt x="493007" y="1874520"/>
                    </a:lnTo>
                    <a:lnTo>
                      <a:pt x="1741163" y="1874520"/>
                    </a:lnTo>
                    <a:lnTo>
                      <a:pt x="1737360" y="1882140"/>
                    </a:lnTo>
                    <a:close/>
                  </a:path>
                  <a:path w="2232660" h="1902460" extrusionOk="0">
                    <a:moveTo>
                      <a:pt x="1767078" y="1882140"/>
                    </a:moveTo>
                    <a:lnTo>
                      <a:pt x="1737360" y="1882140"/>
                    </a:lnTo>
                    <a:lnTo>
                      <a:pt x="1749552" y="1874520"/>
                    </a:lnTo>
                    <a:lnTo>
                      <a:pt x="1770888" y="1874520"/>
                    </a:lnTo>
                    <a:lnTo>
                      <a:pt x="1767078"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432;p60">
                <a:extLst>
                  <a:ext uri="{FF2B5EF4-FFF2-40B4-BE49-F238E27FC236}">
                    <a16:creationId xmlns:a16="http://schemas.microsoft.com/office/drawing/2014/main" id="{03895690-228F-4D59-81B3-950C9A2F345E}"/>
                  </a:ext>
                </a:extLst>
              </p:cNvPr>
              <p:cNvSpPr/>
              <p:nvPr/>
            </p:nvSpPr>
            <p:spPr>
              <a:xfrm>
                <a:off x="3460428" y="1791192"/>
                <a:ext cx="2376000" cy="2088000"/>
              </a:xfrm>
              <a:custGeom>
                <a:avLst/>
                <a:gdLst/>
                <a:ahLst/>
                <a:cxnLst/>
                <a:rect l="l" t="t" r="r" b="b"/>
                <a:pathLst>
                  <a:path w="2232660" h="1900554" extrusionOk="0">
                    <a:moveTo>
                      <a:pt x="1757172" y="1900428"/>
                    </a:moveTo>
                    <a:lnTo>
                      <a:pt x="475488" y="1900428"/>
                    </a:lnTo>
                    <a:lnTo>
                      <a:pt x="0" y="949452"/>
                    </a:lnTo>
                    <a:lnTo>
                      <a:pt x="475488" y="0"/>
                    </a:lnTo>
                    <a:lnTo>
                      <a:pt x="1757172" y="0"/>
                    </a:lnTo>
                    <a:lnTo>
                      <a:pt x="1767093" y="19812"/>
                    </a:lnTo>
                    <a:lnTo>
                      <a:pt x="496824" y="19812"/>
                    </a:lnTo>
                    <a:lnTo>
                      <a:pt x="484632" y="27432"/>
                    </a:lnTo>
                    <a:lnTo>
                      <a:pt x="493001" y="27432"/>
                    </a:lnTo>
                    <a:lnTo>
                      <a:pt x="33547" y="943356"/>
                    </a:lnTo>
                    <a:lnTo>
                      <a:pt x="27432" y="943356"/>
                    </a:lnTo>
                    <a:lnTo>
                      <a:pt x="27432" y="955548"/>
                    </a:lnTo>
                    <a:lnTo>
                      <a:pt x="33537" y="955548"/>
                    </a:lnTo>
                    <a:lnTo>
                      <a:pt x="493007" y="1872996"/>
                    </a:lnTo>
                    <a:lnTo>
                      <a:pt x="484632" y="1872996"/>
                    </a:lnTo>
                    <a:lnTo>
                      <a:pt x="496824" y="1880616"/>
                    </a:lnTo>
                    <a:lnTo>
                      <a:pt x="1767078" y="1880616"/>
                    </a:lnTo>
                    <a:lnTo>
                      <a:pt x="1757172" y="1900428"/>
                    </a:lnTo>
                    <a:close/>
                  </a:path>
                  <a:path w="2232660" h="1900554" extrusionOk="0">
                    <a:moveTo>
                      <a:pt x="493001" y="27432"/>
                    </a:moveTo>
                    <a:lnTo>
                      <a:pt x="484632" y="27432"/>
                    </a:lnTo>
                    <a:lnTo>
                      <a:pt x="496824" y="19812"/>
                    </a:lnTo>
                    <a:lnTo>
                      <a:pt x="493001" y="27432"/>
                    </a:lnTo>
                    <a:close/>
                  </a:path>
                  <a:path w="2232660" h="1900554" extrusionOk="0">
                    <a:moveTo>
                      <a:pt x="1741170" y="27432"/>
                    </a:moveTo>
                    <a:lnTo>
                      <a:pt x="493001" y="27432"/>
                    </a:lnTo>
                    <a:lnTo>
                      <a:pt x="496824" y="19812"/>
                    </a:lnTo>
                    <a:lnTo>
                      <a:pt x="1737360" y="19812"/>
                    </a:lnTo>
                    <a:lnTo>
                      <a:pt x="1741170" y="27432"/>
                    </a:lnTo>
                    <a:close/>
                  </a:path>
                  <a:path w="2232660" h="1900554" extrusionOk="0">
                    <a:moveTo>
                      <a:pt x="2202182" y="949456"/>
                    </a:moveTo>
                    <a:lnTo>
                      <a:pt x="1737360" y="19812"/>
                    </a:lnTo>
                    <a:lnTo>
                      <a:pt x="1749552" y="27432"/>
                    </a:lnTo>
                    <a:lnTo>
                      <a:pt x="1770910" y="27432"/>
                    </a:lnTo>
                    <a:lnTo>
                      <a:pt x="2229607" y="943356"/>
                    </a:lnTo>
                    <a:lnTo>
                      <a:pt x="2205228" y="943356"/>
                    </a:lnTo>
                    <a:lnTo>
                      <a:pt x="2202182" y="949456"/>
                    </a:lnTo>
                    <a:close/>
                  </a:path>
                  <a:path w="2232660" h="1900554" extrusionOk="0">
                    <a:moveTo>
                      <a:pt x="1770910" y="27432"/>
                    </a:moveTo>
                    <a:lnTo>
                      <a:pt x="1749552" y="27432"/>
                    </a:lnTo>
                    <a:lnTo>
                      <a:pt x="1737360" y="19812"/>
                    </a:lnTo>
                    <a:lnTo>
                      <a:pt x="1767093" y="19812"/>
                    </a:lnTo>
                    <a:lnTo>
                      <a:pt x="1770910" y="27432"/>
                    </a:lnTo>
                    <a:close/>
                  </a:path>
                  <a:path w="2232660" h="1900554" extrusionOk="0">
                    <a:moveTo>
                      <a:pt x="27432" y="955548"/>
                    </a:moveTo>
                    <a:lnTo>
                      <a:pt x="27432" y="943356"/>
                    </a:lnTo>
                    <a:lnTo>
                      <a:pt x="30487" y="949456"/>
                    </a:lnTo>
                    <a:lnTo>
                      <a:pt x="27432" y="955548"/>
                    </a:lnTo>
                    <a:close/>
                  </a:path>
                  <a:path w="2232660" h="1900554" extrusionOk="0">
                    <a:moveTo>
                      <a:pt x="30487" y="949456"/>
                    </a:moveTo>
                    <a:lnTo>
                      <a:pt x="27432" y="943356"/>
                    </a:lnTo>
                    <a:lnTo>
                      <a:pt x="33547" y="943356"/>
                    </a:lnTo>
                    <a:lnTo>
                      <a:pt x="30487" y="949456"/>
                    </a:lnTo>
                    <a:close/>
                  </a:path>
                  <a:path w="2232660" h="1900554" extrusionOk="0">
                    <a:moveTo>
                      <a:pt x="2205228" y="955548"/>
                    </a:moveTo>
                    <a:lnTo>
                      <a:pt x="2202185" y="949452"/>
                    </a:lnTo>
                    <a:lnTo>
                      <a:pt x="2205228" y="943356"/>
                    </a:lnTo>
                    <a:lnTo>
                      <a:pt x="2205228" y="955548"/>
                    </a:lnTo>
                    <a:close/>
                  </a:path>
                  <a:path w="2232660" h="1900554" extrusionOk="0">
                    <a:moveTo>
                      <a:pt x="2229612" y="955548"/>
                    </a:moveTo>
                    <a:lnTo>
                      <a:pt x="2205228" y="955548"/>
                    </a:lnTo>
                    <a:lnTo>
                      <a:pt x="2205228" y="943356"/>
                    </a:lnTo>
                    <a:lnTo>
                      <a:pt x="2229607" y="943356"/>
                    </a:lnTo>
                    <a:lnTo>
                      <a:pt x="2232657" y="949456"/>
                    </a:lnTo>
                    <a:lnTo>
                      <a:pt x="2229612" y="955548"/>
                    </a:lnTo>
                    <a:close/>
                  </a:path>
                  <a:path w="2232660" h="1900554" extrusionOk="0">
                    <a:moveTo>
                      <a:pt x="33537" y="955548"/>
                    </a:moveTo>
                    <a:lnTo>
                      <a:pt x="27432" y="955548"/>
                    </a:lnTo>
                    <a:lnTo>
                      <a:pt x="30487" y="949456"/>
                    </a:lnTo>
                    <a:lnTo>
                      <a:pt x="33537" y="955548"/>
                    </a:lnTo>
                    <a:close/>
                  </a:path>
                  <a:path w="2232660" h="1900554" extrusionOk="0">
                    <a:moveTo>
                      <a:pt x="1737360" y="1880616"/>
                    </a:moveTo>
                    <a:lnTo>
                      <a:pt x="2202182" y="949456"/>
                    </a:lnTo>
                    <a:lnTo>
                      <a:pt x="2205228" y="955548"/>
                    </a:lnTo>
                    <a:lnTo>
                      <a:pt x="2229612" y="955548"/>
                    </a:lnTo>
                    <a:lnTo>
                      <a:pt x="1770888" y="1872996"/>
                    </a:lnTo>
                    <a:lnTo>
                      <a:pt x="1749552" y="1872996"/>
                    </a:lnTo>
                    <a:lnTo>
                      <a:pt x="1737360" y="1880616"/>
                    </a:lnTo>
                    <a:close/>
                  </a:path>
                  <a:path w="2232660" h="1900554" extrusionOk="0">
                    <a:moveTo>
                      <a:pt x="496824" y="1880616"/>
                    </a:moveTo>
                    <a:lnTo>
                      <a:pt x="484632" y="1872996"/>
                    </a:lnTo>
                    <a:lnTo>
                      <a:pt x="493007" y="1872996"/>
                    </a:lnTo>
                    <a:lnTo>
                      <a:pt x="496824" y="1880616"/>
                    </a:lnTo>
                    <a:close/>
                  </a:path>
                  <a:path w="2232660" h="1900554" extrusionOk="0">
                    <a:moveTo>
                      <a:pt x="1737360" y="1880616"/>
                    </a:moveTo>
                    <a:lnTo>
                      <a:pt x="496824" y="1880616"/>
                    </a:lnTo>
                    <a:lnTo>
                      <a:pt x="493007" y="1872996"/>
                    </a:lnTo>
                    <a:lnTo>
                      <a:pt x="1741163" y="1872996"/>
                    </a:lnTo>
                    <a:lnTo>
                      <a:pt x="1737360" y="1880616"/>
                    </a:lnTo>
                    <a:close/>
                  </a:path>
                  <a:path w="2232660" h="1900554" extrusionOk="0">
                    <a:moveTo>
                      <a:pt x="1767078" y="1880616"/>
                    </a:moveTo>
                    <a:lnTo>
                      <a:pt x="1737360" y="1880616"/>
                    </a:lnTo>
                    <a:lnTo>
                      <a:pt x="1749552" y="1872996"/>
                    </a:lnTo>
                    <a:lnTo>
                      <a:pt x="1770888" y="1872996"/>
                    </a:lnTo>
                    <a:lnTo>
                      <a:pt x="1767078" y="1880616"/>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433;p60">
                <a:extLst>
                  <a:ext uri="{FF2B5EF4-FFF2-40B4-BE49-F238E27FC236}">
                    <a16:creationId xmlns:a16="http://schemas.microsoft.com/office/drawing/2014/main" id="{2A32B24B-C806-47CB-AEFC-4BD6952553E8}"/>
                  </a:ext>
                </a:extLst>
              </p:cNvPr>
              <p:cNvSpPr/>
              <p:nvPr/>
            </p:nvSpPr>
            <p:spPr>
              <a:xfrm>
                <a:off x="7944729" y="4148329"/>
                <a:ext cx="779190" cy="936383"/>
              </a:xfrm>
              <a:prstGeom prst="rect">
                <a:avLst/>
              </a:prstGeom>
              <a:blipFill rotWithShape="1">
                <a:blip r:embed="rId5"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434;p60">
                <a:extLst>
                  <a:ext uri="{FF2B5EF4-FFF2-40B4-BE49-F238E27FC236}">
                    <a16:creationId xmlns:a16="http://schemas.microsoft.com/office/drawing/2014/main" id="{F17108FD-885C-4407-BDB9-9FF529007729}"/>
                  </a:ext>
                </a:extLst>
              </p:cNvPr>
              <p:cNvSpPr/>
              <p:nvPr/>
            </p:nvSpPr>
            <p:spPr>
              <a:xfrm>
                <a:off x="7900710" y="2251562"/>
                <a:ext cx="809690" cy="761677"/>
              </a:xfrm>
              <a:prstGeom prst="rect">
                <a:avLst/>
              </a:prstGeom>
              <a:blipFill rotWithShape="1">
                <a:blip r:embed="rId6"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435;p60">
                <a:extLst>
                  <a:ext uri="{FF2B5EF4-FFF2-40B4-BE49-F238E27FC236}">
                    <a16:creationId xmlns:a16="http://schemas.microsoft.com/office/drawing/2014/main" id="{FB5285EE-072B-4714-9451-DDA7151869AE}"/>
                  </a:ext>
                </a:extLst>
              </p:cNvPr>
              <p:cNvSpPr/>
              <p:nvPr/>
            </p:nvSpPr>
            <p:spPr>
              <a:xfrm>
                <a:off x="6088014" y="1058740"/>
                <a:ext cx="947400" cy="627367"/>
              </a:xfrm>
              <a:prstGeom prst="rect">
                <a:avLst/>
              </a:prstGeom>
              <a:blipFill rotWithShape="1">
                <a:blip r:embed="rId7"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436;p60">
                <a:extLst>
                  <a:ext uri="{FF2B5EF4-FFF2-40B4-BE49-F238E27FC236}">
                    <a16:creationId xmlns:a16="http://schemas.microsoft.com/office/drawing/2014/main" id="{2A99B330-FB94-4CB2-93A4-6A9ED36FE406}"/>
                  </a:ext>
                </a:extLst>
              </p:cNvPr>
              <p:cNvSpPr/>
              <p:nvPr/>
            </p:nvSpPr>
            <p:spPr>
              <a:xfrm>
                <a:off x="4204542" y="2165339"/>
                <a:ext cx="913496" cy="781262"/>
              </a:xfrm>
              <a:prstGeom prst="rect">
                <a:avLst/>
              </a:prstGeom>
              <a:blipFill rotWithShape="1">
                <a:blip r:embed="rId8"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437;p60">
                <a:extLst>
                  <a:ext uri="{FF2B5EF4-FFF2-40B4-BE49-F238E27FC236}">
                    <a16:creationId xmlns:a16="http://schemas.microsoft.com/office/drawing/2014/main" id="{044C7DD8-AC60-4995-80FC-FB31DCC98D23}"/>
                  </a:ext>
                </a:extLst>
              </p:cNvPr>
              <p:cNvSpPr/>
              <p:nvPr/>
            </p:nvSpPr>
            <p:spPr>
              <a:xfrm>
                <a:off x="6015809" y="3107069"/>
                <a:ext cx="930460" cy="971028"/>
              </a:xfrm>
              <a:prstGeom prst="rect">
                <a:avLst/>
              </a:prstGeom>
              <a:blipFill rotWithShape="1">
                <a:blip r:embed="rId9"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438;p60">
                <a:extLst>
                  <a:ext uri="{FF2B5EF4-FFF2-40B4-BE49-F238E27FC236}">
                    <a16:creationId xmlns:a16="http://schemas.microsoft.com/office/drawing/2014/main" id="{93C0C73F-C2E8-4D40-86B8-A57F91137B33}"/>
                  </a:ext>
                </a:extLst>
              </p:cNvPr>
              <p:cNvSpPr/>
              <p:nvPr/>
            </p:nvSpPr>
            <p:spPr>
              <a:xfrm>
                <a:off x="4327160" y="4211778"/>
                <a:ext cx="745080" cy="912588"/>
              </a:xfrm>
              <a:prstGeom prst="rect">
                <a:avLst/>
              </a:prstGeom>
              <a:blipFill rotWithShape="1">
                <a:blip r:embed="rId10" cstate="print">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439;p60">
                <a:extLst>
                  <a:ext uri="{FF2B5EF4-FFF2-40B4-BE49-F238E27FC236}">
                    <a16:creationId xmlns:a16="http://schemas.microsoft.com/office/drawing/2014/main" id="{7949A079-BDD6-4F1F-926E-0B4908163711}"/>
                  </a:ext>
                </a:extLst>
              </p:cNvPr>
              <p:cNvSpPr txBox="1"/>
              <p:nvPr/>
            </p:nvSpPr>
            <p:spPr>
              <a:xfrm>
                <a:off x="3977287" y="3076904"/>
                <a:ext cx="1334546" cy="520655"/>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D28755"/>
                    </a:solidFill>
                    <a:latin typeface="Gill Sans"/>
                    <a:ea typeface="Gill Sans"/>
                    <a:cs typeface="Gill Sans"/>
                    <a:sym typeface="Gill Sans"/>
                  </a:rPr>
                  <a:t>SOURCING  CANDIDATS</a:t>
                </a:r>
                <a:endParaRPr sz="1100" b="1" dirty="0">
                  <a:solidFill>
                    <a:srgbClr val="D28755"/>
                  </a:solidFill>
                  <a:latin typeface="Gill Sans"/>
                  <a:ea typeface="Gill Sans"/>
                  <a:cs typeface="Gill Sans"/>
                  <a:sym typeface="Gill Sans"/>
                </a:endParaRPr>
              </a:p>
            </p:txBody>
          </p:sp>
          <p:sp>
            <p:nvSpPr>
              <p:cNvPr id="38" name="Google Shape;440;p60">
                <a:extLst>
                  <a:ext uri="{FF2B5EF4-FFF2-40B4-BE49-F238E27FC236}">
                    <a16:creationId xmlns:a16="http://schemas.microsoft.com/office/drawing/2014/main" id="{CFD0A0A2-A654-471D-96CD-75B4B97FD4A5}"/>
                  </a:ext>
                </a:extLst>
              </p:cNvPr>
              <p:cNvSpPr txBox="1"/>
              <p:nvPr/>
            </p:nvSpPr>
            <p:spPr>
              <a:xfrm>
                <a:off x="7390386" y="3091266"/>
                <a:ext cx="1944001" cy="364203"/>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373D43"/>
                    </a:solidFill>
                    <a:latin typeface="Gill Sans"/>
                    <a:ea typeface="Gill Sans"/>
                    <a:cs typeface="Gill Sans"/>
                    <a:sym typeface="Gill Sans"/>
                  </a:rPr>
                  <a:t>ADAPTATION</a:t>
                </a:r>
                <a:endParaRPr dirty="0"/>
              </a:p>
              <a:p>
                <a:pPr marL="12700" marR="0" lvl="0" indent="0" algn="ctr" rtl="0">
                  <a:lnSpc>
                    <a:spcPct val="100000"/>
                  </a:lnSpc>
                  <a:spcBef>
                    <a:spcPts val="100"/>
                  </a:spcBef>
                  <a:spcAft>
                    <a:spcPts val="0"/>
                  </a:spcAft>
                  <a:buNone/>
                </a:pPr>
                <a:r>
                  <a:rPr lang="fr-FR" sz="1100" b="1" dirty="0">
                    <a:solidFill>
                      <a:srgbClr val="373D43"/>
                    </a:solidFill>
                    <a:latin typeface="Gill Sans"/>
                    <a:ea typeface="Gill Sans"/>
                    <a:cs typeface="Gill Sans"/>
                    <a:sym typeface="Gill Sans"/>
                  </a:rPr>
                  <a:t>DES POSTES</a:t>
                </a:r>
                <a:endParaRPr sz="1100" b="1" dirty="0">
                  <a:solidFill>
                    <a:srgbClr val="373D43"/>
                  </a:solidFill>
                  <a:latin typeface="Gill Sans"/>
                  <a:ea typeface="Gill Sans"/>
                  <a:cs typeface="Gill Sans"/>
                  <a:sym typeface="Gill Sans"/>
                </a:endParaRPr>
              </a:p>
            </p:txBody>
          </p:sp>
          <p:sp>
            <p:nvSpPr>
              <p:cNvPr id="39" name="Google Shape;441;p60">
                <a:extLst>
                  <a:ext uri="{FF2B5EF4-FFF2-40B4-BE49-F238E27FC236}">
                    <a16:creationId xmlns:a16="http://schemas.microsoft.com/office/drawing/2014/main" id="{240B8F73-BE97-4EA1-B09A-7DCA60B400BA}"/>
                  </a:ext>
                </a:extLst>
              </p:cNvPr>
              <p:cNvSpPr txBox="1"/>
              <p:nvPr/>
            </p:nvSpPr>
            <p:spPr>
              <a:xfrm>
                <a:off x="5698451" y="1886424"/>
                <a:ext cx="1653735" cy="412514"/>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5E5A5A"/>
                    </a:solidFill>
                    <a:latin typeface="Gill Sans"/>
                    <a:ea typeface="Gill Sans"/>
                    <a:cs typeface="Gill Sans"/>
                    <a:sym typeface="Gill Sans"/>
                  </a:rPr>
                  <a:t>ÉVALUATION</a:t>
                </a:r>
                <a:endParaRPr dirty="0"/>
              </a:p>
              <a:p>
                <a:pPr marL="12700" marR="0" lvl="0" indent="0" algn="ctr" rtl="0">
                  <a:lnSpc>
                    <a:spcPct val="100000"/>
                  </a:lnSpc>
                  <a:spcBef>
                    <a:spcPts val="100"/>
                  </a:spcBef>
                  <a:spcAft>
                    <a:spcPts val="0"/>
                  </a:spcAft>
                  <a:buNone/>
                </a:pPr>
                <a:r>
                  <a:rPr lang="fr-FR" sz="1100" b="1" dirty="0">
                    <a:solidFill>
                      <a:srgbClr val="5E5A5A"/>
                    </a:solidFill>
                    <a:latin typeface="Gill Sans"/>
                    <a:ea typeface="Gill Sans"/>
                    <a:cs typeface="Gill Sans"/>
                    <a:sym typeface="Gill Sans"/>
                  </a:rPr>
                  <a:t>SOFT / HARD SKILLS</a:t>
                </a:r>
                <a:endParaRPr sz="1100" b="1" dirty="0">
                  <a:solidFill>
                    <a:srgbClr val="5E5A5A"/>
                  </a:solidFill>
                  <a:latin typeface="Gill Sans"/>
                  <a:ea typeface="Gill Sans"/>
                  <a:cs typeface="Gill Sans"/>
                  <a:sym typeface="Gill Sans"/>
                </a:endParaRPr>
              </a:p>
            </p:txBody>
          </p:sp>
          <p:sp>
            <p:nvSpPr>
              <p:cNvPr id="40" name="Google Shape;442;p60">
                <a:extLst>
                  <a:ext uri="{FF2B5EF4-FFF2-40B4-BE49-F238E27FC236}">
                    <a16:creationId xmlns:a16="http://schemas.microsoft.com/office/drawing/2014/main" id="{20BAEFBC-09A6-4BED-9344-F09460D76E1D}"/>
                  </a:ext>
                </a:extLst>
              </p:cNvPr>
              <p:cNvSpPr txBox="1"/>
              <p:nvPr/>
            </p:nvSpPr>
            <p:spPr>
              <a:xfrm>
                <a:off x="7537568" y="5186994"/>
                <a:ext cx="1598285" cy="302721"/>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894141"/>
                    </a:solidFill>
                    <a:latin typeface="Gill Sans"/>
                    <a:ea typeface="Gill Sans"/>
                    <a:cs typeface="Gill Sans"/>
                    <a:sym typeface="Gill Sans"/>
                  </a:rPr>
                  <a:t>INGENIERIE DE FORMATION</a:t>
                </a:r>
                <a:endParaRPr sz="1100" b="1" dirty="0">
                  <a:solidFill>
                    <a:srgbClr val="894141"/>
                  </a:solidFill>
                  <a:latin typeface="Gill Sans"/>
                  <a:ea typeface="Gill Sans"/>
                  <a:cs typeface="Gill Sans"/>
                  <a:sym typeface="Gill Sans"/>
                </a:endParaRPr>
              </a:p>
            </p:txBody>
          </p:sp>
          <p:sp>
            <p:nvSpPr>
              <p:cNvPr id="41" name="Google Shape;443;p60">
                <a:extLst>
                  <a:ext uri="{FF2B5EF4-FFF2-40B4-BE49-F238E27FC236}">
                    <a16:creationId xmlns:a16="http://schemas.microsoft.com/office/drawing/2014/main" id="{4C8D020D-D38A-4C0E-891D-BADB6B461050}"/>
                  </a:ext>
                </a:extLst>
              </p:cNvPr>
              <p:cNvSpPr txBox="1"/>
              <p:nvPr/>
            </p:nvSpPr>
            <p:spPr>
              <a:xfrm>
                <a:off x="5798692" y="4197774"/>
                <a:ext cx="1365365" cy="648587"/>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669844"/>
                    </a:solidFill>
                    <a:latin typeface="Gill Sans"/>
                    <a:ea typeface="Gill Sans"/>
                    <a:cs typeface="Gill Sans"/>
                    <a:sym typeface="Gill Sans"/>
                  </a:rPr>
                  <a:t>ACCOMPAGNEMENT EN MISSION</a:t>
                </a:r>
                <a:endParaRPr sz="1100" b="1" dirty="0">
                  <a:solidFill>
                    <a:srgbClr val="669844"/>
                  </a:solidFill>
                  <a:latin typeface="Gill Sans"/>
                  <a:ea typeface="Gill Sans"/>
                  <a:cs typeface="Gill Sans"/>
                  <a:sym typeface="Gill Sans"/>
                </a:endParaRPr>
              </a:p>
            </p:txBody>
          </p:sp>
          <p:sp>
            <p:nvSpPr>
              <p:cNvPr id="42" name="Google Shape;444;p60">
                <a:extLst>
                  <a:ext uri="{FF2B5EF4-FFF2-40B4-BE49-F238E27FC236}">
                    <a16:creationId xmlns:a16="http://schemas.microsoft.com/office/drawing/2014/main" id="{23D910F8-C634-41C2-90B5-E238918BEF1B}"/>
                  </a:ext>
                </a:extLst>
              </p:cNvPr>
              <p:cNvSpPr txBox="1"/>
              <p:nvPr/>
            </p:nvSpPr>
            <p:spPr>
              <a:xfrm>
                <a:off x="3798785" y="5254856"/>
                <a:ext cx="1709393" cy="548718"/>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2D6CA4"/>
                    </a:solidFill>
                    <a:latin typeface="Gill Sans"/>
                    <a:ea typeface="Gill Sans"/>
                    <a:cs typeface="Gill Sans"/>
                    <a:sym typeface="Gill Sans"/>
                  </a:rPr>
                  <a:t>SUIVI RÉGULIER </a:t>
                </a:r>
                <a:br>
                  <a:rPr lang="fr-FR" sz="1100" b="1" dirty="0">
                    <a:solidFill>
                      <a:srgbClr val="2D6CA4"/>
                    </a:solidFill>
                    <a:latin typeface="Gill Sans"/>
                    <a:ea typeface="Gill Sans"/>
                    <a:cs typeface="Gill Sans"/>
                    <a:sym typeface="Gill Sans"/>
                  </a:rPr>
                </a:br>
                <a:r>
                  <a:rPr lang="fr-FR" sz="1100" b="1" dirty="0">
                    <a:solidFill>
                      <a:srgbClr val="2D6CA4"/>
                    </a:solidFill>
                    <a:latin typeface="Gill Sans"/>
                    <a:ea typeface="Gill Sans"/>
                    <a:cs typeface="Gill Sans"/>
                    <a:sym typeface="Gill Sans"/>
                  </a:rPr>
                  <a:t>ET REX</a:t>
                </a:r>
                <a:endParaRPr sz="1100" b="1" dirty="0">
                  <a:solidFill>
                    <a:srgbClr val="2D6CA4"/>
                  </a:solidFill>
                  <a:latin typeface="Gill Sans"/>
                  <a:ea typeface="Gill Sans"/>
                  <a:cs typeface="Gill Sans"/>
                  <a:sym typeface="Gill Sans"/>
                </a:endParaRPr>
              </a:p>
            </p:txBody>
          </p:sp>
          <p:sp>
            <p:nvSpPr>
              <p:cNvPr id="46" name="Google Shape;430;p60">
                <a:extLst>
                  <a:ext uri="{FF2B5EF4-FFF2-40B4-BE49-F238E27FC236}">
                    <a16:creationId xmlns:a16="http://schemas.microsoft.com/office/drawing/2014/main" id="{D87F017B-F461-442D-9BE0-0560EF79BBE3}"/>
                  </a:ext>
                </a:extLst>
              </p:cNvPr>
              <p:cNvSpPr/>
              <p:nvPr/>
            </p:nvSpPr>
            <p:spPr>
              <a:xfrm>
                <a:off x="10031038" y="2784791"/>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7" name="Google Shape;430;p60">
                <a:extLst>
                  <a:ext uri="{FF2B5EF4-FFF2-40B4-BE49-F238E27FC236}">
                    <a16:creationId xmlns:a16="http://schemas.microsoft.com/office/drawing/2014/main" id="{CA17958F-A30E-49CF-A3FE-F87542E49600}"/>
                  </a:ext>
                </a:extLst>
              </p:cNvPr>
              <p:cNvSpPr/>
              <p:nvPr/>
            </p:nvSpPr>
            <p:spPr>
              <a:xfrm>
                <a:off x="11870603" y="1753290"/>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8" name="Google Shape;430;p60">
                <a:extLst>
                  <a:ext uri="{FF2B5EF4-FFF2-40B4-BE49-F238E27FC236}">
                    <a16:creationId xmlns:a16="http://schemas.microsoft.com/office/drawing/2014/main" id="{A7B0092C-391B-4460-9D67-2318B42BD1A9}"/>
                  </a:ext>
                </a:extLst>
              </p:cNvPr>
              <p:cNvSpPr/>
              <p:nvPr/>
            </p:nvSpPr>
            <p:spPr>
              <a:xfrm>
                <a:off x="11884142" y="3814135"/>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9" name="Google Shape;430;p60">
                <a:extLst>
                  <a:ext uri="{FF2B5EF4-FFF2-40B4-BE49-F238E27FC236}">
                    <a16:creationId xmlns:a16="http://schemas.microsoft.com/office/drawing/2014/main" id="{4B30E021-E4E6-4E44-98E1-8D4A3915F081}"/>
                  </a:ext>
                </a:extLst>
              </p:cNvPr>
              <p:cNvSpPr/>
              <p:nvPr/>
            </p:nvSpPr>
            <p:spPr>
              <a:xfrm>
                <a:off x="503634" y="2783671"/>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0" name="Google Shape;439;p60">
                <a:extLst>
                  <a:ext uri="{FF2B5EF4-FFF2-40B4-BE49-F238E27FC236}">
                    <a16:creationId xmlns:a16="http://schemas.microsoft.com/office/drawing/2014/main" id="{A6EEEB2A-B8CB-4518-9141-ED1820AA749E}"/>
                  </a:ext>
                </a:extLst>
              </p:cNvPr>
              <p:cNvSpPr txBox="1"/>
              <p:nvPr/>
            </p:nvSpPr>
            <p:spPr>
              <a:xfrm>
                <a:off x="10440295" y="4019216"/>
                <a:ext cx="1581146" cy="520655"/>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chemeClr val="accent4">
                        <a:lumMod val="75000"/>
                      </a:schemeClr>
                    </a:solidFill>
                    <a:latin typeface="Gill Sans"/>
                    <a:ea typeface="Gill Sans"/>
                    <a:cs typeface="Gill Sans"/>
                    <a:sym typeface="Gill Sans"/>
                  </a:rPr>
                  <a:t>AIDE AU MAINTIEN DANS L’EMPLOI</a:t>
                </a:r>
                <a:endParaRPr sz="1100" b="1" dirty="0">
                  <a:solidFill>
                    <a:schemeClr val="accent4">
                      <a:lumMod val="75000"/>
                    </a:schemeClr>
                  </a:solidFill>
                  <a:latin typeface="Gill Sans"/>
                  <a:ea typeface="Gill Sans"/>
                  <a:cs typeface="Gill Sans"/>
                  <a:sym typeface="Gill Sans"/>
                </a:endParaRPr>
              </a:p>
            </p:txBody>
          </p:sp>
          <p:sp>
            <p:nvSpPr>
              <p:cNvPr id="51" name="Google Shape;439;p60">
                <a:extLst>
                  <a:ext uri="{FF2B5EF4-FFF2-40B4-BE49-F238E27FC236}">
                    <a16:creationId xmlns:a16="http://schemas.microsoft.com/office/drawing/2014/main" id="{021D8953-6ED5-4BB3-AC01-C501C609B11B}"/>
                  </a:ext>
                </a:extLst>
              </p:cNvPr>
              <p:cNvSpPr txBox="1"/>
              <p:nvPr/>
            </p:nvSpPr>
            <p:spPr>
              <a:xfrm>
                <a:off x="12218710" y="5149263"/>
                <a:ext cx="1706862" cy="520655"/>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4289BD"/>
                    </a:solidFill>
                    <a:latin typeface="Gill Sans"/>
                    <a:ea typeface="Gill Sans"/>
                    <a:cs typeface="Gill Sans"/>
                    <a:sym typeface="Gill Sans"/>
                  </a:rPr>
                  <a:t>SENSIBILISATION</a:t>
                </a:r>
              </a:p>
              <a:p>
                <a:pPr marL="12700" marR="0" lvl="0" indent="0" algn="ctr" rtl="0">
                  <a:lnSpc>
                    <a:spcPct val="100000"/>
                  </a:lnSpc>
                  <a:spcBef>
                    <a:spcPts val="0"/>
                  </a:spcBef>
                  <a:spcAft>
                    <a:spcPts val="0"/>
                  </a:spcAft>
                  <a:buNone/>
                </a:pPr>
                <a:r>
                  <a:rPr lang="fr-FR" sz="1100" b="1" dirty="0">
                    <a:solidFill>
                      <a:srgbClr val="4289BD"/>
                    </a:solidFill>
                    <a:latin typeface="Gill Sans"/>
                    <a:ea typeface="Gill Sans"/>
                    <a:cs typeface="Gill Sans"/>
                    <a:sym typeface="Gill Sans"/>
                  </a:rPr>
                  <a:t>ET FORMATION</a:t>
                </a:r>
                <a:endParaRPr sz="1100" b="1" dirty="0">
                  <a:solidFill>
                    <a:srgbClr val="4289BD"/>
                  </a:solidFill>
                  <a:latin typeface="Gill Sans"/>
                  <a:ea typeface="Gill Sans"/>
                  <a:cs typeface="Gill Sans"/>
                  <a:sym typeface="Gill Sans"/>
                </a:endParaRPr>
              </a:p>
            </p:txBody>
          </p:sp>
          <p:sp>
            <p:nvSpPr>
              <p:cNvPr id="52" name="Google Shape;439;p60">
                <a:extLst>
                  <a:ext uri="{FF2B5EF4-FFF2-40B4-BE49-F238E27FC236}">
                    <a16:creationId xmlns:a16="http://schemas.microsoft.com/office/drawing/2014/main" id="{06FE793F-5341-4C93-9D74-B2E617118E7A}"/>
                  </a:ext>
                </a:extLst>
              </p:cNvPr>
              <p:cNvSpPr txBox="1"/>
              <p:nvPr/>
            </p:nvSpPr>
            <p:spPr>
              <a:xfrm>
                <a:off x="12391329" y="3050020"/>
                <a:ext cx="1334546" cy="520655"/>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C00000"/>
                    </a:solidFill>
                    <a:latin typeface="Gill Sans"/>
                    <a:ea typeface="Gill Sans"/>
                    <a:cs typeface="Gill Sans"/>
                    <a:sym typeface="Gill Sans"/>
                  </a:rPr>
                  <a:t>SOUTIEN SITUATION DIFFICILE</a:t>
                </a:r>
                <a:endParaRPr sz="1100" b="1" dirty="0">
                  <a:solidFill>
                    <a:srgbClr val="C00000"/>
                  </a:solidFill>
                  <a:latin typeface="Gill Sans"/>
                  <a:ea typeface="Gill Sans"/>
                  <a:cs typeface="Gill Sans"/>
                  <a:sym typeface="Gill Sans"/>
                </a:endParaRPr>
              </a:p>
            </p:txBody>
          </p:sp>
          <p:sp>
            <p:nvSpPr>
              <p:cNvPr id="66" name="Google Shape;430;p60">
                <a:extLst>
                  <a:ext uri="{FF2B5EF4-FFF2-40B4-BE49-F238E27FC236}">
                    <a16:creationId xmlns:a16="http://schemas.microsoft.com/office/drawing/2014/main" id="{528C146E-058B-463A-AD39-DE839899482A}"/>
                  </a:ext>
                </a:extLst>
              </p:cNvPr>
              <p:cNvSpPr/>
              <p:nvPr/>
            </p:nvSpPr>
            <p:spPr>
              <a:xfrm>
                <a:off x="503634" y="714042"/>
                <a:ext cx="2376000" cy="2088000"/>
              </a:xfrm>
              <a:custGeom>
                <a:avLst/>
                <a:gdLst/>
                <a:ahLst/>
                <a:cxnLst/>
                <a:rect l="l" t="t" r="r" b="b"/>
                <a:pathLst>
                  <a:path w="2234565" h="1902460" extrusionOk="0">
                    <a:moveTo>
                      <a:pt x="1758696" y="1901952"/>
                    </a:moveTo>
                    <a:lnTo>
                      <a:pt x="475488" y="1901952"/>
                    </a:lnTo>
                    <a:lnTo>
                      <a:pt x="0" y="950976"/>
                    </a:lnTo>
                    <a:lnTo>
                      <a:pt x="475488" y="0"/>
                    </a:lnTo>
                    <a:lnTo>
                      <a:pt x="1758696" y="0"/>
                    </a:lnTo>
                    <a:lnTo>
                      <a:pt x="1769364" y="21336"/>
                    </a:lnTo>
                    <a:lnTo>
                      <a:pt x="496824" y="21336"/>
                    </a:lnTo>
                    <a:lnTo>
                      <a:pt x="484632" y="28956"/>
                    </a:lnTo>
                    <a:lnTo>
                      <a:pt x="493014" y="28956"/>
                    </a:lnTo>
                    <a:lnTo>
                      <a:pt x="35052" y="944880"/>
                    </a:lnTo>
                    <a:lnTo>
                      <a:pt x="28956" y="944880"/>
                    </a:lnTo>
                    <a:lnTo>
                      <a:pt x="28956" y="957072"/>
                    </a:lnTo>
                    <a:lnTo>
                      <a:pt x="35042" y="957072"/>
                    </a:lnTo>
                    <a:lnTo>
                      <a:pt x="493020" y="1874520"/>
                    </a:lnTo>
                    <a:lnTo>
                      <a:pt x="484632" y="1874520"/>
                    </a:lnTo>
                    <a:lnTo>
                      <a:pt x="496824" y="1882140"/>
                    </a:lnTo>
                    <a:lnTo>
                      <a:pt x="1768602" y="1882140"/>
                    </a:lnTo>
                    <a:lnTo>
                      <a:pt x="1758696" y="1901952"/>
                    </a:lnTo>
                    <a:close/>
                  </a:path>
                  <a:path w="2234565" h="1902460" extrusionOk="0">
                    <a:moveTo>
                      <a:pt x="493014" y="28956"/>
                    </a:moveTo>
                    <a:lnTo>
                      <a:pt x="484632" y="28956"/>
                    </a:lnTo>
                    <a:lnTo>
                      <a:pt x="496824" y="21336"/>
                    </a:lnTo>
                    <a:lnTo>
                      <a:pt x="493014" y="28956"/>
                    </a:lnTo>
                    <a:close/>
                  </a:path>
                  <a:path w="2234565" h="1902460" extrusionOk="0">
                    <a:moveTo>
                      <a:pt x="1741170" y="28956"/>
                    </a:moveTo>
                    <a:lnTo>
                      <a:pt x="493014" y="28956"/>
                    </a:lnTo>
                    <a:lnTo>
                      <a:pt x="496824" y="21336"/>
                    </a:lnTo>
                    <a:lnTo>
                      <a:pt x="1737360" y="21336"/>
                    </a:lnTo>
                    <a:lnTo>
                      <a:pt x="1741170" y="28956"/>
                    </a:lnTo>
                    <a:close/>
                  </a:path>
                  <a:path w="2234565" h="1902460" extrusionOk="0">
                    <a:moveTo>
                      <a:pt x="2202182" y="950980"/>
                    </a:moveTo>
                    <a:lnTo>
                      <a:pt x="1737360" y="21336"/>
                    </a:lnTo>
                    <a:lnTo>
                      <a:pt x="1749552" y="28956"/>
                    </a:lnTo>
                    <a:lnTo>
                      <a:pt x="1773174" y="28956"/>
                    </a:lnTo>
                    <a:lnTo>
                      <a:pt x="2231136" y="944880"/>
                    </a:lnTo>
                    <a:lnTo>
                      <a:pt x="2205228" y="944880"/>
                    </a:lnTo>
                    <a:lnTo>
                      <a:pt x="2202182" y="950980"/>
                    </a:lnTo>
                    <a:close/>
                  </a:path>
                  <a:path w="2234565" h="1902460" extrusionOk="0">
                    <a:moveTo>
                      <a:pt x="1773174" y="28956"/>
                    </a:moveTo>
                    <a:lnTo>
                      <a:pt x="1749552" y="28956"/>
                    </a:lnTo>
                    <a:lnTo>
                      <a:pt x="1737360" y="21336"/>
                    </a:lnTo>
                    <a:lnTo>
                      <a:pt x="1769364" y="21336"/>
                    </a:lnTo>
                    <a:lnTo>
                      <a:pt x="1773174" y="28956"/>
                    </a:lnTo>
                    <a:close/>
                  </a:path>
                  <a:path w="2234565" h="1902460" extrusionOk="0">
                    <a:moveTo>
                      <a:pt x="28956" y="957072"/>
                    </a:moveTo>
                    <a:lnTo>
                      <a:pt x="28956" y="944880"/>
                    </a:lnTo>
                    <a:lnTo>
                      <a:pt x="32001" y="950980"/>
                    </a:lnTo>
                    <a:lnTo>
                      <a:pt x="28956" y="957072"/>
                    </a:lnTo>
                    <a:close/>
                  </a:path>
                  <a:path w="2234565" h="1902460" extrusionOk="0">
                    <a:moveTo>
                      <a:pt x="32001" y="950980"/>
                    </a:moveTo>
                    <a:lnTo>
                      <a:pt x="28956" y="944880"/>
                    </a:lnTo>
                    <a:lnTo>
                      <a:pt x="35052" y="944880"/>
                    </a:lnTo>
                    <a:lnTo>
                      <a:pt x="32001" y="950980"/>
                    </a:lnTo>
                    <a:close/>
                  </a:path>
                  <a:path w="2234565" h="1902460" extrusionOk="0">
                    <a:moveTo>
                      <a:pt x="2205228" y="957072"/>
                    </a:moveTo>
                    <a:lnTo>
                      <a:pt x="2202185" y="950976"/>
                    </a:lnTo>
                    <a:lnTo>
                      <a:pt x="2205228" y="944880"/>
                    </a:lnTo>
                    <a:lnTo>
                      <a:pt x="2205228" y="957072"/>
                    </a:lnTo>
                    <a:close/>
                  </a:path>
                  <a:path w="2234565" h="1902460" extrusionOk="0">
                    <a:moveTo>
                      <a:pt x="2231136" y="957072"/>
                    </a:moveTo>
                    <a:lnTo>
                      <a:pt x="2205228" y="957072"/>
                    </a:lnTo>
                    <a:lnTo>
                      <a:pt x="2205228" y="944880"/>
                    </a:lnTo>
                    <a:lnTo>
                      <a:pt x="2231136" y="944880"/>
                    </a:lnTo>
                    <a:lnTo>
                      <a:pt x="2234181" y="950980"/>
                    </a:lnTo>
                    <a:lnTo>
                      <a:pt x="2231136" y="957072"/>
                    </a:lnTo>
                    <a:close/>
                  </a:path>
                  <a:path w="2234565" h="1902460" extrusionOk="0">
                    <a:moveTo>
                      <a:pt x="35042" y="957072"/>
                    </a:moveTo>
                    <a:lnTo>
                      <a:pt x="28956" y="957072"/>
                    </a:lnTo>
                    <a:lnTo>
                      <a:pt x="32001" y="950980"/>
                    </a:lnTo>
                    <a:lnTo>
                      <a:pt x="35042" y="957072"/>
                    </a:lnTo>
                    <a:close/>
                  </a:path>
                  <a:path w="2234565" h="1902460" extrusionOk="0">
                    <a:moveTo>
                      <a:pt x="1737360" y="1882140"/>
                    </a:moveTo>
                    <a:lnTo>
                      <a:pt x="2202182" y="950980"/>
                    </a:lnTo>
                    <a:lnTo>
                      <a:pt x="2205228" y="957072"/>
                    </a:lnTo>
                    <a:lnTo>
                      <a:pt x="2231136" y="957072"/>
                    </a:lnTo>
                    <a:lnTo>
                      <a:pt x="1772412" y="1874520"/>
                    </a:lnTo>
                    <a:lnTo>
                      <a:pt x="1749552" y="1874520"/>
                    </a:lnTo>
                    <a:lnTo>
                      <a:pt x="1737360" y="1882140"/>
                    </a:lnTo>
                    <a:close/>
                  </a:path>
                  <a:path w="2234565" h="1902460" extrusionOk="0">
                    <a:moveTo>
                      <a:pt x="496824" y="1882140"/>
                    </a:moveTo>
                    <a:lnTo>
                      <a:pt x="484632" y="1874520"/>
                    </a:lnTo>
                    <a:lnTo>
                      <a:pt x="493020" y="1874520"/>
                    </a:lnTo>
                    <a:lnTo>
                      <a:pt x="496824" y="1882140"/>
                    </a:lnTo>
                    <a:close/>
                  </a:path>
                  <a:path w="2234565" h="1902460" extrusionOk="0">
                    <a:moveTo>
                      <a:pt x="1737360" y="1882140"/>
                    </a:moveTo>
                    <a:lnTo>
                      <a:pt x="496824" y="1882140"/>
                    </a:lnTo>
                    <a:lnTo>
                      <a:pt x="493020" y="1874520"/>
                    </a:lnTo>
                    <a:lnTo>
                      <a:pt x="1741163" y="1874520"/>
                    </a:lnTo>
                    <a:lnTo>
                      <a:pt x="1737360" y="1882140"/>
                    </a:lnTo>
                    <a:close/>
                  </a:path>
                  <a:path w="2234565" h="1902460" extrusionOk="0">
                    <a:moveTo>
                      <a:pt x="1768602" y="1882140"/>
                    </a:moveTo>
                    <a:lnTo>
                      <a:pt x="1737360" y="1882140"/>
                    </a:lnTo>
                    <a:lnTo>
                      <a:pt x="1749552" y="1874520"/>
                    </a:lnTo>
                    <a:lnTo>
                      <a:pt x="1772412" y="1874520"/>
                    </a:lnTo>
                    <a:lnTo>
                      <a:pt x="1768602" y="1882140"/>
                    </a:lnTo>
                    <a:close/>
                  </a:path>
                </a:pathLst>
              </a:custGeom>
              <a:solidFill>
                <a:srgbClr val="03546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7" name="Google Shape;439;p60">
                <a:extLst>
                  <a:ext uri="{FF2B5EF4-FFF2-40B4-BE49-F238E27FC236}">
                    <a16:creationId xmlns:a16="http://schemas.microsoft.com/office/drawing/2014/main" id="{1B8B1643-1539-45B4-879A-2C7384D4F987}"/>
                  </a:ext>
                </a:extLst>
              </p:cNvPr>
              <p:cNvSpPr txBox="1"/>
              <p:nvPr/>
            </p:nvSpPr>
            <p:spPr>
              <a:xfrm>
                <a:off x="823502" y="2029754"/>
                <a:ext cx="1706862" cy="520655"/>
              </a:xfrm>
              <a:prstGeom prst="rect">
                <a:avLst/>
              </a:prstGeom>
              <a:noFill/>
              <a:ln>
                <a:noFill/>
              </a:ln>
            </p:spPr>
            <p:txBody>
              <a:bodyPr spcFirstLastPara="1" wrap="square" lIns="0" tIns="12700" rIns="0" bIns="0" anchor="t" anchorCtr="0">
                <a:noAutofit/>
              </a:bodyPr>
              <a:lstStyle/>
              <a:p>
                <a:pPr marL="12700" marR="0" lvl="0" indent="0" algn="ctr" rtl="0">
                  <a:lnSpc>
                    <a:spcPct val="100000"/>
                  </a:lnSpc>
                  <a:spcBef>
                    <a:spcPts val="0"/>
                  </a:spcBef>
                  <a:spcAft>
                    <a:spcPts val="0"/>
                  </a:spcAft>
                  <a:buNone/>
                </a:pPr>
                <a:r>
                  <a:rPr lang="fr-FR" sz="1100" b="1" dirty="0">
                    <a:solidFill>
                      <a:srgbClr val="4289BD"/>
                    </a:solidFill>
                    <a:latin typeface="Gill Sans"/>
                    <a:ea typeface="Gill Sans"/>
                    <a:cs typeface="Gill Sans"/>
                    <a:sym typeface="Gill Sans"/>
                  </a:rPr>
                  <a:t>SENSIBILISATION</a:t>
                </a:r>
              </a:p>
              <a:p>
                <a:pPr marL="12700" marR="0" lvl="0" indent="0" algn="ctr" rtl="0">
                  <a:lnSpc>
                    <a:spcPct val="100000"/>
                  </a:lnSpc>
                  <a:spcBef>
                    <a:spcPts val="0"/>
                  </a:spcBef>
                  <a:spcAft>
                    <a:spcPts val="0"/>
                  </a:spcAft>
                  <a:buNone/>
                </a:pPr>
                <a:r>
                  <a:rPr lang="fr-FR" sz="1100" b="1" dirty="0">
                    <a:solidFill>
                      <a:srgbClr val="4289BD"/>
                    </a:solidFill>
                    <a:latin typeface="Gill Sans"/>
                    <a:ea typeface="Gill Sans"/>
                    <a:cs typeface="Gill Sans"/>
                    <a:sym typeface="Gill Sans"/>
                  </a:rPr>
                  <a:t>ET FORMATION</a:t>
                </a:r>
                <a:endParaRPr sz="1100" b="1" dirty="0">
                  <a:solidFill>
                    <a:srgbClr val="4289BD"/>
                  </a:solidFill>
                  <a:latin typeface="Gill Sans"/>
                  <a:ea typeface="Gill Sans"/>
                  <a:cs typeface="Gill Sans"/>
                  <a:sym typeface="Gill Sans"/>
                </a:endParaRPr>
              </a:p>
            </p:txBody>
          </p:sp>
        </p:grpSp>
        <p:pic>
          <p:nvPicPr>
            <p:cNvPr id="8" name="Graphique 7" descr="Bouche à incendie cassée avec un remplissage uni">
              <a:extLst>
                <a:ext uri="{FF2B5EF4-FFF2-40B4-BE49-F238E27FC236}">
                  <a16:creationId xmlns:a16="http://schemas.microsoft.com/office/drawing/2014/main" id="{FE35CEA1-6786-44D9-8C2C-1A46BBE2CD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5791" y="2461559"/>
              <a:ext cx="823475" cy="823475"/>
            </a:xfrm>
            <a:prstGeom prst="rect">
              <a:avLst/>
            </a:prstGeom>
          </p:spPr>
        </p:pic>
        <p:pic>
          <p:nvPicPr>
            <p:cNvPr id="10" name="Graphique 9" descr="Réunion avec un remplissage uni">
              <a:extLst>
                <a:ext uri="{FF2B5EF4-FFF2-40B4-BE49-F238E27FC236}">
                  <a16:creationId xmlns:a16="http://schemas.microsoft.com/office/drawing/2014/main" id="{13B3A9C4-8ECD-4CB3-B491-0ABA64EF41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01258" y="4035569"/>
              <a:ext cx="914400" cy="914400"/>
            </a:xfrm>
            <a:prstGeom prst="rect">
              <a:avLst/>
            </a:prstGeom>
          </p:spPr>
        </p:pic>
        <p:pic>
          <p:nvPicPr>
            <p:cNvPr id="54" name="Graphique 53" descr="Main ouverte avec un remplissage uni">
              <a:extLst>
                <a:ext uri="{FF2B5EF4-FFF2-40B4-BE49-F238E27FC236}">
                  <a16:creationId xmlns:a16="http://schemas.microsoft.com/office/drawing/2014/main" id="{B9A68564-9904-4EA4-BBAB-FC6FA331CB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35685" y="3300917"/>
              <a:ext cx="914400" cy="914400"/>
            </a:xfrm>
            <a:prstGeom prst="rect">
              <a:avLst/>
            </a:prstGeom>
          </p:spPr>
        </p:pic>
        <p:pic>
          <p:nvPicPr>
            <p:cNvPr id="68" name="Graphique 67" descr="Réunion avec un remplissage uni">
              <a:extLst>
                <a:ext uri="{FF2B5EF4-FFF2-40B4-BE49-F238E27FC236}">
                  <a16:creationId xmlns:a16="http://schemas.microsoft.com/office/drawing/2014/main" id="{1F13AB94-EFE6-4672-AB20-A392CD23E6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49870" y="1708178"/>
              <a:ext cx="914400" cy="914400"/>
            </a:xfrm>
            <a:prstGeom prst="rect">
              <a:avLst/>
            </a:prstGeom>
          </p:spPr>
        </p:pic>
      </p:grpSp>
      <p:sp>
        <p:nvSpPr>
          <p:cNvPr id="58" name="ZoneTexte 57">
            <a:extLst>
              <a:ext uri="{FF2B5EF4-FFF2-40B4-BE49-F238E27FC236}">
                <a16:creationId xmlns:a16="http://schemas.microsoft.com/office/drawing/2014/main" id="{9966E8DD-A8C4-479A-8785-46BA5180516F}"/>
              </a:ext>
            </a:extLst>
          </p:cNvPr>
          <p:cNvSpPr txBox="1"/>
          <p:nvPr/>
        </p:nvSpPr>
        <p:spPr>
          <a:xfrm>
            <a:off x="965717" y="1138216"/>
            <a:ext cx="1783039" cy="461665"/>
          </a:xfrm>
          <a:prstGeom prst="rect">
            <a:avLst/>
          </a:prstGeom>
          <a:solidFill>
            <a:srgbClr val="12546A"/>
          </a:solidFill>
        </p:spPr>
        <p:txBody>
          <a:bodyPr wrap="square" anchor="ctr">
            <a:spAutoFit/>
          </a:bodyPr>
          <a:lstStyle/>
          <a:p>
            <a:pPr marL="12700" marR="0" lvl="0" indent="0" algn="ctr" rtl="0">
              <a:lnSpc>
                <a:spcPct val="100000"/>
              </a:lnSpc>
              <a:spcBef>
                <a:spcPts val="0"/>
              </a:spcBef>
              <a:spcAft>
                <a:spcPts val="0"/>
              </a:spcAft>
              <a:buNone/>
            </a:pPr>
            <a:r>
              <a:rPr lang="fr-FR" sz="1200" b="1" dirty="0">
                <a:solidFill>
                  <a:schemeClr val="bg1"/>
                </a:solidFill>
                <a:latin typeface="Gill Sans"/>
                <a:sym typeface="Gill Sans"/>
              </a:rPr>
              <a:t>CONSEIL ADAPTÉ </a:t>
            </a:r>
            <a:br>
              <a:rPr lang="fr-FR" sz="1200" b="1" dirty="0">
                <a:solidFill>
                  <a:schemeClr val="bg1"/>
                </a:solidFill>
                <a:latin typeface="Gill Sans"/>
                <a:sym typeface="Gill Sans"/>
              </a:rPr>
            </a:br>
            <a:r>
              <a:rPr lang="fr-FR" sz="1200" b="1" dirty="0">
                <a:solidFill>
                  <a:schemeClr val="bg1"/>
                </a:solidFill>
                <a:latin typeface="Gill Sans"/>
                <a:sym typeface="Gill Sans"/>
              </a:rPr>
              <a:t>A VOTRE ORGANISATION</a:t>
            </a:r>
            <a:endParaRPr lang="fr-FR" dirty="0">
              <a:solidFill>
                <a:schemeClr val="bg1"/>
              </a:solidFill>
            </a:endParaRPr>
          </a:p>
        </p:txBody>
      </p:sp>
      <p:sp>
        <p:nvSpPr>
          <p:cNvPr id="60" name="ZoneTexte 59">
            <a:extLst>
              <a:ext uri="{FF2B5EF4-FFF2-40B4-BE49-F238E27FC236}">
                <a16:creationId xmlns:a16="http://schemas.microsoft.com/office/drawing/2014/main" id="{8344AB10-DB88-4B4F-925D-D0EC86E39BCE}"/>
              </a:ext>
            </a:extLst>
          </p:cNvPr>
          <p:cNvSpPr txBox="1"/>
          <p:nvPr/>
        </p:nvSpPr>
        <p:spPr>
          <a:xfrm>
            <a:off x="3672042" y="1138649"/>
            <a:ext cx="4441737" cy="461665"/>
          </a:xfrm>
          <a:prstGeom prst="rect">
            <a:avLst/>
          </a:prstGeom>
          <a:solidFill>
            <a:srgbClr val="12546A"/>
          </a:solidFill>
        </p:spPr>
        <p:txBody>
          <a:bodyPr wrap="square">
            <a:spAutoFit/>
          </a:bodyPr>
          <a:lstStyle/>
          <a:p>
            <a:pPr marL="12700" marR="0" lvl="0" indent="0" algn="ctr" rtl="0">
              <a:lnSpc>
                <a:spcPct val="100000"/>
              </a:lnSpc>
              <a:spcBef>
                <a:spcPts val="0"/>
              </a:spcBef>
              <a:spcAft>
                <a:spcPts val="0"/>
              </a:spcAft>
              <a:buNone/>
            </a:pPr>
            <a:r>
              <a:rPr lang="fr-FR" sz="1200" b="1" dirty="0">
                <a:solidFill>
                  <a:schemeClr val="bg1"/>
                </a:solidFill>
                <a:latin typeface="Gill Sans"/>
                <a:sym typeface="Gill Sans"/>
              </a:rPr>
              <a:t>DEPLOIEMENT via PRESTATIONS </a:t>
            </a:r>
            <a:br>
              <a:rPr lang="fr-FR" sz="1200" b="1" dirty="0">
                <a:solidFill>
                  <a:schemeClr val="bg1"/>
                </a:solidFill>
                <a:latin typeface="Gill Sans"/>
                <a:sym typeface="Gill Sans"/>
              </a:rPr>
            </a:br>
            <a:r>
              <a:rPr lang="fr-FR" sz="1200" b="1" dirty="0">
                <a:solidFill>
                  <a:schemeClr val="bg1"/>
                </a:solidFill>
                <a:latin typeface="Gill Sans"/>
                <a:sym typeface="Gill Sans"/>
              </a:rPr>
              <a:t>EXTERNALISEES - TRAVAIL TEMPORAIRE - PLACEMENT</a:t>
            </a:r>
            <a:endParaRPr lang="fr-FR" dirty="0">
              <a:solidFill>
                <a:schemeClr val="bg1"/>
              </a:solidFill>
            </a:endParaRPr>
          </a:p>
        </p:txBody>
      </p:sp>
      <p:sp>
        <p:nvSpPr>
          <p:cNvPr id="61" name="ZoneTexte 60">
            <a:extLst>
              <a:ext uri="{FF2B5EF4-FFF2-40B4-BE49-F238E27FC236}">
                <a16:creationId xmlns:a16="http://schemas.microsoft.com/office/drawing/2014/main" id="{10133235-A70E-437B-B0C1-02AD7CCCBE55}"/>
              </a:ext>
            </a:extLst>
          </p:cNvPr>
          <p:cNvSpPr txBox="1"/>
          <p:nvPr/>
        </p:nvSpPr>
        <p:spPr>
          <a:xfrm>
            <a:off x="9274835" y="1138650"/>
            <a:ext cx="2270000" cy="461665"/>
          </a:xfrm>
          <a:prstGeom prst="rect">
            <a:avLst/>
          </a:prstGeom>
          <a:solidFill>
            <a:srgbClr val="12546A"/>
          </a:solidFill>
        </p:spPr>
        <p:txBody>
          <a:bodyPr wrap="square">
            <a:spAutoFit/>
          </a:bodyPr>
          <a:lstStyle/>
          <a:p>
            <a:pPr marL="12700" marR="0" lvl="0" indent="0" algn="ctr" rtl="0">
              <a:lnSpc>
                <a:spcPct val="100000"/>
              </a:lnSpc>
              <a:spcBef>
                <a:spcPts val="0"/>
              </a:spcBef>
              <a:spcAft>
                <a:spcPts val="0"/>
              </a:spcAft>
              <a:buNone/>
            </a:pPr>
            <a:r>
              <a:rPr lang="fr-FR" sz="1200" b="1" dirty="0">
                <a:solidFill>
                  <a:schemeClr val="bg1"/>
                </a:solidFill>
                <a:latin typeface="Gill Sans"/>
                <a:sym typeface="Gill Sans"/>
              </a:rPr>
              <a:t>SOUTIEN POUR </a:t>
            </a:r>
            <a:br>
              <a:rPr lang="fr-FR" sz="1200" b="1" dirty="0">
                <a:solidFill>
                  <a:schemeClr val="bg1"/>
                </a:solidFill>
                <a:latin typeface="Gill Sans"/>
                <a:sym typeface="Gill Sans"/>
              </a:rPr>
            </a:br>
            <a:r>
              <a:rPr lang="fr-FR" sz="1200" b="1" dirty="0">
                <a:solidFill>
                  <a:schemeClr val="bg1"/>
                </a:solidFill>
                <a:latin typeface="Gill Sans"/>
                <a:sym typeface="Gill Sans"/>
              </a:rPr>
              <a:t>VOS COLLABORATEURS</a:t>
            </a:r>
            <a:endParaRPr lang="fr-FR" dirty="0">
              <a:solidFill>
                <a:schemeClr val="bg1"/>
              </a:solidFill>
            </a:endParaRPr>
          </a:p>
        </p:txBody>
      </p:sp>
      <p:pic>
        <p:nvPicPr>
          <p:cNvPr id="59" name="Graphique 58" descr="Ajouter avec un remplissage uni">
            <a:extLst>
              <a:ext uri="{FF2B5EF4-FFF2-40B4-BE49-F238E27FC236}">
                <a16:creationId xmlns:a16="http://schemas.microsoft.com/office/drawing/2014/main" id="{E75FA2FC-977E-4E83-981C-0911CFC939F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21258" y="1190687"/>
            <a:ext cx="378282" cy="378282"/>
          </a:xfrm>
          <a:prstGeom prst="rect">
            <a:avLst/>
          </a:prstGeom>
        </p:spPr>
      </p:pic>
      <p:pic>
        <p:nvPicPr>
          <p:cNvPr id="64" name="Graphique 63" descr="Ajouter avec un remplissage uni">
            <a:extLst>
              <a:ext uri="{FF2B5EF4-FFF2-40B4-BE49-F238E27FC236}">
                <a16:creationId xmlns:a16="http://schemas.microsoft.com/office/drawing/2014/main" id="{88605D3D-ACAC-4893-B4C0-22C1E6CEABE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505166" y="1190687"/>
            <a:ext cx="378282" cy="378282"/>
          </a:xfrm>
          <a:prstGeom prst="rect">
            <a:avLst/>
          </a:prstGeom>
        </p:spPr>
      </p:pic>
      <p:pic>
        <p:nvPicPr>
          <p:cNvPr id="43" name="Picture 2" descr="APF France handicap - APF Entreprises">
            <a:extLst>
              <a:ext uri="{FF2B5EF4-FFF2-40B4-BE49-F238E27FC236}">
                <a16:creationId xmlns:a16="http://schemas.microsoft.com/office/drawing/2014/main" id="{B06C8610-1156-4B3A-A5F6-E849753228A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552088" y="1631419"/>
            <a:ext cx="820787" cy="49702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23F32882-26C8-4C55-8B5A-F7D8BB3B16A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449887" y="1615925"/>
            <a:ext cx="820786" cy="510260"/>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52">
            <a:extLst>
              <a:ext uri="{FF2B5EF4-FFF2-40B4-BE49-F238E27FC236}">
                <a16:creationId xmlns:a16="http://schemas.microsoft.com/office/drawing/2014/main" id="{A6586BE4-CD6D-489D-85C6-245C60B5D76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07501" y="1688828"/>
            <a:ext cx="1090078" cy="405539"/>
          </a:xfrm>
          <a:prstGeom prst="rect">
            <a:avLst/>
          </a:prstGeom>
        </p:spPr>
      </p:pic>
      <p:pic>
        <p:nvPicPr>
          <p:cNvPr id="55" name="Picture 6" descr="Association des Paralysés de France (APF)">
            <a:extLst>
              <a:ext uri="{FF2B5EF4-FFF2-40B4-BE49-F238E27FC236}">
                <a16:creationId xmlns:a16="http://schemas.microsoft.com/office/drawing/2014/main" id="{A7FC8B4E-7FFC-4690-B0A6-8ECB22ACDA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995" y="1631419"/>
            <a:ext cx="990091" cy="493585"/>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56">
            <a:extLst>
              <a:ext uri="{FF2B5EF4-FFF2-40B4-BE49-F238E27FC236}">
                <a16:creationId xmlns:a16="http://schemas.microsoft.com/office/drawing/2014/main" id="{F6BC5B80-7302-4C62-BC38-1FC9A5F73A0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1186" y="4159589"/>
            <a:ext cx="956889" cy="355989"/>
          </a:xfrm>
          <a:prstGeom prst="rect">
            <a:avLst/>
          </a:prstGeom>
        </p:spPr>
      </p:pic>
      <p:pic>
        <p:nvPicPr>
          <p:cNvPr id="63" name="Picture 2" descr="APF France handicap - APF Entreprises">
            <a:extLst>
              <a:ext uri="{FF2B5EF4-FFF2-40B4-BE49-F238E27FC236}">
                <a16:creationId xmlns:a16="http://schemas.microsoft.com/office/drawing/2014/main" id="{AC4CBC4E-46E0-45B0-ADD8-3753CAF1367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5534" y="2599467"/>
            <a:ext cx="820787" cy="49702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7C589887-539D-4392-8D80-2544A383223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3952" y="3255171"/>
            <a:ext cx="820786" cy="51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9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13</a:t>
            </a:fld>
            <a:endParaRPr lang="fr-FR" dirty="0"/>
          </a:p>
        </p:txBody>
      </p:sp>
      <p:sp>
        <p:nvSpPr>
          <p:cNvPr id="3" name="Rectangle 2"/>
          <p:cNvSpPr/>
          <p:nvPr/>
        </p:nvSpPr>
        <p:spPr>
          <a:xfrm>
            <a:off x="1741410" y="1237706"/>
            <a:ext cx="9532319" cy="344069"/>
          </a:xfrm>
          <a:prstGeom prst="rect">
            <a:avLst/>
          </a:prstGeom>
        </p:spPr>
        <p:txBody>
          <a:bodyPr wrap="square">
            <a:spAutoFit/>
          </a:bodyPr>
          <a:lstStyle/>
          <a:p>
            <a:pPr lvl="0" algn="ctr">
              <a:lnSpc>
                <a:spcPct val="107000"/>
              </a:lnSpc>
              <a:spcAft>
                <a:spcPts val="800"/>
              </a:spcAft>
            </a:pPr>
            <a:r>
              <a:rPr lang="fr-FR" sz="1600" b="1" dirty="0">
                <a:solidFill>
                  <a:srgbClr val="0070C0"/>
                </a:solidFill>
                <a:latin typeface="Poppins"/>
                <a:ea typeface="Calibri" panose="020F0502020204030204" pitchFamily="34" charset="0"/>
                <a:cs typeface="Times New Roman" panose="02020603050405020304" pitchFamily="18" charset="0"/>
              </a:rPr>
              <a:t>a- Sensibiliser et former pour aborder le handicap en entreprise</a:t>
            </a:r>
          </a:p>
        </p:txBody>
      </p:sp>
      <p:sp>
        <p:nvSpPr>
          <p:cNvPr id="6" name="Rectangle 5"/>
          <p:cNvSpPr/>
          <p:nvPr/>
        </p:nvSpPr>
        <p:spPr>
          <a:xfrm>
            <a:off x="609601" y="1713298"/>
            <a:ext cx="10972798" cy="4505977"/>
          </a:xfrm>
          <a:prstGeom prst="rect">
            <a:avLst/>
          </a:prstGeom>
        </p:spPr>
        <p:txBody>
          <a:bodyPr wrap="square">
            <a:spAutoFit/>
          </a:bodyPr>
          <a:lstStyle/>
          <a:p>
            <a:pPr marL="285750" lvl="0" indent="-285750">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Les actions de sensibilisation</a:t>
            </a:r>
          </a:p>
          <a:p>
            <a:pPr algn="just">
              <a:lnSpc>
                <a:spcPct val="107000"/>
              </a:lnSpc>
              <a:spcAft>
                <a:spcPts val="1800"/>
              </a:spcAft>
            </a:pP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APF France handicap met en place dans plusieurs régions des </a:t>
            </a: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programmes d’actions de sensibilisation aux handicaps à destination des entreprises et de leurs collaborateurs, avec des supports numériques</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 associant le ludique et la rencontre humaine dans une expérience unique. </a:t>
            </a:r>
          </a:p>
          <a:p>
            <a:pPr algn="just">
              <a:lnSpc>
                <a:spcPct val="107000"/>
              </a:lnSpc>
              <a:spcAft>
                <a:spcPts val="1800"/>
              </a:spcAft>
            </a:pP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APF France handicap mobilise son expertise et son réseau d’adhérents directement concernés par le handicap pour proposer</a:t>
            </a: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  des actions de sensibilisation via plusieurs outils </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dont</a:t>
            </a: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 </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a:t>
            </a:r>
          </a:p>
          <a:p>
            <a:pPr marL="342900" lvl="0" indent="-342900" algn="just">
              <a:lnSpc>
                <a:spcPct val="107000"/>
              </a:lnSpc>
              <a:spcAft>
                <a:spcPts val="1200"/>
              </a:spcAft>
              <a:buFont typeface="Symbol" panose="05050102010706020507" pitchFamily="18" charset="2"/>
              <a:buChar char=""/>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HandiGmatic</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 un escape </a:t>
            </a:r>
            <a:r>
              <a:rPr lang="fr-FR" sz="1600" dirty="0" err="1">
                <a:solidFill>
                  <a:schemeClr val="accent1">
                    <a:lumMod val="50000"/>
                  </a:schemeClr>
                </a:solidFill>
                <a:latin typeface="Poppins"/>
                <a:ea typeface="Calibri" panose="020F0502020204030204" pitchFamily="34" charset="0"/>
                <a:cs typeface="Times New Roman" panose="02020603050405020304" pitchFamily="18" charset="0"/>
              </a:rPr>
              <a:t>game</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 qui mêle enquête et situations de handicap pour résoudre une énigme et libérer des otages. Site internet : </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hlinkClick r:id="rId2"/>
              </a:rPr>
              <a:t>https://www.handigmatic.org/</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 </a:t>
            </a:r>
          </a:p>
          <a:p>
            <a:pPr marL="285750" lvl="0" indent="-285750" algn="just">
              <a:lnSpc>
                <a:spcPct val="107000"/>
              </a:lnSpc>
              <a:spcAft>
                <a:spcPts val="12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Les actions de formation</a:t>
            </a:r>
          </a:p>
          <a:p>
            <a:pPr lvl="0">
              <a:lnSpc>
                <a:spcPct val="107000"/>
              </a:lnSpc>
              <a:spcAft>
                <a:spcPts val="800"/>
              </a:spcAft>
            </a:pPr>
            <a:r>
              <a:rPr lang="fr-FR" sz="1600" b="1" dirty="0">
                <a:solidFill>
                  <a:schemeClr val="accent1">
                    <a:lumMod val="50000"/>
                  </a:schemeClr>
                </a:solidFill>
                <a:latin typeface="Poppins"/>
                <a:cs typeface="Times New Roman" panose="02020603050405020304" pitchFamily="18" charset="0"/>
              </a:rPr>
              <a:t>APF Formation</a:t>
            </a:r>
            <a:r>
              <a:rPr lang="fr-FR" sz="1600" dirty="0">
                <a:solidFill>
                  <a:schemeClr val="accent1">
                    <a:lumMod val="50000"/>
                  </a:schemeClr>
                </a:solidFill>
                <a:latin typeface="Poppins"/>
                <a:cs typeface="Times New Roman" panose="02020603050405020304" pitchFamily="18" charset="0"/>
              </a:rPr>
              <a:t>, organisme de formation d’APF France handicap, propose une offre de formation à destination des entreprises pour mettre en place un environnement propice à l’accueil d’un public en situation de handicap ou répondant à des problématiques de recrutement, d’intégration et de maintien dans l’emploi d’un collaborateur en situation de handicap. L’offre de formation porte également sur l’obligation d’emploi des entreprises.</a:t>
            </a:r>
          </a:p>
        </p:txBody>
      </p:sp>
      <p:sp>
        <p:nvSpPr>
          <p:cNvPr id="7" name="Titre 1"/>
          <p:cNvSpPr>
            <a:spLocks noGrp="1"/>
          </p:cNvSpPr>
          <p:nvPr>
            <p:ph type="title"/>
          </p:nvPr>
        </p:nvSpPr>
        <p:spPr>
          <a:xfrm>
            <a:off x="2013556" y="139369"/>
            <a:ext cx="9782963" cy="682505"/>
          </a:xfrm>
        </p:spPr>
        <p:txBody>
          <a:bodyPr>
            <a:noAutofit/>
          </a:bodyPr>
          <a:lstStyle/>
          <a:p>
            <a:r>
              <a:rPr lang="fr-FR" sz="2400" dirty="0"/>
              <a:t>4. En direction des entreprises et des acteurs institutionnels</a:t>
            </a:r>
          </a:p>
        </p:txBody>
      </p:sp>
    </p:spTree>
    <p:extLst>
      <p:ext uri="{BB962C8B-B14F-4D97-AF65-F5344CB8AC3E}">
        <p14:creationId xmlns:p14="http://schemas.microsoft.com/office/powerpoint/2010/main" val="29309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14</a:t>
            </a:fld>
            <a:endParaRPr lang="fr-FR" dirty="0"/>
          </a:p>
        </p:txBody>
      </p:sp>
      <p:sp>
        <p:nvSpPr>
          <p:cNvPr id="3" name="Rectangle 2"/>
          <p:cNvSpPr/>
          <p:nvPr/>
        </p:nvSpPr>
        <p:spPr>
          <a:xfrm>
            <a:off x="1741410" y="1237706"/>
            <a:ext cx="9532319" cy="344069"/>
          </a:xfrm>
          <a:prstGeom prst="rect">
            <a:avLst/>
          </a:prstGeom>
        </p:spPr>
        <p:txBody>
          <a:bodyPr wrap="square">
            <a:spAutoFit/>
          </a:bodyPr>
          <a:lstStyle/>
          <a:p>
            <a:pPr lvl="0" algn="ctr">
              <a:lnSpc>
                <a:spcPct val="107000"/>
              </a:lnSpc>
              <a:spcAft>
                <a:spcPts val="800"/>
              </a:spcAft>
            </a:pPr>
            <a:endParaRPr lang="fr-FR" sz="1600" b="1" dirty="0">
              <a:solidFill>
                <a:srgbClr val="0070C0"/>
              </a:solidFill>
              <a:latin typeface="Poppins"/>
              <a:ea typeface="Calibri" panose="020F0502020204030204" pitchFamily="34" charset="0"/>
              <a:cs typeface="Times New Roman" panose="02020603050405020304" pitchFamily="18" charset="0"/>
            </a:endParaRPr>
          </a:p>
        </p:txBody>
      </p:sp>
      <p:sp>
        <p:nvSpPr>
          <p:cNvPr id="6" name="Rectangle 5"/>
          <p:cNvSpPr/>
          <p:nvPr/>
        </p:nvSpPr>
        <p:spPr>
          <a:xfrm>
            <a:off x="670587" y="2020754"/>
            <a:ext cx="10911812" cy="7285777"/>
          </a:xfrm>
          <a:prstGeom prst="rect">
            <a:avLst/>
          </a:prstGeom>
        </p:spPr>
        <p:txBody>
          <a:bodyPr wrap="square">
            <a:spAutoFit/>
          </a:bodyPr>
          <a:lstStyle/>
          <a:p>
            <a:pPr marL="285750" lvl="0" indent="-285750">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Une expertise autour de la compensation du handicap au travail</a:t>
            </a:r>
          </a:p>
          <a:p>
            <a:pPr marL="285750" indent="-285750" algn="just">
              <a:buFont typeface="Arial" panose="020B0604020202020204" pitchFamily="34" charset="0"/>
              <a:buChar char="•"/>
            </a:pPr>
            <a:r>
              <a:rPr lang="fr-FR" sz="1600" dirty="0">
                <a:solidFill>
                  <a:schemeClr val="accent1">
                    <a:lumMod val="50000"/>
                  </a:schemeClr>
                </a:solidFill>
                <a:latin typeface="Poppins"/>
                <a:cs typeface="Times New Roman" panose="02020603050405020304" pitchFamily="18" charset="0"/>
              </a:rPr>
              <a:t>Des plateformes d’appui dans plusieurs régions pour l’évaluation, l’orientation et l’élaboration d’un projet professionnel, la formation et l’insertion professionnelle et le conseil aux entreprises. Nos structures sont partenaires des acteurs de la formation, de l’insertion et des employeurs. </a:t>
            </a:r>
          </a:p>
          <a:p>
            <a:pPr algn="just"/>
            <a:endParaRPr lang="fr-FR" sz="1600" dirty="0">
              <a:solidFill>
                <a:schemeClr val="accent1">
                  <a:lumMod val="50000"/>
                </a:schemeClr>
              </a:solidFill>
              <a:latin typeface="Poppins"/>
              <a:cs typeface="Times New Roman" panose="02020603050405020304" pitchFamily="18" charset="0"/>
            </a:endParaRPr>
          </a:p>
          <a:p>
            <a:pPr marL="285750" indent="-285750" algn="just">
              <a:buFont typeface="Arial" panose="020B0604020202020204" pitchFamily="34" charset="0"/>
              <a:buChar char="•"/>
            </a:pPr>
            <a:r>
              <a:rPr lang="fr-FR" sz="1600" dirty="0">
                <a:solidFill>
                  <a:schemeClr val="accent1">
                    <a:lumMod val="50000"/>
                  </a:schemeClr>
                </a:solidFill>
                <a:latin typeface="Poppins"/>
                <a:cs typeface="Times New Roman" panose="02020603050405020304" pitchFamily="18" charset="0"/>
              </a:rPr>
              <a:t>Un rôle de prestataire sur des dispositifs experts autour de la compensation du handicap en emploi à travers des prestations pour l’Agefiph, le FIPHFP ou encore l’OETH : Dans plusieurs régions, des plates formes d’APF France handicap effectuent sur prescription une évaluation des capacités fonctionnelles dans le cadre d’un projet professionnel, identifient des techniques de compensation, mettent en œuvre des modes de compensation et réalisent un appui conseil aux entreprises et aux prescripteurs …</a:t>
            </a:r>
          </a:p>
          <a:p>
            <a:pPr algn="just">
              <a:buFont typeface="Wingdings" panose="05000000000000000000" pitchFamily="2" charset="2"/>
              <a:buChar char="ü"/>
            </a:pPr>
            <a:endParaRPr lang="fr-FR" sz="1600" dirty="0"/>
          </a:p>
          <a:p>
            <a:pPr algn="jus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 Un laboratoire d’innovation technologique, </a:t>
            </a:r>
            <a:r>
              <a:rPr lang="fr-FR" sz="1600" b="1" dirty="0" err="1">
                <a:solidFill>
                  <a:srgbClr val="F79646"/>
                </a:solidFill>
                <a:latin typeface="Poppins"/>
                <a:ea typeface="Calibri" panose="020F0502020204030204" pitchFamily="34" charset="0"/>
                <a:cs typeface="Times New Roman" panose="02020603050405020304" pitchFamily="18" charset="0"/>
              </a:rPr>
              <a:t>Techlab</a:t>
            </a:r>
            <a:endParaRPr lang="fr-FR" sz="1600" b="1" dirty="0">
              <a:solidFill>
                <a:srgbClr val="F79646"/>
              </a:solidFill>
              <a:latin typeface="Poppins"/>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fr-FR" sz="1600" dirty="0">
              <a:solidFill>
                <a:schemeClr val="accent1">
                  <a:lumMod val="50000"/>
                </a:schemeClr>
              </a:solidFill>
              <a:latin typeface="Poppins"/>
              <a:cs typeface="Times New Roman" panose="02020603050405020304" pitchFamily="18" charset="0"/>
            </a:endParaRPr>
          </a:p>
          <a:p>
            <a:pPr lvl="0">
              <a:lnSpc>
                <a:spcPct val="107000"/>
              </a:lnSpc>
              <a:spcAft>
                <a:spcPts val="1800"/>
              </a:spcAft>
            </a:pPr>
            <a:r>
              <a:rPr lang="fr-FR" sz="1600" b="1" dirty="0" err="1">
                <a:solidFill>
                  <a:schemeClr val="accent1">
                    <a:lumMod val="50000"/>
                  </a:schemeClr>
                </a:solidFill>
                <a:latin typeface="Poppins"/>
                <a:cs typeface="Times New Roman" panose="02020603050405020304" pitchFamily="18" charset="0"/>
              </a:rPr>
              <a:t>TechLab</a:t>
            </a:r>
            <a:r>
              <a:rPr lang="fr-FR" sz="1600" b="1" dirty="0">
                <a:solidFill>
                  <a:schemeClr val="accent1">
                    <a:lumMod val="50000"/>
                  </a:schemeClr>
                </a:solidFill>
                <a:latin typeface="Poppins"/>
                <a:cs typeface="Times New Roman" panose="02020603050405020304" pitchFamily="18" charset="0"/>
              </a:rPr>
              <a:t> </a:t>
            </a:r>
            <a:r>
              <a:rPr lang="fr-FR" sz="1600" dirty="0">
                <a:solidFill>
                  <a:schemeClr val="accent1">
                    <a:lumMod val="50000"/>
                  </a:schemeClr>
                </a:solidFill>
                <a:latin typeface="Poppins"/>
                <a:cs typeface="Times New Roman" panose="02020603050405020304" pitchFamily="18" charset="0"/>
              </a:rPr>
              <a:t>assure pour APF France handicap une veille et une expertise en matière de nouvelles technologies appliquées à l'aide aux personnes en situation de handicap. Il identifie et accompagne les opportunités offertes par la technologie au service de l'autonomie et de la participation sociale des personnes en situation de handicap </a:t>
            </a:r>
            <a:r>
              <a:rPr lang="fr-FR" sz="1600" dirty="0">
                <a:solidFill>
                  <a:schemeClr val="accent1">
                    <a:lumMod val="50000"/>
                  </a:schemeClr>
                </a:solidFill>
                <a:latin typeface="Poppins"/>
                <a:cs typeface="Times New Roman" panose="02020603050405020304" pitchFamily="18" charset="0"/>
                <a:hlinkClick r:id="rId2">
                  <a:extLst>
                    <a:ext uri="{A12FA001-AC4F-418D-AE19-62706E023703}">
                      <ahyp:hlinkClr xmlns:ahyp="http://schemas.microsoft.com/office/drawing/2018/hyperlinkcolor" val="tx"/>
                    </a:ext>
                  </a:extLst>
                </a:hlinkClick>
              </a:rPr>
              <a:t>: https://lehub.apflab.org/</a:t>
            </a:r>
            <a:endParaRPr lang="fr-FR" sz="1600" dirty="0">
              <a:solidFill>
                <a:schemeClr val="accent1">
                  <a:lumMod val="50000"/>
                </a:schemeClr>
              </a:solidFill>
              <a:latin typeface="Poppins"/>
              <a:cs typeface="Times New Roman" panose="02020603050405020304" pitchFamily="18" charset="0"/>
            </a:endParaRPr>
          </a:p>
          <a:p>
            <a:pPr lvl="0">
              <a:lnSpc>
                <a:spcPct val="107000"/>
              </a:lnSpc>
              <a:spcAft>
                <a:spcPts val="1800"/>
              </a:spcAft>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a:p>
            <a:pPr marL="285750" lvl="0" indent="-285750">
              <a:lnSpc>
                <a:spcPct val="107000"/>
              </a:lnSpc>
              <a:spcAft>
                <a:spcPts val="1800"/>
              </a:spcAft>
              <a:buFont typeface="Wingdings" panose="05000000000000000000" pitchFamily="2" charset="2"/>
              <a:buChar char="ü"/>
            </a:pPr>
            <a:endParaRPr lang="fr-FR" sz="1600" b="1" dirty="0">
              <a:solidFill>
                <a:srgbClr val="F79646"/>
              </a:solidFill>
              <a:latin typeface="Poppins"/>
              <a:ea typeface="Calibri" panose="020F0502020204030204" pitchFamily="34" charset="0"/>
              <a:cs typeface="Times New Roman" panose="02020603050405020304" pitchFamily="18" charset="0"/>
            </a:endParaRPr>
          </a:p>
        </p:txBody>
      </p:sp>
      <p:sp>
        <p:nvSpPr>
          <p:cNvPr id="7" name="Titre 1"/>
          <p:cNvSpPr>
            <a:spLocks noGrp="1"/>
          </p:cNvSpPr>
          <p:nvPr>
            <p:ph type="title"/>
          </p:nvPr>
        </p:nvSpPr>
        <p:spPr>
          <a:xfrm>
            <a:off x="2013556" y="139369"/>
            <a:ext cx="9782963" cy="682505"/>
          </a:xfrm>
        </p:spPr>
        <p:txBody>
          <a:bodyPr>
            <a:noAutofit/>
          </a:bodyPr>
          <a:lstStyle/>
          <a:p>
            <a:r>
              <a:rPr lang="fr-FR" sz="2400" dirty="0"/>
              <a:t>4. En direction des entreprises et des acteurs institutionnels</a:t>
            </a:r>
          </a:p>
        </p:txBody>
      </p:sp>
    </p:spTree>
    <p:extLst>
      <p:ext uri="{BB962C8B-B14F-4D97-AF65-F5344CB8AC3E}">
        <p14:creationId xmlns:p14="http://schemas.microsoft.com/office/powerpoint/2010/main" val="27470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15</a:t>
            </a:fld>
            <a:endParaRPr lang="fr-FR" dirty="0"/>
          </a:p>
        </p:txBody>
      </p:sp>
      <p:sp>
        <p:nvSpPr>
          <p:cNvPr id="6" name="Rectangle 5"/>
          <p:cNvSpPr/>
          <p:nvPr/>
        </p:nvSpPr>
        <p:spPr>
          <a:xfrm>
            <a:off x="933651" y="1721683"/>
            <a:ext cx="10483286" cy="3773982"/>
          </a:xfrm>
          <a:prstGeom prst="rect">
            <a:avLst/>
          </a:prstGeom>
        </p:spPr>
        <p:txBody>
          <a:bodyPr wrap="square">
            <a:spAutoFit/>
          </a:bodyPr>
          <a:lstStyle/>
          <a:p>
            <a:pPr lvl="0" algn="just">
              <a:lnSpc>
                <a:spcPct val="107000"/>
              </a:lnSpc>
              <a:spcAft>
                <a:spcPts val="1800"/>
              </a:spcAft>
            </a:pPr>
            <a:r>
              <a:rPr lang="fr-FR" sz="1600" dirty="0">
                <a:solidFill>
                  <a:schemeClr val="accent1">
                    <a:lumMod val="50000"/>
                  </a:schemeClr>
                </a:solidFill>
                <a:latin typeface="Poppins"/>
              </a:rPr>
              <a:t>APF France handicap s’associe et participe au niveau national aux grands événements annuels sur le sujet de l’emploi des personnes en situation de handicap :</a:t>
            </a:r>
          </a:p>
          <a:p>
            <a:pPr marL="285750" lvl="0" indent="-285750" algn="just">
              <a:spcAft>
                <a:spcPts val="1200"/>
              </a:spcAft>
              <a:buFont typeface="Arial" panose="020B0604020202020204" pitchFamily="34" charset="0"/>
              <a:buChar char="•"/>
            </a:pPr>
            <a:r>
              <a:rPr lang="fr-FR" sz="1600" b="1" dirty="0">
                <a:solidFill>
                  <a:schemeClr val="accent1">
                    <a:lumMod val="50000"/>
                  </a:schemeClr>
                </a:solidFill>
                <a:latin typeface="Poppins"/>
              </a:rPr>
              <a:t>Le DuoDay</a:t>
            </a:r>
            <a:r>
              <a:rPr lang="fr-FR" sz="1600" dirty="0">
                <a:solidFill>
                  <a:schemeClr val="accent1">
                    <a:lumMod val="50000"/>
                  </a:schemeClr>
                </a:solidFill>
                <a:latin typeface="Poppins"/>
              </a:rPr>
              <a:t>, avec des </a:t>
            </a:r>
            <a:r>
              <a:rPr lang="fr-FR" sz="1600" b="1" dirty="0">
                <a:solidFill>
                  <a:schemeClr val="accent1">
                    <a:lumMod val="50000"/>
                  </a:schemeClr>
                </a:solidFill>
                <a:latin typeface="Poppins"/>
              </a:rPr>
              <a:t>duos </a:t>
            </a:r>
            <a:r>
              <a:rPr lang="fr-FR" sz="1600" dirty="0">
                <a:solidFill>
                  <a:schemeClr val="accent1">
                    <a:lumMod val="50000"/>
                  </a:schemeClr>
                </a:solidFill>
                <a:latin typeface="Poppins"/>
              </a:rPr>
              <a:t>réalisés au sein du réseau APF France handicap, en particulier au sein du réseau des EA, des ESAT et des IEM</a:t>
            </a:r>
          </a:p>
          <a:p>
            <a:pPr marL="285750" lvl="0" indent="-285750" algn="just">
              <a:spcAft>
                <a:spcPts val="800"/>
              </a:spcAft>
              <a:buFont typeface="Arial" panose="020B0604020202020204" pitchFamily="34" charset="0"/>
              <a:buChar char="•"/>
            </a:pPr>
            <a:r>
              <a:rPr lang="fr-FR" sz="1600" b="1" dirty="0">
                <a:solidFill>
                  <a:schemeClr val="accent1">
                    <a:lumMod val="50000"/>
                  </a:schemeClr>
                </a:solidFill>
                <a:latin typeface="Poppins"/>
              </a:rPr>
              <a:t>La SEEPH </a:t>
            </a:r>
            <a:r>
              <a:rPr lang="fr-FR" sz="1600" dirty="0">
                <a:solidFill>
                  <a:schemeClr val="accent1">
                    <a:lumMod val="50000"/>
                  </a:schemeClr>
                </a:solidFill>
                <a:latin typeface="Poppins"/>
              </a:rPr>
              <a:t>(Semaine Européenne pour l’Emploi des Personnes en situation de Handicap) qui a lieu chaque année en novembre, avec des </a:t>
            </a:r>
            <a:r>
              <a:rPr lang="fr-FR" sz="1600" b="1" dirty="0">
                <a:solidFill>
                  <a:schemeClr val="accent1">
                    <a:lumMod val="50000"/>
                  </a:schemeClr>
                </a:solidFill>
                <a:latin typeface="Poppins"/>
              </a:rPr>
              <a:t>événements sur tout le territoire national et la promotion d’un plaidoyer sur les problématiques d’emploi des PSH</a:t>
            </a:r>
            <a:endParaRPr lang="fr-FR" sz="1600" dirty="0">
              <a:solidFill>
                <a:schemeClr val="accent1">
                  <a:lumMod val="50000"/>
                </a:schemeClr>
              </a:solidFill>
              <a:latin typeface="Poppins"/>
            </a:endParaRPr>
          </a:p>
          <a:p>
            <a:pPr lvl="0" algn="just">
              <a:spcAft>
                <a:spcPts val="800"/>
              </a:spcAft>
            </a:pPr>
            <a:r>
              <a:rPr lang="fr-FR" sz="1600" dirty="0">
                <a:solidFill>
                  <a:schemeClr val="accent1">
                    <a:lumMod val="50000"/>
                  </a:schemeClr>
                </a:solidFill>
                <a:latin typeface="Poppins"/>
              </a:rPr>
              <a:t>En 2020, </a:t>
            </a:r>
            <a:r>
              <a:rPr lang="fr-FR" sz="1600" b="1" dirty="0">
                <a:solidFill>
                  <a:schemeClr val="accent1">
                    <a:lumMod val="50000"/>
                  </a:schemeClr>
                </a:solidFill>
                <a:latin typeface="Poppins"/>
              </a:rPr>
              <a:t>focus thématique sur l’insertion professionnelle des jeunes </a:t>
            </a:r>
            <a:r>
              <a:rPr lang="fr-FR" sz="1600" dirty="0">
                <a:solidFill>
                  <a:schemeClr val="accent1">
                    <a:lumMod val="50000"/>
                  </a:schemeClr>
                </a:solidFill>
                <a:latin typeface="Poppins"/>
              </a:rPr>
              <a:t>(dans le cadre du thème « école inclusive » de la SEEPH 2020) : </a:t>
            </a:r>
            <a:r>
              <a:rPr lang="fr-FR" sz="1600" dirty="0">
                <a:solidFill>
                  <a:schemeClr val="accent1">
                    <a:lumMod val="50000"/>
                  </a:schemeClr>
                </a:solidFill>
                <a:latin typeface="Poppins"/>
                <a:hlinkClick r:id="rId2"/>
              </a:rPr>
              <a:t>Dossier Emploi APF / SEEPH2021</a:t>
            </a:r>
            <a:endParaRPr lang="fr-FR" sz="1600" dirty="0">
              <a:solidFill>
                <a:schemeClr val="accent1">
                  <a:lumMod val="50000"/>
                </a:schemeClr>
              </a:solidFill>
              <a:latin typeface="Poppins"/>
            </a:endParaRPr>
          </a:p>
          <a:p>
            <a:pPr lvl="0" algn="just">
              <a:spcAft>
                <a:spcPts val="800"/>
              </a:spcAft>
            </a:pPr>
            <a:r>
              <a:rPr lang="fr-FR" sz="1600" dirty="0">
                <a:solidFill>
                  <a:schemeClr val="accent1">
                    <a:lumMod val="50000"/>
                  </a:schemeClr>
                </a:solidFill>
                <a:latin typeface="Poppins"/>
              </a:rPr>
              <a:t>En 2021, </a:t>
            </a:r>
            <a:r>
              <a:rPr lang="fr-FR" sz="1600" b="1" dirty="0">
                <a:solidFill>
                  <a:schemeClr val="accent1">
                    <a:lumMod val="50000"/>
                  </a:schemeClr>
                </a:solidFill>
                <a:latin typeface="Poppins"/>
              </a:rPr>
              <a:t>focus thématique avec un bilan du quinquennat </a:t>
            </a:r>
            <a:r>
              <a:rPr lang="fr-FR" sz="1600" dirty="0">
                <a:solidFill>
                  <a:schemeClr val="accent1">
                    <a:lumMod val="50000"/>
                  </a:schemeClr>
                </a:solidFill>
                <a:latin typeface="Poppins"/>
              </a:rPr>
              <a:t>d’Emmanuel Macron concernant les politiques d’accès et de maintien en emploi des personnes en situation de handicap : </a:t>
            </a:r>
            <a:r>
              <a:rPr lang="fr-FR" sz="1600" dirty="0">
                <a:solidFill>
                  <a:schemeClr val="accent1">
                    <a:lumMod val="50000"/>
                  </a:schemeClr>
                </a:solidFill>
                <a:latin typeface="Poppins"/>
                <a:hlinkClick r:id="rId3"/>
              </a:rPr>
              <a:t>Dossier Emploi APF / SEEPH2022</a:t>
            </a:r>
            <a:endParaRPr lang="fr-FR" sz="1600" dirty="0">
              <a:solidFill>
                <a:schemeClr val="accent1">
                  <a:lumMod val="50000"/>
                </a:schemeClr>
              </a:solidFill>
              <a:latin typeface="Poppins"/>
            </a:endParaRPr>
          </a:p>
          <a:p>
            <a:pPr lvl="0" algn="just"/>
            <a:endParaRPr lang="fr-FR" sz="1600" dirty="0">
              <a:solidFill>
                <a:schemeClr val="accent1">
                  <a:lumMod val="50000"/>
                </a:schemeClr>
              </a:solidFill>
              <a:latin typeface="Poppins"/>
            </a:endParaRPr>
          </a:p>
        </p:txBody>
      </p:sp>
      <p:sp>
        <p:nvSpPr>
          <p:cNvPr id="8" name="Titre 1"/>
          <p:cNvSpPr>
            <a:spLocks noGrp="1"/>
          </p:cNvSpPr>
          <p:nvPr>
            <p:ph type="title"/>
          </p:nvPr>
        </p:nvSpPr>
        <p:spPr>
          <a:xfrm>
            <a:off x="2013556" y="139369"/>
            <a:ext cx="9782963" cy="682505"/>
          </a:xfrm>
        </p:spPr>
        <p:txBody>
          <a:bodyPr>
            <a:noAutofit/>
          </a:bodyPr>
          <a:lstStyle/>
          <a:p>
            <a:r>
              <a:rPr lang="fr-FR" sz="2400" dirty="0"/>
              <a:t>4. En direction des entreprises et des acteurs institutionnels</a:t>
            </a:r>
          </a:p>
        </p:txBody>
      </p:sp>
      <p:sp>
        <p:nvSpPr>
          <p:cNvPr id="3" name="Rectangle 2"/>
          <p:cNvSpPr/>
          <p:nvPr/>
        </p:nvSpPr>
        <p:spPr>
          <a:xfrm>
            <a:off x="2640877" y="1168870"/>
            <a:ext cx="3174267" cy="336631"/>
          </a:xfrm>
          <a:prstGeom prst="rect">
            <a:avLst/>
          </a:prstGeom>
        </p:spPr>
        <p:txBody>
          <a:bodyPr wrap="none">
            <a:spAutoFit/>
          </a:bodyPr>
          <a:lstStyle/>
          <a:p>
            <a:pPr marL="285750" lvl="0" indent="-285750" algn="just">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Des événements nationaux </a:t>
            </a:r>
          </a:p>
        </p:txBody>
      </p:sp>
    </p:spTree>
    <p:extLst>
      <p:ext uri="{BB962C8B-B14F-4D97-AF65-F5344CB8AC3E}">
        <p14:creationId xmlns:p14="http://schemas.microsoft.com/office/powerpoint/2010/main" val="424760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16</a:t>
            </a:fld>
            <a:endParaRPr lang="fr-FR" dirty="0"/>
          </a:p>
        </p:txBody>
      </p:sp>
      <p:sp>
        <p:nvSpPr>
          <p:cNvPr id="3" name="Rectangle 2"/>
          <p:cNvSpPr/>
          <p:nvPr/>
        </p:nvSpPr>
        <p:spPr>
          <a:xfrm>
            <a:off x="1881535" y="1168337"/>
            <a:ext cx="9087698" cy="336631"/>
          </a:xfrm>
          <a:prstGeom prst="rect">
            <a:avLst/>
          </a:prstGeom>
        </p:spPr>
        <p:txBody>
          <a:bodyPr wrap="square">
            <a:spAutoFit/>
          </a:bodyPr>
          <a:lstStyle/>
          <a:p>
            <a:pPr lvl="0" algn="ctr">
              <a:lnSpc>
                <a:spcPct val="107000"/>
              </a:lnSpc>
              <a:spcAft>
                <a:spcPts val="800"/>
              </a:spcAft>
            </a:pPr>
            <a:r>
              <a:rPr lang="fr-FR" sz="1600" b="1" dirty="0">
                <a:solidFill>
                  <a:srgbClr val="0070C0"/>
                </a:solidFill>
                <a:latin typeface="Poppins"/>
                <a:ea typeface="Calibri" panose="020F0502020204030204" pitchFamily="34" charset="0"/>
                <a:cs typeface="Times New Roman" panose="02020603050405020304" pitchFamily="18" charset="0"/>
              </a:rPr>
              <a:t>b- Accompagner le recrutement et le maintien dans l’emploi</a:t>
            </a:r>
            <a:endParaRPr lang="fr-FR" sz="1400" dirty="0">
              <a:solidFill>
                <a:srgbClr val="0070C0"/>
              </a:solidFill>
              <a:effectLst/>
              <a:latin typeface="Poppins"/>
              <a:ea typeface="Calibri" panose="020F0502020204030204" pitchFamily="34" charset="0"/>
              <a:cs typeface="Times New Roman" panose="02020603050405020304" pitchFamily="18" charset="0"/>
            </a:endParaRPr>
          </a:p>
        </p:txBody>
      </p:sp>
      <p:sp>
        <p:nvSpPr>
          <p:cNvPr id="6" name="Rectangle 5"/>
          <p:cNvSpPr/>
          <p:nvPr/>
        </p:nvSpPr>
        <p:spPr>
          <a:xfrm>
            <a:off x="748964" y="1804916"/>
            <a:ext cx="10694099" cy="4249177"/>
          </a:xfrm>
          <a:prstGeom prst="rect">
            <a:avLst/>
          </a:prstGeom>
        </p:spPr>
        <p:txBody>
          <a:bodyPr wrap="square">
            <a:spAutoFit/>
          </a:bodyPr>
          <a:lstStyle/>
          <a:p>
            <a:pPr marL="285750" lvl="0" indent="-285750" algn="just">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La Boîte à outils AGEFIPH</a:t>
            </a:r>
          </a:p>
          <a:p>
            <a:pPr lvl="0" algn="just"/>
            <a:r>
              <a:rPr lang="fr-FR" sz="1600" dirty="0">
                <a:solidFill>
                  <a:schemeClr val="accent1">
                    <a:lumMod val="50000"/>
                  </a:schemeClr>
                </a:solidFill>
                <a:latin typeface="Poppins"/>
              </a:rPr>
              <a:t>Dans le cadre de la </a:t>
            </a:r>
            <a:r>
              <a:rPr lang="fr-FR" sz="1600" b="1" dirty="0">
                <a:solidFill>
                  <a:schemeClr val="accent1">
                    <a:lumMod val="50000"/>
                  </a:schemeClr>
                </a:solidFill>
                <a:latin typeface="Poppins"/>
              </a:rPr>
              <a:t>convention nationale avec l’Agefiph</a:t>
            </a:r>
            <a:r>
              <a:rPr lang="fr-FR" sz="1600" dirty="0">
                <a:solidFill>
                  <a:schemeClr val="accent1">
                    <a:lumMod val="50000"/>
                  </a:schemeClr>
                </a:solidFill>
                <a:latin typeface="Poppins"/>
              </a:rPr>
              <a:t>, </a:t>
            </a:r>
            <a:r>
              <a:rPr lang="fr-FR" sz="1600" b="1" dirty="0">
                <a:solidFill>
                  <a:schemeClr val="accent1">
                    <a:lumMod val="50000"/>
                  </a:schemeClr>
                </a:solidFill>
                <a:latin typeface="Poppins"/>
              </a:rPr>
              <a:t>une boîte à outils de communication est en cours de création </a:t>
            </a:r>
            <a:r>
              <a:rPr lang="fr-FR" sz="1600" dirty="0">
                <a:solidFill>
                  <a:schemeClr val="accent1">
                    <a:lumMod val="50000"/>
                  </a:schemeClr>
                </a:solidFill>
                <a:latin typeface="Poppins"/>
              </a:rPr>
              <a:t>dans l’objectif de favoriser les parcours vers et dans l’emploi en milieu ordinaire et secteur privé.</a:t>
            </a:r>
          </a:p>
          <a:p>
            <a:pPr lvl="0" algn="just"/>
            <a:endParaRPr lang="fr-FR" sz="1600" dirty="0">
              <a:solidFill>
                <a:schemeClr val="accent1">
                  <a:lumMod val="50000"/>
                </a:schemeClr>
              </a:solidFill>
              <a:latin typeface="Poppins"/>
            </a:endParaRPr>
          </a:p>
          <a:p>
            <a:pPr lvl="0" algn="just"/>
            <a:r>
              <a:rPr lang="fr-FR" sz="1600" dirty="0">
                <a:solidFill>
                  <a:schemeClr val="accent1">
                    <a:lumMod val="50000"/>
                  </a:schemeClr>
                </a:solidFill>
                <a:latin typeface="Poppins"/>
              </a:rPr>
              <a:t>La boîte à outils comprendra : </a:t>
            </a:r>
          </a:p>
          <a:p>
            <a:pPr algn="just"/>
            <a:r>
              <a:rPr lang="fr-FR" sz="1600" dirty="0">
                <a:solidFill>
                  <a:schemeClr val="accent1">
                    <a:lumMod val="50000"/>
                  </a:schemeClr>
                </a:solidFill>
                <a:latin typeface="Poppins"/>
              </a:rPr>
              <a:t> </a:t>
            </a:r>
          </a:p>
          <a:p>
            <a:pPr marL="285750" lvl="0" indent="-285750" algn="just">
              <a:spcAft>
                <a:spcPts val="1800"/>
              </a:spcAft>
              <a:buFont typeface="Arial" panose="020B0604020202020204" pitchFamily="34" charset="0"/>
              <a:buChar char="•"/>
            </a:pPr>
            <a:r>
              <a:rPr lang="fr-FR" sz="1600" b="1" dirty="0">
                <a:solidFill>
                  <a:schemeClr val="accent1">
                    <a:lumMod val="50000"/>
                  </a:schemeClr>
                </a:solidFill>
                <a:latin typeface="Poppins"/>
              </a:rPr>
              <a:t>Un </a:t>
            </a:r>
            <a:r>
              <a:rPr lang="fr-FR" sz="1600" b="1" dirty="0" err="1">
                <a:solidFill>
                  <a:schemeClr val="accent1">
                    <a:lumMod val="50000"/>
                  </a:schemeClr>
                </a:solidFill>
                <a:latin typeface="Poppins"/>
              </a:rPr>
              <a:t>Serious</a:t>
            </a:r>
            <a:r>
              <a:rPr lang="fr-FR" sz="1600" b="1" dirty="0">
                <a:solidFill>
                  <a:schemeClr val="accent1">
                    <a:lumMod val="50000"/>
                  </a:schemeClr>
                </a:solidFill>
                <a:latin typeface="Poppins"/>
              </a:rPr>
              <a:t> Game</a:t>
            </a:r>
            <a:r>
              <a:rPr lang="fr-FR" sz="1600" dirty="0">
                <a:solidFill>
                  <a:schemeClr val="accent1">
                    <a:lumMod val="50000"/>
                  </a:schemeClr>
                </a:solidFill>
                <a:latin typeface="Poppins"/>
              </a:rPr>
              <a:t> permettant aux personnes en situation de handicap et aux recruteurs de préparer les entretiens de recrutement et de favoriser l’intégration et le maintien dans l’emploi des personnes en situation de handicap </a:t>
            </a:r>
            <a:r>
              <a:rPr lang="fr-FR" sz="1600" i="1" dirty="0">
                <a:solidFill>
                  <a:schemeClr val="accent1">
                    <a:lumMod val="50000"/>
                  </a:schemeClr>
                </a:solidFill>
                <a:latin typeface="Poppins"/>
              </a:rPr>
              <a:t>(projet en cours)</a:t>
            </a:r>
          </a:p>
          <a:p>
            <a:pPr marL="285750" lvl="0" indent="-285750" algn="just">
              <a:spcAft>
                <a:spcPts val="1800"/>
              </a:spcAft>
              <a:buFont typeface="Arial" panose="020B0604020202020204" pitchFamily="34" charset="0"/>
              <a:buChar char="•"/>
            </a:pPr>
            <a:r>
              <a:rPr lang="fr-FR" sz="1600" b="1" dirty="0">
                <a:solidFill>
                  <a:schemeClr val="accent1">
                    <a:lumMod val="50000"/>
                  </a:schemeClr>
                </a:solidFill>
                <a:latin typeface="Poppins"/>
              </a:rPr>
              <a:t>5 Vidéos pédagogiques</a:t>
            </a:r>
            <a:r>
              <a:rPr lang="fr-FR" sz="1600" dirty="0">
                <a:solidFill>
                  <a:schemeClr val="accent1">
                    <a:lumMod val="50000"/>
                  </a:schemeClr>
                </a:solidFill>
                <a:latin typeface="Poppins"/>
              </a:rPr>
              <a:t>, sous forme de programme court intitulé  « L’emploi et moi ! » avec pour thématiques l’apprentissage, la formation professionnelle, la création d’activité, l’écosystème de l’emploi et APF Entreprises.    </a:t>
            </a:r>
            <a:r>
              <a:rPr lang="fr-FR" sz="1600" u="sng" dirty="0">
                <a:solidFill>
                  <a:schemeClr val="accent1">
                    <a:lumMod val="50000"/>
                  </a:schemeClr>
                </a:solidFill>
                <a:latin typeface="Poppins"/>
                <a:hlinkClick r:id="rId2"/>
              </a:rPr>
              <a:t>https://www.apf.asso.fr/emploi-et-moi</a:t>
            </a:r>
            <a:endParaRPr lang="fr-FR" sz="1600" dirty="0">
              <a:solidFill>
                <a:schemeClr val="accent1">
                  <a:lumMod val="50000"/>
                </a:schemeClr>
              </a:solidFill>
              <a:latin typeface="Poppins"/>
            </a:endParaRPr>
          </a:p>
          <a:p>
            <a:pPr marL="285750" lvl="0" indent="-285750" algn="just">
              <a:spcAft>
                <a:spcPts val="1800"/>
              </a:spcAft>
              <a:buFont typeface="Arial" panose="020B0604020202020204" pitchFamily="34" charset="0"/>
              <a:buChar char="•"/>
            </a:pPr>
            <a:r>
              <a:rPr lang="fr-FR" sz="1600" b="1" dirty="0">
                <a:solidFill>
                  <a:schemeClr val="accent1">
                    <a:lumMod val="50000"/>
                  </a:schemeClr>
                </a:solidFill>
                <a:latin typeface="Poppins"/>
              </a:rPr>
              <a:t>Un Module digital</a:t>
            </a:r>
            <a:r>
              <a:rPr lang="fr-FR" sz="1600" dirty="0">
                <a:solidFill>
                  <a:schemeClr val="accent1">
                    <a:lumMod val="50000"/>
                  </a:schemeClr>
                </a:solidFill>
                <a:latin typeface="Poppins"/>
              </a:rPr>
              <a:t> permettant de former les correspondants emploi sur les dernières obligations législatives et/ou réglementaires </a:t>
            </a:r>
          </a:p>
        </p:txBody>
      </p:sp>
      <p:sp>
        <p:nvSpPr>
          <p:cNvPr id="8" name="Titre 1"/>
          <p:cNvSpPr>
            <a:spLocks noGrp="1"/>
          </p:cNvSpPr>
          <p:nvPr>
            <p:ph type="title"/>
          </p:nvPr>
        </p:nvSpPr>
        <p:spPr>
          <a:xfrm>
            <a:off x="2013556" y="139369"/>
            <a:ext cx="9782963" cy="682505"/>
          </a:xfrm>
        </p:spPr>
        <p:txBody>
          <a:bodyPr>
            <a:noAutofit/>
          </a:bodyPr>
          <a:lstStyle/>
          <a:p>
            <a:r>
              <a:rPr lang="fr-FR" sz="2400" dirty="0"/>
              <a:t>4. En direction des entreprises et des acteurs institutionnels</a:t>
            </a:r>
          </a:p>
        </p:txBody>
      </p:sp>
    </p:spTree>
    <p:extLst>
      <p:ext uri="{BB962C8B-B14F-4D97-AF65-F5344CB8AC3E}">
        <p14:creationId xmlns:p14="http://schemas.microsoft.com/office/powerpoint/2010/main" val="369444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17</a:t>
            </a:fld>
            <a:endParaRPr lang="fr-FR" dirty="0"/>
          </a:p>
        </p:txBody>
      </p:sp>
      <p:sp>
        <p:nvSpPr>
          <p:cNvPr id="3" name="Rectangle 2"/>
          <p:cNvSpPr/>
          <p:nvPr/>
        </p:nvSpPr>
        <p:spPr>
          <a:xfrm>
            <a:off x="1832851" y="1046760"/>
            <a:ext cx="9532319" cy="721864"/>
          </a:xfrm>
          <a:prstGeom prst="rect">
            <a:avLst/>
          </a:prstGeom>
        </p:spPr>
        <p:txBody>
          <a:bodyPr wrap="square">
            <a:spAutoFit/>
          </a:bodyPr>
          <a:lstStyle/>
          <a:p>
            <a:pPr lvl="0" algn="ctr">
              <a:lnSpc>
                <a:spcPct val="107000"/>
              </a:lnSpc>
              <a:spcAft>
                <a:spcPts val="800"/>
              </a:spcAft>
            </a:pPr>
            <a:r>
              <a:rPr lang="fr-FR" sz="1600" b="1" dirty="0">
                <a:solidFill>
                  <a:srgbClr val="0070C0"/>
                </a:solidFill>
                <a:latin typeface="Poppins"/>
                <a:ea typeface="Calibri" panose="020F0502020204030204" pitchFamily="34" charset="0"/>
                <a:cs typeface="Times New Roman" panose="02020603050405020304" pitchFamily="18" charset="0"/>
              </a:rPr>
              <a:t>L’insertion professionnelle et la montée en compétences</a:t>
            </a:r>
          </a:p>
          <a:p>
            <a:pPr lvl="0" algn="ctr">
              <a:lnSpc>
                <a:spcPct val="107000"/>
              </a:lnSpc>
              <a:spcAft>
                <a:spcPts val="800"/>
              </a:spcAft>
            </a:pPr>
            <a:r>
              <a:rPr lang="fr-FR" sz="1600" b="1" dirty="0">
                <a:solidFill>
                  <a:srgbClr val="0070C0"/>
                </a:solidFill>
                <a:latin typeface="Poppins"/>
                <a:ea typeface="Calibri" panose="020F0502020204030204" pitchFamily="34" charset="0"/>
                <a:cs typeface="Times New Roman" panose="02020603050405020304" pitchFamily="18" charset="0"/>
              </a:rPr>
              <a:t> grâce à l’expertise APF ENTREPRISES</a:t>
            </a:r>
            <a:endParaRPr lang="fr-FR" sz="1600" dirty="0">
              <a:solidFill>
                <a:srgbClr val="0070C0"/>
              </a:solidFill>
              <a:effectLst/>
              <a:latin typeface="Poppins"/>
              <a:ea typeface="Calibri" panose="020F0502020204030204" pitchFamily="34" charset="0"/>
              <a:cs typeface="Times New Roman" panose="02020603050405020304" pitchFamily="18" charset="0"/>
            </a:endParaRPr>
          </a:p>
        </p:txBody>
      </p:sp>
      <p:sp>
        <p:nvSpPr>
          <p:cNvPr id="6" name="Rectangle 5"/>
          <p:cNvSpPr/>
          <p:nvPr/>
        </p:nvSpPr>
        <p:spPr>
          <a:xfrm>
            <a:off x="867014" y="1953287"/>
            <a:ext cx="10498156" cy="3725956"/>
          </a:xfrm>
          <a:prstGeom prst="rect">
            <a:avLst/>
          </a:prstGeom>
        </p:spPr>
        <p:txBody>
          <a:bodyPr wrap="square">
            <a:spAutoFit/>
          </a:bodyPr>
          <a:lstStyle/>
          <a:p>
            <a:pPr marL="285750" lvl="0" indent="-285750" algn="just">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Le réseau APF ENTREPRISES</a:t>
            </a:r>
          </a:p>
          <a:p>
            <a:pPr algn="just">
              <a:spcAft>
                <a:spcPts val="1800"/>
              </a:spcAft>
            </a:pPr>
            <a:r>
              <a:rPr lang="fr-FR" sz="1600" dirty="0">
                <a:solidFill>
                  <a:schemeClr val="accent1">
                    <a:lumMod val="50000"/>
                  </a:schemeClr>
                </a:solidFill>
                <a:latin typeface="Poppins"/>
              </a:rPr>
              <a:t>Fort d’une implantation nationale, avec </a:t>
            </a:r>
            <a:r>
              <a:rPr lang="fr-FR" sz="1600" b="1" dirty="0">
                <a:solidFill>
                  <a:schemeClr val="accent1">
                    <a:lumMod val="50000"/>
                  </a:schemeClr>
                </a:solidFill>
                <a:latin typeface="Poppins"/>
              </a:rPr>
              <a:t>une cinquantaine </a:t>
            </a:r>
            <a:r>
              <a:rPr lang="fr-FR" sz="1600" dirty="0">
                <a:solidFill>
                  <a:schemeClr val="accent1">
                    <a:lumMod val="50000"/>
                  </a:schemeClr>
                </a:solidFill>
                <a:latin typeface="Poppins"/>
              </a:rPr>
              <a:t>d’établissements et service d’aide par le travail (ESAT) et d’entreprises adaptées (EA), </a:t>
            </a:r>
            <a:r>
              <a:rPr lang="fr-FR" sz="1600" b="1" dirty="0">
                <a:solidFill>
                  <a:schemeClr val="accent1">
                    <a:lumMod val="50000"/>
                  </a:schemeClr>
                </a:solidFill>
                <a:latin typeface="Poppins"/>
              </a:rPr>
              <a:t>APF Entreprises est le 1er réseau national du secteur adapté et protégé.</a:t>
            </a:r>
          </a:p>
          <a:p>
            <a:pPr algn="just">
              <a:spcAft>
                <a:spcPts val="1800"/>
              </a:spcAft>
            </a:pPr>
            <a:r>
              <a:rPr lang="fr-FR" sz="1600" dirty="0">
                <a:solidFill>
                  <a:schemeClr val="accent1">
                    <a:lumMod val="50000"/>
                  </a:schemeClr>
                </a:solidFill>
                <a:latin typeface="Poppins"/>
              </a:rPr>
              <a:t>Le réseau accueille </a:t>
            </a:r>
            <a:r>
              <a:rPr lang="fr-FR" sz="1600" b="1" dirty="0">
                <a:solidFill>
                  <a:schemeClr val="accent1">
                    <a:lumMod val="50000"/>
                  </a:schemeClr>
                </a:solidFill>
                <a:latin typeface="Poppins"/>
              </a:rPr>
              <a:t>6000</a:t>
            </a:r>
            <a:r>
              <a:rPr lang="fr-FR" sz="1600" dirty="0">
                <a:solidFill>
                  <a:schemeClr val="accent1">
                    <a:lumMod val="50000"/>
                  </a:schemeClr>
                </a:solidFill>
                <a:latin typeface="Poppins"/>
              </a:rPr>
              <a:t> </a:t>
            </a:r>
            <a:r>
              <a:rPr lang="fr-FR" sz="1600" b="1" dirty="0">
                <a:solidFill>
                  <a:schemeClr val="accent1">
                    <a:lumMod val="50000"/>
                  </a:schemeClr>
                </a:solidFill>
                <a:latin typeface="Poppins"/>
              </a:rPr>
              <a:t>salariés dont 4 800 en situation de handicap </a:t>
            </a:r>
            <a:r>
              <a:rPr lang="fr-FR" sz="1600" dirty="0">
                <a:solidFill>
                  <a:schemeClr val="accent1">
                    <a:lumMod val="50000"/>
                  </a:schemeClr>
                </a:solidFill>
                <a:latin typeface="Poppins"/>
              </a:rPr>
              <a:t>et se positionne sur </a:t>
            </a:r>
            <a:r>
              <a:rPr lang="fr-FR" sz="1600" b="1" dirty="0">
                <a:solidFill>
                  <a:schemeClr val="accent1">
                    <a:lumMod val="50000"/>
                  </a:schemeClr>
                </a:solidFill>
                <a:latin typeface="Poppins"/>
              </a:rPr>
              <a:t>une trentaine d’activités</a:t>
            </a:r>
            <a:r>
              <a:rPr lang="fr-FR" sz="1600" dirty="0">
                <a:solidFill>
                  <a:schemeClr val="accent1">
                    <a:lumMod val="50000"/>
                  </a:schemeClr>
                </a:solidFill>
                <a:latin typeface="Poppins"/>
              </a:rPr>
              <a:t> qui se veulent génératrices de valeur pour les parties prenantes, collaborateurs comme clients. </a:t>
            </a:r>
          </a:p>
          <a:p>
            <a:pPr algn="just">
              <a:spcAft>
                <a:spcPts val="1800"/>
              </a:spcAft>
            </a:pPr>
            <a:r>
              <a:rPr lang="fr-FR" sz="1600" dirty="0">
                <a:solidFill>
                  <a:schemeClr val="accent1">
                    <a:lumMod val="50000"/>
                  </a:schemeClr>
                </a:solidFill>
                <a:latin typeface="Poppins"/>
              </a:rPr>
              <a:t>Sa mission principale : garantir l’insertion sociale et professionnelle durable des personnes en situation de handicap. </a:t>
            </a:r>
          </a:p>
          <a:p>
            <a:pPr algn="just">
              <a:spcAft>
                <a:spcPts val="1800"/>
              </a:spcAft>
            </a:pPr>
            <a:r>
              <a:rPr lang="fr-FR" sz="1600" dirty="0">
                <a:solidFill>
                  <a:schemeClr val="accent1">
                    <a:lumMod val="50000"/>
                  </a:schemeClr>
                </a:solidFill>
                <a:latin typeface="Poppins"/>
              </a:rPr>
              <a:t>APF Entreprises démontre que le secteur du handicap est capable d’offrir </a:t>
            </a:r>
            <a:r>
              <a:rPr lang="fr-FR" sz="1600" b="1" dirty="0">
                <a:solidFill>
                  <a:schemeClr val="accent1">
                    <a:lumMod val="50000"/>
                  </a:schemeClr>
                </a:solidFill>
                <a:latin typeface="Poppins"/>
              </a:rPr>
              <a:t>un savoir-faire d’une haute technicité </a:t>
            </a:r>
            <a:r>
              <a:rPr lang="fr-FR" sz="1600" dirty="0">
                <a:solidFill>
                  <a:schemeClr val="accent1">
                    <a:lumMod val="50000"/>
                  </a:schemeClr>
                </a:solidFill>
                <a:latin typeface="Poppins"/>
              </a:rPr>
              <a:t>et une maîtrise des métiers satisfaisants aux donneurs d’ordre les plus exigeants. </a:t>
            </a:r>
          </a:p>
          <a:p>
            <a:pPr algn="just">
              <a:spcAft>
                <a:spcPts val="1800"/>
              </a:spcAft>
            </a:pP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Pour réussir le challenge de l’insertion et de la </a:t>
            </a:r>
            <a:r>
              <a:rPr lang="fr-FR" sz="1600" dirty="0" err="1">
                <a:solidFill>
                  <a:schemeClr val="accent1">
                    <a:lumMod val="50000"/>
                  </a:schemeClr>
                </a:solidFill>
                <a:latin typeface="Poppins"/>
                <a:ea typeface="Calibri" panose="020F0502020204030204" pitchFamily="34" charset="0"/>
                <a:cs typeface="Times New Roman" panose="02020603050405020304" pitchFamily="18" charset="0"/>
              </a:rPr>
              <a:t>ré-insertion</a:t>
            </a:r>
            <a:r>
              <a:rPr lang="fr-FR" sz="1600" dirty="0">
                <a:solidFill>
                  <a:schemeClr val="accent1">
                    <a:lumMod val="50000"/>
                  </a:schemeClr>
                </a:solidFill>
                <a:latin typeface="Poppins"/>
                <a:ea typeface="Calibri" panose="020F0502020204030204" pitchFamily="34" charset="0"/>
                <a:cs typeface="Times New Roman" panose="02020603050405020304" pitchFamily="18" charset="0"/>
              </a:rPr>
              <a:t>, APF France handicap agit au travers de </a:t>
            </a:r>
            <a:r>
              <a:rPr lang="fr-FR" sz="1600" b="1" dirty="0">
                <a:solidFill>
                  <a:schemeClr val="accent1">
                    <a:lumMod val="50000"/>
                  </a:schemeClr>
                </a:solidFill>
                <a:latin typeface="Poppins"/>
              </a:rPr>
              <a:t>la formation, la gestion prévisionnelle des emplois et des compétences, le maintien dans l’emploi et l’accompagnement à l’emploi individualisé.</a:t>
            </a:r>
            <a:endParaRPr lang="fr-FR" sz="1600" b="1" dirty="0">
              <a:solidFill>
                <a:schemeClr val="accent1">
                  <a:lumMod val="50000"/>
                </a:schemeClr>
              </a:solidFill>
              <a:latin typeface="Poppins"/>
              <a:ea typeface="Calibri" panose="020F0502020204030204" pitchFamily="34" charset="0"/>
              <a:cs typeface="Times New Roman" panose="02020603050405020304" pitchFamily="18" charset="0"/>
            </a:endParaRPr>
          </a:p>
        </p:txBody>
      </p:sp>
      <p:sp>
        <p:nvSpPr>
          <p:cNvPr id="7" name="Titre 1"/>
          <p:cNvSpPr>
            <a:spLocks noGrp="1"/>
          </p:cNvSpPr>
          <p:nvPr>
            <p:ph type="title"/>
          </p:nvPr>
        </p:nvSpPr>
        <p:spPr>
          <a:xfrm>
            <a:off x="2013556" y="139369"/>
            <a:ext cx="9782963" cy="682505"/>
          </a:xfrm>
        </p:spPr>
        <p:txBody>
          <a:bodyPr>
            <a:noAutofit/>
          </a:bodyPr>
          <a:lstStyle/>
          <a:p>
            <a:r>
              <a:rPr lang="fr-FR" sz="2400" dirty="0"/>
              <a:t>5. Des entreprises adaptées innovantes </a:t>
            </a:r>
          </a:p>
        </p:txBody>
      </p:sp>
    </p:spTree>
    <p:extLst>
      <p:ext uri="{BB962C8B-B14F-4D97-AF65-F5344CB8AC3E}">
        <p14:creationId xmlns:p14="http://schemas.microsoft.com/office/powerpoint/2010/main" val="338224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18</a:t>
            </a:fld>
            <a:endParaRPr lang="fr-FR" dirty="0"/>
          </a:p>
        </p:txBody>
      </p:sp>
      <p:sp>
        <p:nvSpPr>
          <p:cNvPr id="6" name="Rectangle 5"/>
          <p:cNvSpPr/>
          <p:nvPr/>
        </p:nvSpPr>
        <p:spPr>
          <a:xfrm>
            <a:off x="762027" y="1792024"/>
            <a:ext cx="10563470" cy="4338688"/>
          </a:xfrm>
          <a:prstGeom prst="rect">
            <a:avLst/>
          </a:prstGeom>
        </p:spPr>
        <p:txBody>
          <a:bodyPr wrap="square">
            <a:spAutoFit/>
          </a:bodyPr>
          <a:lstStyle/>
          <a:p>
            <a:pPr lvl="0" algn="just">
              <a:lnSpc>
                <a:spcPct val="107000"/>
              </a:lnSpc>
              <a:spcAft>
                <a:spcPts val="1800"/>
              </a:spcAft>
            </a:pPr>
            <a:r>
              <a:rPr lang="fr-FR" sz="1400" dirty="0">
                <a:solidFill>
                  <a:schemeClr val="accent1">
                    <a:lumMod val="50000"/>
                  </a:schemeClr>
                </a:solidFill>
                <a:latin typeface="Poppins"/>
              </a:rPr>
              <a:t>APF France handicap a signé en juillet 2018 l’engagement </a:t>
            </a:r>
            <a:r>
              <a:rPr lang="fr-FR" sz="1400" b="1" dirty="0">
                <a:solidFill>
                  <a:schemeClr val="accent1">
                    <a:lumMod val="50000"/>
                  </a:schemeClr>
                </a:solidFill>
                <a:latin typeface="Poppins"/>
              </a:rPr>
              <a:t>« Cap vers l’entreprise inclusive » </a:t>
            </a:r>
            <a:r>
              <a:rPr lang="fr-FR" sz="1400" dirty="0">
                <a:solidFill>
                  <a:schemeClr val="accent1">
                    <a:lumMod val="50000"/>
                  </a:schemeClr>
                </a:solidFill>
                <a:latin typeface="Poppins"/>
              </a:rPr>
              <a:t>qui comprend notamment </a:t>
            </a:r>
            <a:r>
              <a:rPr lang="fr-FR" sz="1400" b="1" dirty="0">
                <a:solidFill>
                  <a:schemeClr val="accent1">
                    <a:lumMod val="50000"/>
                  </a:schemeClr>
                </a:solidFill>
                <a:latin typeface="Poppins"/>
              </a:rPr>
              <a:t>2 expérimentations</a:t>
            </a:r>
            <a:r>
              <a:rPr lang="fr-FR" sz="1400" dirty="0">
                <a:solidFill>
                  <a:schemeClr val="accent1">
                    <a:lumMod val="50000"/>
                  </a:schemeClr>
                </a:solidFill>
                <a:latin typeface="Poppins"/>
              </a:rPr>
              <a:t> permettant aux entreprises adaptées (EA) de renforcer la réponse aux personnes en situation de handicap pour les accompagner vers l’emploi durable. </a:t>
            </a:r>
            <a:r>
              <a:rPr lang="fr-FR" sz="1400" b="1" dirty="0">
                <a:solidFill>
                  <a:schemeClr val="accent1">
                    <a:lumMod val="50000"/>
                  </a:schemeClr>
                </a:solidFill>
                <a:latin typeface="Poppins"/>
              </a:rPr>
              <a:t>Objectif : 3 ans pour réduire le taux de chômage. </a:t>
            </a:r>
          </a:p>
          <a:p>
            <a:pPr marL="285750" lvl="0" indent="-285750" algn="just">
              <a:spcAft>
                <a:spcPts val="1800"/>
              </a:spcAft>
              <a:buFont typeface="Arial" panose="020B0604020202020204" pitchFamily="34" charset="0"/>
              <a:buChar char="•"/>
            </a:pPr>
            <a:r>
              <a:rPr lang="fr-FR" sz="1400" b="1" dirty="0">
                <a:solidFill>
                  <a:srgbClr val="F79646"/>
                </a:solidFill>
                <a:latin typeface="Poppins"/>
              </a:rPr>
              <a:t>Le CDD Tremplin (CDDT)</a:t>
            </a:r>
            <a:r>
              <a:rPr lang="fr-FR" sz="1400" dirty="0">
                <a:solidFill>
                  <a:srgbClr val="F79646"/>
                </a:solidFill>
                <a:latin typeface="Poppins"/>
              </a:rPr>
              <a:t>* </a:t>
            </a:r>
            <a:r>
              <a:rPr lang="fr-FR" sz="1400" dirty="0">
                <a:solidFill>
                  <a:schemeClr val="accent1">
                    <a:lumMod val="50000"/>
                  </a:schemeClr>
                </a:solidFill>
                <a:latin typeface="Poppins"/>
              </a:rPr>
              <a:t>: un contrat de travail à destination des travailleurs disposant d’une RQTH, sans emploi, ou généralement en situation de chômage de longue durée, de 4 à 24 mois maximum. </a:t>
            </a:r>
          </a:p>
          <a:p>
            <a:pPr marL="284400" lvl="0" algn="just">
              <a:spcAft>
                <a:spcPts val="1800"/>
              </a:spcAft>
            </a:pPr>
            <a:r>
              <a:rPr lang="fr-FR" sz="1400" dirty="0">
                <a:solidFill>
                  <a:schemeClr val="accent1">
                    <a:lumMod val="50000"/>
                  </a:schemeClr>
                </a:solidFill>
                <a:latin typeface="Poppins"/>
              </a:rPr>
              <a:t>Il représente </a:t>
            </a:r>
            <a:r>
              <a:rPr lang="fr-FR" sz="1400" b="1" dirty="0">
                <a:solidFill>
                  <a:schemeClr val="accent1">
                    <a:lumMod val="50000"/>
                  </a:schemeClr>
                </a:solidFill>
                <a:latin typeface="Poppins"/>
              </a:rPr>
              <a:t>un parcours de transition</a:t>
            </a:r>
            <a:r>
              <a:rPr lang="fr-FR" sz="1400" dirty="0">
                <a:solidFill>
                  <a:schemeClr val="accent1">
                    <a:lumMod val="50000"/>
                  </a:schemeClr>
                </a:solidFill>
                <a:latin typeface="Poppins"/>
              </a:rPr>
              <a:t> pour les personnes en situation de handicap qui bénéficient </a:t>
            </a:r>
            <a:r>
              <a:rPr lang="fr-FR" sz="1400" b="1" dirty="0">
                <a:solidFill>
                  <a:schemeClr val="accent1">
                    <a:lumMod val="50000"/>
                  </a:schemeClr>
                </a:solidFill>
                <a:latin typeface="Poppins"/>
              </a:rPr>
              <a:t>d’une mise en situation professionnelle, d’un accompagnement renforcé et personnalisé et de formations adaptées </a:t>
            </a:r>
            <a:r>
              <a:rPr lang="fr-FR" sz="1400" dirty="0">
                <a:solidFill>
                  <a:schemeClr val="accent1">
                    <a:lumMod val="50000"/>
                  </a:schemeClr>
                </a:solidFill>
                <a:latin typeface="Poppins"/>
              </a:rPr>
              <a:t>aux besoins du salarié. </a:t>
            </a:r>
          </a:p>
          <a:p>
            <a:pPr marL="285750" indent="-285750" algn="just">
              <a:spcAft>
                <a:spcPts val="800"/>
              </a:spcAft>
              <a:buFont typeface="Arial" panose="020B0604020202020204" pitchFamily="34" charset="0"/>
              <a:buChar char="•"/>
            </a:pPr>
            <a:r>
              <a:rPr lang="fr-FR" sz="1400" b="1" dirty="0">
                <a:solidFill>
                  <a:srgbClr val="F79646"/>
                </a:solidFill>
                <a:latin typeface="Poppins"/>
              </a:rPr>
              <a:t>L’entreprise adaptée de travail temporaire (EATT) </a:t>
            </a:r>
            <a:r>
              <a:rPr lang="fr-FR" sz="1400" dirty="0">
                <a:solidFill>
                  <a:schemeClr val="accent1">
                    <a:lumMod val="50000"/>
                  </a:schemeClr>
                </a:solidFill>
                <a:latin typeface="Poppins"/>
              </a:rPr>
              <a:t>: pour les personnes en situation de handicap qui en sont le plus éloignées, APF Entreprises ouvre un établissement de travail temporaire dédié au secteur adapté en s’associant avec le groupe Adecco dans une filiale commune. Ambition : </a:t>
            </a:r>
            <a:r>
              <a:rPr lang="fr-FR" sz="1400" b="1" dirty="0">
                <a:solidFill>
                  <a:schemeClr val="accent1">
                    <a:lumMod val="50000"/>
                  </a:schemeClr>
                </a:solidFill>
                <a:latin typeface="Poppins"/>
              </a:rPr>
              <a:t>l’insertion de 500 personnes dans les 3 prochaines années. </a:t>
            </a:r>
          </a:p>
          <a:p>
            <a:pPr marL="284400" algn="just"/>
            <a:r>
              <a:rPr lang="fr-FR" sz="1400" dirty="0">
                <a:solidFill>
                  <a:schemeClr val="accent1">
                    <a:lumMod val="50000"/>
                  </a:schemeClr>
                </a:solidFill>
                <a:latin typeface="Poppins"/>
              </a:rPr>
              <a:t>Deux autorisations ont été délivrées par la DGEFP pour la mise en place d'une structure dédiée en Île-de-France et en Aquitaine. Le réseau APF Entreprises est déjà mobilisé dans l’expérimentation à travers les entreprises de Bretagne.</a:t>
            </a:r>
          </a:p>
          <a:p>
            <a:pPr lvl="0" algn="just">
              <a:lnSpc>
                <a:spcPct val="107000"/>
              </a:lnSpc>
              <a:spcAft>
                <a:spcPts val="800"/>
              </a:spcAft>
            </a:pPr>
            <a:endParaRPr lang="fr-FR" sz="1200" b="1" dirty="0">
              <a:solidFill>
                <a:srgbClr val="F79646"/>
              </a:solidFill>
              <a:effectLst/>
              <a:latin typeface="Poppins"/>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solidFill>
                  <a:schemeClr val="accent1">
                    <a:lumMod val="50000"/>
                  </a:schemeClr>
                </a:solidFill>
                <a:latin typeface="Poppins"/>
              </a:rPr>
              <a:t>*encadré par l’article I. 1242-3 du Code du Travail </a:t>
            </a:r>
          </a:p>
          <a:p>
            <a:pPr lvl="0" algn="just">
              <a:lnSpc>
                <a:spcPct val="107000"/>
              </a:lnSpc>
              <a:spcAft>
                <a:spcPts val="800"/>
              </a:spcAft>
            </a:pPr>
            <a:endParaRPr lang="fr-FR" sz="1400" b="1" dirty="0">
              <a:solidFill>
                <a:srgbClr val="F79646"/>
              </a:solidFill>
              <a:effectLst/>
              <a:latin typeface="Poppins"/>
              <a:ea typeface="Calibri" panose="020F0502020204030204" pitchFamily="34" charset="0"/>
              <a:cs typeface="Times New Roman" panose="02020603050405020304" pitchFamily="18" charset="0"/>
            </a:endParaRPr>
          </a:p>
        </p:txBody>
      </p:sp>
      <p:sp>
        <p:nvSpPr>
          <p:cNvPr id="8" name="Titre 1"/>
          <p:cNvSpPr>
            <a:spLocks noGrp="1"/>
          </p:cNvSpPr>
          <p:nvPr>
            <p:ph type="title"/>
          </p:nvPr>
        </p:nvSpPr>
        <p:spPr>
          <a:xfrm>
            <a:off x="2013556" y="139369"/>
            <a:ext cx="9782963" cy="682505"/>
          </a:xfrm>
        </p:spPr>
        <p:txBody>
          <a:bodyPr>
            <a:noAutofit/>
          </a:bodyPr>
          <a:lstStyle/>
          <a:p>
            <a:r>
              <a:rPr lang="fr-FR" sz="2400" dirty="0"/>
              <a:t>5. Des entreprises adaptées innovantes </a:t>
            </a:r>
          </a:p>
        </p:txBody>
      </p:sp>
      <p:sp>
        <p:nvSpPr>
          <p:cNvPr id="5" name="Rectangle 4"/>
          <p:cNvSpPr/>
          <p:nvPr/>
        </p:nvSpPr>
        <p:spPr>
          <a:xfrm>
            <a:off x="2951779" y="1016894"/>
            <a:ext cx="3483646" cy="336631"/>
          </a:xfrm>
          <a:prstGeom prst="rect">
            <a:avLst/>
          </a:prstGeom>
        </p:spPr>
        <p:txBody>
          <a:bodyPr wrap="none">
            <a:spAutoFit/>
          </a:bodyPr>
          <a:lstStyle/>
          <a:p>
            <a:pPr marL="285750" lvl="0" indent="-285750">
              <a:lnSpc>
                <a:spcPct val="107000"/>
              </a:lnSpc>
              <a:spcAft>
                <a:spcPts val="1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2 expérimentations innovantes</a:t>
            </a:r>
          </a:p>
        </p:txBody>
      </p:sp>
    </p:spTree>
    <p:extLst>
      <p:ext uri="{BB962C8B-B14F-4D97-AF65-F5344CB8AC3E}">
        <p14:creationId xmlns:p14="http://schemas.microsoft.com/office/powerpoint/2010/main" val="3350235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5. Le réseau APF Entreprises</a:t>
            </a:r>
          </a:p>
        </p:txBody>
      </p:sp>
      <p:sp>
        <p:nvSpPr>
          <p:cNvPr id="4" name="Espace réservé du contenu 2"/>
          <p:cNvSpPr txBox="1">
            <a:spLocks/>
          </p:cNvSpPr>
          <p:nvPr/>
        </p:nvSpPr>
        <p:spPr>
          <a:xfrm>
            <a:off x="5187976" y="1844155"/>
            <a:ext cx="5204128"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buNone/>
            </a:pPr>
            <a:r>
              <a:rPr lang="fr-FR" sz="1600" dirty="0">
                <a:solidFill>
                  <a:schemeClr val="accent1">
                    <a:lumMod val="50000"/>
                  </a:schemeClr>
                </a:solidFill>
                <a:latin typeface="Poppins"/>
                <a:ea typeface="+mn-ea"/>
                <a:cs typeface="+mn-cs"/>
              </a:rPr>
              <a:t>26 entreprises adaptées (jusqu’à 75% du personnel en situation de handicap)</a:t>
            </a:r>
          </a:p>
          <a:p>
            <a:pPr marL="0" indent="0">
              <a:lnSpc>
                <a:spcPct val="100000"/>
              </a:lnSpc>
              <a:spcBef>
                <a:spcPts val="900"/>
              </a:spcBef>
              <a:buNone/>
            </a:pPr>
            <a:r>
              <a:rPr lang="fr-FR" sz="1600" dirty="0">
                <a:solidFill>
                  <a:schemeClr val="accent1">
                    <a:lumMod val="50000"/>
                  </a:schemeClr>
                </a:solidFill>
                <a:latin typeface="Poppins"/>
                <a:ea typeface="+mn-ea"/>
                <a:cs typeface="+mn-cs"/>
              </a:rPr>
              <a:t>2700 collaborateurs, près de 1000 embauches par an (hors stages &amp; PMSMP)</a:t>
            </a:r>
          </a:p>
          <a:p>
            <a:pPr marL="0" indent="0">
              <a:lnSpc>
                <a:spcPct val="100000"/>
              </a:lnSpc>
              <a:spcBef>
                <a:spcPts val="900"/>
              </a:spcBef>
              <a:buNone/>
            </a:pPr>
            <a:r>
              <a:rPr lang="fr-FR" sz="1600" dirty="0">
                <a:solidFill>
                  <a:schemeClr val="accent1">
                    <a:lumMod val="50000"/>
                  </a:schemeClr>
                </a:solidFill>
                <a:latin typeface="Poppins"/>
                <a:ea typeface="+mn-ea"/>
                <a:cs typeface="+mn-cs"/>
              </a:rPr>
              <a:t>1 engagement : favoriser l’insertion professionnelle durable de personnes en situation de handicap</a:t>
            </a:r>
          </a:p>
          <a:p>
            <a:pPr marL="0" indent="0">
              <a:lnSpc>
                <a:spcPct val="100000"/>
              </a:lnSpc>
              <a:spcBef>
                <a:spcPts val="900"/>
              </a:spcBef>
              <a:buNone/>
            </a:pPr>
            <a:r>
              <a:rPr lang="fr-FR" sz="1600" b="1" dirty="0">
                <a:solidFill>
                  <a:schemeClr val="accent1">
                    <a:lumMod val="50000"/>
                  </a:schemeClr>
                </a:solidFill>
                <a:latin typeface="Poppins"/>
                <a:ea typeface="+mn-ea"/>
                <a:cs typeface="+mn-cs"/>
              </a:rPr>
              <a:t>A la fois employeur et partenaire employeur </a:t>
            </a:r>
            <a:r>
              <a:rPr lang="fr-FR" sz="1600" dirty="0">
                <a:solidFill>
                  <a:schemeClr val="accent1">
                    <a:lumMod val="50000"/>
                  </a:schemeClr>
                </a:solidFill>
                <a:latin typeface="Poppins"/>
                <a:ea typeface="+mn-ea"/>
                <a:cs typeface="+mn-cs"/>
              </a:rPr>
              <a:t>à travers les dynamiques insertion et intérim</a:t>
            </a:r>
          </a:p>
          <a:p>
            <a:pPr marL="0" indent="0">
              <a:lnSpc>
                <a:spcPct val="100000"/>
              </a:lnSpc>
              <a:spcBef>
                <a:spcPts val="900"/>
              </a:spcBef>
              <a:buNone/>
            </a:pPr>
            <a:r>
              <a:rPr lang="fr-FR" sz="1600" dirty="0">
                <a:solidFill>
                  <a:schemeClr val="accent1">
                    <a:lumMod val="50000"/>
                  </a:schemeClr>
                </a:solidFill>
                <a:latin typeface="Poppins"/>
                <a:ea typeface="+mn-ea"/>
                <a:cs typeface="+mn-cs"/>
              </a:rPr>
              <a:t>Sept domaines d’activités privilégiés :</a:t>
            </a:r>
          </a:p>
          <a:p>
            <a:pPr>
              <a:lnSpc>
                <a:spcPct val="100000"/>
              </a:lnSpc>
              <a:spcBef>
                <a:spcPts val="900"/>
              </a:spcBef>
            </a:pPr>
            <a:endParaRPr lang="fr-FR" sz="1500" dirty="0"/>
          </a:p>
        </p:txBody>
      </p:sp>
      <p:sp>
        <p:nvSpPr>
          <p:cNvPr id="6" name="object 38"/>
          <p:cNvSpPr/>
          <p:nvPr/>
        </p:nvSpPr>
        <p:spPr>
          <a:xfrm>
            <a:off x="2036007" y="2066642"/>
            <a:ext cx="2750523" cy="2776283"/>
          </a:xfrm>
          <a:prstGeom prst="rect">
            <a:avLst/>
          </a:prstGeom>
          <a: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a:blipFill>
        </p:spPr>
        <p:txBody>
          <a:bodyPr wrap="square" lIns="0" tIns="0" rIns="0" bIns="0" rtlCol="0"/>
          <a:lstStyle/>
          <a:p>
            <a:endParaRPr sz="1350"/>
          </a:p>
        </p:txBody>
      </p:sp>
      <p:sp>
        <p:nvSpPr>
          <p:cNvPr id="9" name="Ellipse 8"/>
          <p:cNvSpPr/>
          <p:nvPr/>
        </p:nvSpPr>
        <p:spPr>
          <a:xfrm>
            <a:off x="3521077" y="2439320"/>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llipse 9"/>
          <p:cNvSpPr/>
          <p:nvPr/>
        </p:nvSpPr>
        <p:spPr>
          <a:xfrm>
            <a:off x="2129819" y="2949235"/>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Ellipse 35"/>
          <p:cNvSpPr/>
          <p:nvPr/>
        </p:nvSpPr>
        <p:spPr>
          <a:xfrm>
            <a:off x="3205207" y="261482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 name="Ellipse 36"/>
          <p:cNvSpPr/>
          <p:nvPr/>
        </p:nvSpPr>
        <p:spPr>
          <a:xfrm>
            <a:off x="3352809" y="2066641"/>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Ellipse 37"/>
          <p:cNvSpPr/>
          <p:nvPr/>
        </p:nvSpPr>
        <p:spPr>
          <a:xfrm>
            <a:off x="3672360" y="2196961"/>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38"/>
          <p:cNvSpPr/>
          <p:nvPr/>
        </p:nvSpPr>
        <p:spPr>
          <a:xfrm>
            <a:off x="3740368" y="2262853"/>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39"/>
          <p:cNvSpPr/>
          <p:nvPr/>
        </p:nvSpPr>
        <p:spPr>
          <a:xfrm>
            <a:off x="3397610" y="269571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Ellipse 40"/>
          <p:cNvSpPr/>
          <p:nvPr/>
        </p:nvSpPr>
        <p:spPr>
          <a:xfrm>
            <a:off x="3493645" y="269571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 name="Ellipse 41"/>
          <p:cNvSpPr/>
          <p:nvPr/>
        </p:nvSpPr>
        <p:spPr>
          <a:xfrm>
            <a:off x="3435187" y="275791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Ellipse 42"/>
          <p:cNvSpPr/>
          <p:nvPr/>
        </p:nvSpPr>
        <p:spPr>
          <a:xfrm>
            <a:off x="3832674" y="258217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Ellipse 43"/>
          <p:cNvSpPr/>
          <p:nvPr/>
        </p:nvSpPr>
        <p:spPr>
          <a:xfrm>
            <a:off x="4138655" y="2666109"/>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5" name="Ellipse 44"/>
          <p:cNvSpPr/>
          <p:nvPr/>
        </p:nvSpPr>
        <p:spPr>
          <a:xfrm>
            <a:off x="4230477" y="2767843"/>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Ellipse 45"/>
          <p:cNvSpPr/>
          <p:nvPr/>
        </p:nvSpPr>
        <p:spPr>
          <a:xfrm>
            <a:off x="4227055" y="2555687"/>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Ellipse 46"/>
          <p:cNvSpPr/>
          <p:nvPr/>
        </p:nvSpPr>
        <p:spPr>
          <a:xfrm>
            <a:off x="4532135" y="2763772"/>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Ellipse 47"/>
          <p:cNvSpPr/>
          <p:nvPr/>
        </p:nvSpPr>
        <p:spPr>
          <a:xfrm>
            <a:off x="4018774" y="3184474"/>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Ellipse 48"/>
          <p:cNvSpPr/>
          <p:nvPr/>
        </p:nvSpPr>
        <p:spPr>
          <a:xfrm>
            <a:off x="2340550" y="3066153"/>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0" name="Ellipse 49"/>
          <p:cNvSpPr/>
          <p:nvPr/>
        </p:nvSpPr>
        <p:spPr>
          <a:xfrm>
            <a:off x="2937755" y="2953821"/>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Ellipse 50"/>
          <p:cNvSpPr/>
          <p:nvPr/>
        </p:nvSpPr>
        <p:spPr>
          <a:xfrm>
            <a:off x="2781475" y="4390165"/>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2" name="Ellipse 51"/>
          <p:cNvSpPr/>
          <p:nvPr/>
        </p:nvSpPr>
        <p:spPr>
          <a:xfrm>
            <a:off x="4191151" y="3837047"/>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3" name="Ellipse 52"/>
          <p:cNvSpPr/>
          <p:nvPr/>
        </p:nvSpPr>
        <p:spPr>
          <a:xfrm>
            <a:off x="3982944" y="3681801"/>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4" name="Ellipse 53"/>
          <p:cNvSpPr/>
          <p:nvPr/>
        </p:nvSpPr>
        <p:spPr>
          <a:xfrm>
            <a:off x="3715756" y="4331706"/>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5" name="Ellipse 54"/>
          <p:cNvSpPr/>
          <p:nvPr/>
        </p:nvSpPr>
        <p:spPr>
          <a:xfrm>
            <a:off x="4119724" y="4399399"/>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6" name="Ellipse 55"/>
          <p:cNvSpPr/>
          <p:nvPr/>
        </p:nvSpPr>
        <p:spPr>
          <a:xfrm>
            <a:off x="3088290" y="3126016"/>
            <a:ext cx="116918" cy="116918"/>
          </a:xfrm>
          <a:prstGeom prst="ellipse">
            <a:avLst/>
          </a:prstGeom>
          <a:solidFill>
            <a:srgbClr val="0052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8" name="Espace réservé du contenu 2"/>
          <p:cNvSpPr txBox="1">
            <a:spLocks/>
          </p:cNvSpPr>
          <p:nvPr/>
        </p:nvSpPr>
        <p:spPr>
          <a:xfrm>
            <a:off x="8079427" y="5318104"/>
            <a:ext cx="1847037"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Numérique</a:t>
            </a:r>
          </a:p>
        </p:txBody>
      </p:sp>
      <p:sp>
        <p:nvSpPr>
          <p:cNvPr id="60" name="Espace réservé du contenu 2"/>
          <p:cNvSpPr txBox="1">
            <a:spLocks/>
          </p:cNvSpPr>
          <p:nvPr/>
        </p:nvSpPr>
        <p:spPr>
          <a:xfrm>
            <a:off x="7060612" y="4507083"/>
            <a:ext cx="1573538" cy="309530"/>
          </a:xfrm>
          <a:prstGeom prst="rect">
            <a:avLst/>
          </a:prstGeom>
        </p:spPr>
        <p:txBody>
          <a:bodyPr vert="horz" lIns="68580" tIns="34290" rIns="68580" bIns="3429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Industrie &amp; Métallurgie</a:t>
            </a:r>
          </a:p>
        </p:txBody>
      </p:sp>
      <p:sp>
        <p:nvSpPr>
          <p:cNvPr id="61" name="Espace réservé du contenu 2"/>
          <p:cNvSpPr txBox="1">
            <a:spLocks/>
          </p:cNvSpPr>
          <p:nvPr/>
        </p:nvSpPr>
        <p:spPr>
          <a:xfrm>
            <a:off x="8415914" y="4379715"/>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Communication</a:t>
            </a:r>
          </a:p>
        </p:txBody>
      </p:sp>
      <p:sp>
        <p:nvSpPr>
          <p:cNvPr id="62" name="Espace réservé du contenu 2"/>
          <p:cNvSpPr txBox="1">
            <a:spLocks/>
          </p:cNvSpPr>
          <p:nvPr/>
        </p:nvSpPr>
        <p:spPr>
          <a:xfrm>
            <a:off x="8755421" y="4845332"/>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err="1">
                <a:solidFill>
                  <a:srgbClr val="00708E"/>
                </a:solidFill>
              </a:rPr>
              <a:t>Facilities</a:t>
            </a:r>
            <a:r>
              <a:rPr lang="fr-FR" sz="1200" dirty="0">
                <a:solidFill>
                  <a:srgbClr val="00708E"/>
                </a:solidFill>
              </a:rPr>
              <a:t> </a:t>
            </a:r>
            <a:r>
              <a:rPr lang="fr-FR" sz="1200" dirty="0" err="1">
                <a:solidFill>
                  <a:srgbClr val="00708E"/>
                </a:solidFill>
              </a:rPr>
              <a:t>manage-ment</a:t>
            </a:r>
            <a:r>
              <a:rPr lang="fr-FR" sz="1200" dirty="0">
                <a:solidFill>
                  <a:srgbClr val="00708E"/>
                </a:solidFill>
              </a:rPr>
              <a:t> &amp; Logistique</a:t>
            </a:r>
          </a:p>
        </p:txBody>
      </p:sp>
      <p:sp>
        <p:nvSpPr>
          <p:cNvPr id="63" name="Espace réservé du contenu 2"/>
          <p:cNvSpPr txBox="1">
            <a:spLocks/>
          </p:cNvSpPr>
          <p:nvPr/>
        </p:nvSpPr>
        <p:spPr>
          <a:xfrm>
            <a:off x="5457974" y="5102505"/>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Gestion administrative &amp; Marketing direct</a:t>
            </a:r>
          </a:p>
        </p:txBody>
      </p:sp>
      <p:sp>
        <p:nvSpPr>
          <p:cNvPr id="64" name="Espace réservé du contenu 2"/>
          <p:cNvSpPr txBox="1">
            <a:spLocks/>
          </p:cNvSpPr>
          <p:nvPr/>
        </p:nvSpPr>
        <p:spPr>
          <a:xfrm>
            <a:off x="6695466" y="5438988"/>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Electronique &amp; Electrotechnique</a:t>
            </a:r>
          </a:p>
        </p:txBody>
      </p:sp>
      <p:sp>
        <p:nvSpPr>
          <p:cNvPr id="65" name="Espace réservé du contenu 2"/>
          <p:cNvSpPr txBox="1">
            <a:spLocks/>
          </p:cNvSpPr>
          <p:nvPr/>
        </p:nvSpPr>
        <p:spPr>
          <a:xfrm>
            <a:off x="7141747" y="4854979"/>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Economie       circulaire</a:t>
            </a:r>
          </a:p>
        </p:txBody>
      </p:sp>
      <p:sp>
        <p:nvSpPr>
          <p:cNvPr id="66" name="Espace réservé du contenu 2"/>
          <p:cNvSpPr txBox="1">
            <a:spLocks/>
          </p:cNvSpPr>
          <p:nvPr/>
        </p:nvSpPr>
        <p:spPr>
          <a:xfrm>
            <a:off x="5558386" y="4448816"/>
            <a:ext cx="1647000" cy="48543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dirty="0">
                <a:solidFill>
                  <a:srgbClr val="00708E"/>
                </a:solidFill>
              </a:rPr>
              <a:t>Confection textile / Mode éthique</a:t>
            </a:r>
          </a:p>
        </p:txBody>
      </p:sp>
    </p:spTree>
    <p:extLst>
      <p:ext uri="{BB962C8B-B14F-4D97-AF65-F5344CB8AC3E}">
        <p14:creationId xmlns:p14="http://schemas.microsoft.com/office/powerpoint/2010/main" val="29382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handicap en France</a:t>
            </a:r>
          </a:p>
        </p:txBody>
      </p:sp>
      <p:sp>
        <p:nvSpPr>
          <p:cNvPr id="4" name="Espace réservé du numéro de diapositive 3"/>
          <p:cNvSpPr>
            <a:spLocks noGrp="1"/>
          </p:cNvSpPr>
          <p:nvPr>
            <p:ph type="sldNum" sz="quarter" idx="12"/>
          </p:nvPr>
        </p:nvSpPr>
        <p:spPr/>
        <p:txBody>
          <a:bodyPr/>
          <a:lstStyle/>
          <a:p>
            <a:pPr defTabSz="609585"/>
            <a:fld id="{472F7BCC-CCDD-EE44-97BD-0AC2870E5BEC}" type="slidenum">
              <a:rPr lang="fr-FR"/>
              <a:pPr defTabSz="609585"/>
              <a:t>2</a:t>
            </a:fld>
            <a:endParaRPr lang="fr-FR" dirty="0"/>
          </a:p>
        </p:txBody>
      </p:sp>
      <p:sp>
        <p:nvSpPr>
          <p:cNvPr id="5" name="ZoneTexte 4"/>
          <p:cNvSpPr txBox="1"/>
          <p:nvPr/>
        </p:nvSpPr>
        <p:spPr>
          <a:xfrm>
            <a:off x="975363" y="2278400"/>
            <a:ext cx="3019727" cy="1774781"/>
          </a:xfrm>
          <a:prstGeom prst="rect">
            <a:avLst/>
          </a:prstGeom>
          <a:solidFill>
            <a:schemeClr val="accent1"/>
          </a:solidFill>
          <a:ln>
            <a:solidFill>
              <a:schemeClr val="accent1"/>
            </a:solidFill>
          </a:ln>
        </p:spPr>
        <p:txBody>
          <a:bodyPr wrap="square" rtlCol="0">
            <a:spAutoFit/>
          </a:bodyPr>
          <a:lstStyle/>
          <a:p>
            <a:pPr algn="ctr" defTabSz="609585"/>
            <a:r>
              <a:rPr lang="fr-FR" sz="3733" b="1" dirty="0">
                <a:solidFill>
                  <a:prstClr val="white"/>
                </a:solidFill>
                <a:latin typeface="Calibri"/>
              </a:rPr>
              <a:t>31%</a:t>
            </a:r>
            <a:r>
              <a:rPr lang="fr-FR" sz="3733" dirty="0">
                <a:solidFill>
                  <a:prstClr val="white"/>
                </a:solidFill>
                <a:latin typeface="Calibri"/>
              </a:rPr>
              <a:t> </a:t>
            </a:r>
            <a:r>
              <a:rPr lang="fr-FR" sz="2400" dirty="0">
                <a:solidFill>
                  <a:prstClr val="white"/>
                </a:solidFill>
                <a:latin typeface="Calibri"/>
              </a:rPr>
              <a:t>de la population concernée</a:t>
            </a:r>
          </a:p>
          <a:p>
            <a:pPr algn="ctr" defTabSz="609585"/>
            <a:r>
              <a:rPr lang="fr-FR" sz="2400" dirty="0">
                <a:solidFill>
                  <a:prstClr val="white"/>
                </a:solidFill>
                <a:latin typeface="Calibri"/>
              </a:rPr>
              <a:t>(personnes handicapées, aidants)</a:t>
            </a:r>
          </a:p>
        </p:txBody>
      </p:sp>
      <p:sp>
        <p:nvSpPr>
          <p:cNvPr id="6" name="ZoneTexte 5"/>
          <p:cNvSpPr txBox="1"/>
          <p:nvPr/>
        </p:nvSpPr>
        <p:spPr>
          <a:xfrm>
            <a:off x="4864107" y="1921633"/>
            <a:ext cx="3126395" cy="1077218"/>
          </a:xfrm>
          <a:prstGeom prst="rect">
            <a:avLst/>
          </a:prstGeom>
          <a:solidFill>
            <a:srgbClr val="F6A931"/>
          </a:solidFill>
          <a:ln>
            <a:noFill/>
          </a:ln>
        </p:spPr>
        <p:txBody>
          <a:bodyPr wrap="square" rtlCol="0">
            <a:spAutoFit/>
          </a:bodyPr>
          <a:lstStyle/>
          <a:p>
            <a:pPr algn="ctr" defTabSz="609585"/>
            <a:r>
              <a:rPr lang="fr-FR" sz="2400" b="1" dirty="0">
                <a:solidFill>
                  <a:prstClr val="white"/>
                </a:solidFill>
                <a:latin typeface="Calibri"/>
              </a:rPr>
              <a:t>1 élève sur 2 </a:t>
            </a:r>
          </a:p>
          <a:p>
            <a:pPr algn="ctr" defTabSz="609585"/>
            <a:r>
              <a:rPr lang="fr-FR" sz="1867" dirty="0">
                <a:solidFill>
                  <a:prstClr val="white"/>
                </a:solidFill>
                <a:latin typeface="Calibri"/>
              </a:rPr>
              <a:t>en situation de handicap quitte </a:t>
            </a:r>
            <a:r>
              <a:rPr lang="fr-FR" sz="2133" b="1" dirty="0">
                <a:solidFill>
                  <a:prstClr val="white"/>
                </a:solidFill>
                <a:latin typeface="Calibri"/>
              </a:rPr>
              <a:t>l’école avant 10 ans</a:t>
            </a:r>
            <a:endParaRPr lang="fr-FR" sz="1467" dirty="0">
              <a:solidFill>
                <a:prstClr val="white"/>
              </a:solidFill>
              <a:latin typeface="Calibri"/>
            </a:endParaRPr>
          </a:p>
        </p:txBody>
      </p:sp>
      <p:sp>
        <p:nvSpPr>
          <p:cNvPr id="8" name="ZoneTexte 7"/>
          <p:cNvSpPr txBox="1"/>
          <p:nvPr/>
        </p:nvSpPr>
        <p:spPr>
          <a:xfrm>
            <a:off x="8859519" y="2475631"/>
            <a:ext cx="2722880" cy="913199"/>
          </a:xfrm>
          <a:prstGeom prst="rect">
            <a:avLst/>
          </a:prstGeom>
          <a:solidFill>
            <a:schemeClr val="accent1"/>
          </a:solidFill>
          <a:ln>
            <a:solidFill>
              <a:schemeClr val="accent1"/>
            </a:solidFill>
          </a:ln>
        </p:spPr>
        <p:txBody>
          <a:bodyPr wrap="square" rtlCol="0">
            <a:spAutoFit/>
          </a:bodyPr>
          <a:lstStyle/>
          <a:p>
            <a:pPr algn="ctr" defTabSz="609585"/>
            <a:r>
              <a:rPr lang="fr-FR" sz="2667" b="1" dirty="0">
                <a:solidFill>
                  <a:prstClr val="white"/>
                </a:solidFill>
                <a:latin typeface="Calibri"/>
              </a:rPr>
              <a:t>Un taux de chômage à 18%</a:t>
            </a:r>
            <a:endParaRPr lang="fr-FR" sz="1600" dirty="0">
              <a:solidFill>
                <a:prstClr val="white"/>
              </a:solidFill>
              <a:latin typeface="Calibri"/>
            </a:endParaRPr>
          </a:p>
        </p:txBody>
      </p:sp>
      <p:sp>
        <p:nvSpPr>
          <p:cNvPr id="9" name="ZoneTexte 8"/>
          <p:cNvSpPr txBox="1"/>
          <p:nvPr/>
        </p:nvSpPr>
        <p:spPr>
          <a:xfrm>
            <a:off x="6971529" y="3997741"/>
            <a:ext cx="2672108" cy="2144113"/>
          </a:xfrm>
          <a:prstGeom prst="rect">
            <a:avLst/>
          </a:prstGeom>
          <a:solidFill>
            <a:srgbClr val="F6A931"/>
          </a:solidFill>
          <a:ln>
            <a:noFill/>
          </a:ln>
        </p:spPr>
        <p:txBody>
          <a:bodyPr wrap="square" rtlCol="0">
            <a:spAutoFit/>
          </a:bodyPr>
          <a:lstStyle/>
          <a:p>
            <a:pPr algn="ctr" defTabSz="609585"/>
            <a:r>
              <a:rPr lang="fr-FR" sz="3733" b="1" dirty="0">
                <a:solidFill>
                  <a:prstClr val="white"/>
                </a:solidFill>
                <a:latin typeface="Calibri"/>
              </a:rPr>
              <a:t>2 </a:t>
            </a:r>
            <a:r>
              <a:rPr lang="fr-FR" sz="2667" b="1" dirty="0">
                <a:solidFill>
                  <a:prstClr val="white"/>
                </a:solidFill>
                <a:latin typeface="Calibri"/>
              </a:rPr>
              <a:t>millions </a:t>
            </a:r>
            <a:r>
              <a:rPr lang="fr-FR" sz="2400" b="1" dirty="0">
                <a:solidFill>
                  <a:prstClr val="white"/>
                </a:solidFill>
                <a:latin typeface="Calibri"/>
              </a:rPr>
              <a:t>personnes </a:t>
            </a:r>
            <a:r>
              <a:rPr lang="fr-FR" sz="2133" b="1" dirty="0">
                <a:solidFill>
                  <a:prstClr val="white"/>
                </a:solidFill>
                <a:latin typeface="Calibri"/>
              </a:rPr>
              <a:t>handicapées vivent </a:t>
            </a:r>
            <a:r>
              <a:rPr lang="fr-FR" sz="1867" b="1" dirty="0">
                <a:solidFill>
                  <a:prstClr val="white"/>
                </a:solidFill>
                <a:latin typeface="Calibri"/>
              </a:rPr>
              <a:t>sous l</a:t>
            </a:r>
            <a:r>
              <a:rPr lang="fr-FR" sz="2133" b="1" dirty="0">
                <a:solidFill>
                  <a:prstClr val="white"/>
                </a:solidFill>
                <a:latin typeface="Calibri"/>
              </a:rPr>
              <a:t>e seuil </a:t>
            </a:r>
            <a:r>
              <a:rPr lang="fr-FR" sz="2400" b="1" dirty="0">
                <a:solidFill>
                  <a:prstClr val="white"/>
                </a:solidFill>
                <a:latin typeface="Calibri"/>
              </a:rPr>
              <a:t>de </a:t>
            </a:r>
            <a:r>
              <a:rPr lang="fr-FR" sz="2667" b="1" dirty="0">
                <a:solidFill>
                  <a:prstClr val="white"/>
                </a:solidFill>
                <a:latin typeface="Calibri"/>
              </a:rPr>
              <a:t>pauvreté</a:t>
            </a:r>
            <a:endParaRPr lang="fr-FR" sz="1600" dirty="0">
              <a:solidFill>
                <a:prstClr val="white"/>
              </a:solidFill>
              <a:latin typeface="Calibri"/>
            </a:endParaRPr>
          </a:p>
        </p:txBody>
      </p:sp>
      <p:sp>
        <p:nvSpPr>
          <p:cNvPr id="10" name="ZoneTexte 9"/>
          <p:cNvSpPr txBox="1"/>
          <p:nvPr/>
        </p:nvSpPr>
        <p:spPr>
          <a:xfrm>
            <a:off x="2119906" y="4588161"/>
            <a:ext cx="3305092" cy="1159228"/>
          </a:xfrm>
          <a:prstGeom prst="rect">
            <a:avLst/>
          </a:prstGeom>
          <a:solidFill>
            <a:schemeClr val="accent1"/>
          </a:solidFill>
          <a:ln>
            <a:solidFill>
              <a:schemeClr val="accent1"/>
            </a:solidFill>
          </a:ln>
        </p:spPr>
        <p:txBody>
          <a:bodyPr wrap="square" rtlCol="0">
            <a:spAutoFit/>
          </a:bodyPr>
          <a:lstStyle/>
          <a:p>
            <a:pPr algn="ctr" defTabSz="609585"/>
            <a:r>
              <a:rPr lang="fr-FR" sz="2667" b="1" dirty="0">
                <a:solidFill>
                  <a:prstClr val="white"/>
                </a:solidFill>
                <a:latin typeface="Calibri"/>
              </a:rPr>
              <a:t>66% </a:t>
            </a:r>
            <a:r>
              <a:rPr lang="fr-FR" sz="2133" dirty="0">
                <a:solidFill>
                  <a:prstClr val="white"/>
                </a:solidFill>
                <a:latin typeface="Calibri"/>
              </a:rPr>
              <a:t>des Etablissements recevant du public ne sont pas aux normes </a:t>
            </a:r>
          </a:p>
        </p:txBody>
      </p:sp>
    </p:spTree>
    <p:extLst>
      <p:ext uri="{BB962C8B-B14F-4D97-AF65-F5344CB8AC3E}">
        <p14:creationId xmlns:p14="http://schemas.microsoft.com/office/powerpoint/2010/main" val="31633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01503"/>
            <a:ext cx="7564582" cy="1474968"/>
          </a:xfrm>
          <a:prstGeom prst="rect">
            <a:avLst/>
          </a:prstGeom>
          <a:solidFill>
            <a:srgbClr val="12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contenu 3"/>
          <p:cNvSpPr>
            <a:spLocks noGrp="1"/>
          </p:cNvSpPr>
          <p:nvPr>
            <p:ph sz="half" idx="4294967295"/>
          </p:nvPr>
        </p:nvSpPr>
        <p:spPr>
          <a:xfrm>
            <a:off x="9075249" y="5655325"/>
            <a:ext cx="2008387" cy="754709"/>
          </a:xfrm>
        </p:spPr>
        <p:txBody>
          <a:bodyPr>
            <a:noAutofit/>
          </a:bodyPr>
          <a:lstStyle/>
          <a:p>
            <a:pPr marL="0" indent="0">
              <a:lnSpc>
                <a:spcPct val="100000"/>
              </a:lnSpc>
              <a:buNone/>
            </a:pPr>
            <a:r>
              <a:rPr lang="fr-FR" sz="1100" dirty="0"/>
              <a:t>Eric CHANEL</a:t>
            </a:r>
            <a:br>
              <a:rPr lang="fr-FR" sz="1100" dirty="0"/>
            </a:br>
            <a:r>
              <a:rPr lang="fr-FR" sz="1100" dirty="0"/>
              <a:t>Directeur</a:t>
            </a:r>
            <a:br>
              <a:rPr lang="fr-FR" sz="1100" dirty="0"/>
            </a:br>
            <a:r>
              <a:rPr lang="fr-FR" sz="1100" dirty="0"/>
              <a:t>06 70 61 81 42</a:t>
            </a:r>
            <a:br>
              <a:rPr lang="fr-FR" sz="1100" dirty="0"/>
            </a:br>
            <a:r>
              <a:rPr lang="fr-FR" sz="1100" dirty="0"/>
              <a:t>eric.chanel@apf.asso.fr</a:t>
            </a:r>
          </a:p>
        </p:txBody>
      </p:sp>
      <p:cxnSp>
        <p:nvCxnSpPr>
          <p:cNvPr id="3" name="Connecteur droit 2"/>
          <p:cNvCxnSpPr/>
          <p:nvPr/>
        </p:nvCxnSpPr>
        <p:spPr>
          <a:xfrm>
            <a:off x="8986983" y="5698836"/>
            <a:ext cx="0" cy="683490"/>
          </a:xfrm>
          <a:prstGeom prst="line">
            <a:avLst/>
          </a:prstGeom>
          <a:ln w="19050">
            <a:solidFill>
              <a:srgbClr val="12546A"/>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98370" y="2452259"/>
            <a:ext cx="9330039" cy="286232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dirty="0">
              <a:solidFill>
                <a:schemeClr val="accent1">
                  <a:lumMod val="50000"/>
                </a:schemeClr>
              </a:solidFill>
              <a:latin typeface="Poppins"/>
            </a:endParaRPr>
          </a:p>
          <a:p>
            <a:pPr marL="285750" lvl="0" indent="-285750">
              <a:buFont typeface="Wingdings" panose="05000000000000000000" pitchFamily="2" charset="2"/>
              <a:buChar char="ü"/>
              <a:defRPr/>
            </a:pPr>
            <a:r>
              <a:rPr lang="fr-FR" dirty="0">
                <a:solidFill>
                  <a:schemeClr val="accent1">
                    <a:lumMod val="50000"/>
                  </a:schemeClr>
                </a:solidFill>
                <a:latin typeface="Poppins"/>
              </a:rPr>
              <a:t>Agréée Entreprise Adaptée de Travail Temporaire (EATT) ; membre du réseau Adecco Inclusion</a:t>
            </a:r>
          </a:p>
          <a:p>
            <a:pPr marL="285750" lvl="0" indent="-285750">
              <a:buFont typeface="Wingdings" panose="05000000000000000000" pitchFamily="2" charset="2"/>
              <a:buChar char="ü"/>
              <a:defRPr/>
            </a:pPr>
            <a:r>
              <a:rPr lang="fr-FR" dirty="0">
                <a:solidFill>
                  <a:schemeClr val="accent1">
                    <a:lumMod val="50000"/>
                  </a:schemeClr>
                </a:solidFill>
                <a:latin typeface="Poppins"/>
              </a:rPr>
              <a:t>100% des missions sont assurées par des travailleurs handicapés</a:t>
            </a:r>
          </a:p>
          <a:p>
            <a:pPr marL="285750" lvl="0" indent="-285750">
              <a:buFont typeface="Wingdings" panose="05000000000000000000" pitchFamily="2" charset="2"/>
              <a:buChar char="ü"/>
              <a:defRPr/>
            </a:pPr>
            <a:endParaRPr lang="fr-FR" dirty="0">
              <a:solidFill>
                <a:schemeClr val="accent1">
                  <a:lumMod val="50000"/>
                </a:schemeClr>
              </a:solidFill>
              <a:latin typeface="Poppi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solidFill>
                  <a:schemeClr val="accent1">
                    <a:lumMod val="50000"/>
                  </a:schemeClr>
                </a:solidFill>
                <a:latin typeface="Poppins"/>
              </a:rPr>
              <a:t>Une approche qualitative et humaine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dirty="0">
              <a:solidFill>
                <a:schemeClr val="accent1">
                  <a:lumMod val="50000"/>
                </a:schemeClr>
              </a:solidFill>
              <a:latin typeface="Poppi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solidFill>
                  <a:schemeClr val="accent1">
                    <a:lumMod val="50000"/>
                  </a:schemeClr>
                </a:solidFill>
                <a:latin typeface="Poppins"/>
              </a:rPr>
              <a:t>Un accompagnement adapté et terrain pour les intérimaires et les encadrants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dirty="0">
              <a:solidFill>
                <a:schemeClr val="accent1">
                  <a:lumMod val="50000"/>
                </a:schemeClr>
              </a:solidFill>
              <a:latin typeface="Poppin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dirty="0">
                <a:solidFill>
                  <a:schemeClr val="accent1">
                    <a:lumMod val="50000"/>
                  </a:schemeClr>
                </a:solidFill>
                <a:latin typeface="Poppins"/>
              </a:rPr>
              <a:t>Un large panel de services complémentaires pour l’emploi des personnes en situation de handicap</a:t>
            </a:r>
          </a:p>
        </p:txBody>
      </p:sp>
      <p:pic>
        <p:nvPicPr>
          <p:cNvPr id="6" name="Image 5"/>
          <p:cNvPicPr>
            <a:picLocks noChangeAspect="1"/>
          </p:cNvPicPr>
          <p:nvPr/>
        </p:nvPicPr>
        <p:blipFill>
          <a:blip r:embed="rId2" cstate="screen">
            <a:biLevel thresh="25000"/>
            <a:extLst>
              <a:ext uri="{28A0092B-C50C-407E-A947-70E740481C1C}">
                <a14:useLocalDpi xmlns:a14="http://schemas.microsoft.com/office/drawing/2010/main" val="0"/>
              </a:ext>
            </a:extLst>
          </a:blip>
          <a:stretch>
            <a:fillRect/>
          </a:stretch>
        </p:blipFill>
        <p:spPr>
          <a:xfrm>
            <a:off x="4448175" y="5852346"/>
            <a:ext cx="1142134" cy="717735"/>
          </a:xfrm>
          <a:prstGeom prst="rect">
            <a:avLst/>
          </a:prstGeom>
        </p:spPr>
      </p:pic>
      <p:pic>
        <p:nvPicPr>
          <p:cNvPr id="8" name="Picture 2" descr="Résultat de recherche d'images pour &quot;the adecco group logo png&qu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42465" y="5981237"/>
            <a:ext cx="1177688" cy="588844"/>
          </a:xfrm>
          <a:prstGeom prst="rect">
            <a:avLst/>
          </a:prstGeom>
          <a:noFill/>
          <a:extLst>
            <a:ext uri="{909E8E84-426E-40DD-AFC4-6F175D3DCCD1}">
              <a14:hiddenFill xmlns:a14="http://schemas.microsoft.com/office/drawing/2010/main">
                <a:solidFill>
                  <a:srgbClr val="FFFFFF"/>
                </a:solidFill>
              </a14:hiddenFill>
            </a:ext>
          </a:extLst>
        </p:spPr>
      </p:pic>
      <p:sp>
        <p:nvSpPr>
          <p:cNvPr id="10" name="Plus 9"/>
          <p:cNvSpPr/>
          <p:nvPr/>
        </p:nvSpPr>
        <p:spPr>
          <a:xfrm>
            <a:off x="5771104" y="6155240"/>
            <a:ext cx="279392" cy="279392"/>
          </a:xfrm>
          <a:prstGeom prst="mathPlus">
            <a:avLst>
              <a:gd name="adj1" fmla="val 121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564582" y="6580907"/>
            <a:ext cx="4627418" cy="29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5019242" y="5698836"/>
            <a:ext cx="163378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Questrial" panose="02000000000000000000" charset="0"/>
                <a:ea typeface="+mn-ea"/>
                <a:cs typeface="+mn-cs"/>
              </a:rPr>
              <a:t>Une initiative commune</a:t>
            </a:r>
          </a:p>
        </p:txBody>
      </p:sp>
      <p:pic>
        <p:nvPicPr>
          <p:cNvPr id="12" name="Image 11">
            <a:extLst>
              <a:ext uri="{FF2B5EF4-FFF2-40B4-BE49-F238E27FC236}">
                <a16:creationId xmlns:a16="http://schemas.microsoft.com/office/drawing/2014/main" id="{DC04DB07-7B2A-4AD5-9841-C13BED8E5AA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61137" y="5933600"/>
            <a:ext cx="2225529" cy="555225"/>
          </a:xfrm>
          <a:prstGeom prst="rect">
            <a:avLst/>
          </a:prstGeom>
        </p:spPr>
      </p:pic>
    </p:spTree>
    <p:extLst>
      <p:ext uri="{BB962C8B-B14F-4D97-AF65-F5344CB8AC3E}">
        <p14:creationId xmlns:p14="http://schemas.microsoft.com/office/powerpoint/2010/main" val="266258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6. Des engagements associatifs et des partenariats institutionnels</a:t>
            </a:r>
          </a:p>
        </p:txBody>
      </p:sp>
      <p:sp>
        <p:nvSpPr>
          <p:cNvPr id="3" name="Espace réservé du contenu 2"/>
          <p:cNvSpPr>
            <a:spLocks noGrp="1"/>
          </p:cNvSpPr>
          <p:nvPr>
            <p:ph idx="1"/>
          </p:nvPr>
        </p:nvSpPr>
        <p:spPr>
          <a:xfrm>
            <a:off x="1116531" y="1309036"/>
            <a:ext cx="9303313" cy="4369869"/>
          </a:xfrm>
        </p:spPr>
        <p:txBody>
          <a:bodyPr>
            <a:normAutofit fontScale="55000" lnSpcReduction="20000"/>
          </a:bodyPr>
          <a:lstStyle/>
          <a:p>
            <a:pPr marL="0" indent="0">
              <a:buNone/>
            </a:pPr>
            <a:r>
              <a:rPr lang="fr-FR" sz="3300" b="1" dirty="0">
                <a:latin typeface="Poppins"/>
              </a:rPr>
              <a:t>Les engagements </a:t>
            </a:r>
            <a:r>
              <a:rPr lang="fr-FR" sz="3300" b="1" dirty="0" err="1">
                <a:latin typeface="Poppins"/>
              </a:rPr>
              <a:t>interassociatifs</a:t>
            </a:r>
            <a:r>
              <a:rPr lang="fr-FR" sz="3300" b="1" dirty="0">
                <a:latin typeface="Poppins"/>
              </a:rPr>
              <a:t> et les partenariats nationaux d’APF France handicap</a:t>
            </a:r>
          </a:p>
          <a:p>
            <a:pPr marL="0" indent="0">
              <a:buNone/>
            </a:pPr>
            <a:endParaRPr lang="fr-FR" sz="2800" dirty="0">
              <a:latin typeface="Poppins"/>
            </a:endParaRPr>
          </a:p>
          <a:p>
            <a:pPr lvl="0"/>
            <a:r>
              <a:rPr lang="fr-FR" dirty="0">
                <a:latin typeface="Poppins"/>
              </a:rPr>
              <a:t>Membre du </a:t>
            </a:r>
            <a:r>
              <a:rPr lang="fr-FR" b="1" dirty="0">
                <a:latin typeface="Poppins"/>
              </a:rPr>
              <a:t>Collectif </a:t>
            </a:r>
            <a:r>
              <a:rPr lang="fr-FR" b="1" dirty="0" err="1">
                <a:latin typeface="Poppins"/>
              </a:rPr>
              <a:t>interassociatif</a:t>
            </a:r>
            <a:r>
              <a:rPr lang="fr-FR" b="1" dirty="0">
                <a:latin typeface="Poppins"/>
              </a:rPr>
              <a:t> ALERTE </a:t>
            </a:r>
            <a:r>
              <a:rPr lang="fr-FR" dirty="0">
                <a:latin typeface="Poppins"/>
              </a:rPr>
              <a:t>relatif à la lutte contre la pauvreté </a:t>
            </a:r>
          </a:p>
          <a:p>
            <a:pPr lvl="0"/>
            <a:r>
              <a:rPr lang="fr-FR" dirty="0">
                <a:latin typeface="Poppins"/>
              </a:rPr>
              <a:t>Membre du </a:t>
            </a:r>
            <a:r>
              <a:rPr lang="fr-FR" b="1" dirty="0">
                <a:latin typeface="Poppins"/>
              </a:rPr>
              <a:t>CFEA (collectif France pour l’emploi accompagné)</a:t>
            </a:r>
            <a:r>
              <a:rPr lang="fr-FR" dirty="0">
                <a:latin typeface="Poppins"/>
              </a:rPr>
              <a:t> qui outille le déploiement du dispositif de l’emploi accompagné</a:t>
            </a:r>
          </a:p>
          <a:p>
            <a:pPr lvl="0"/>
            <a:r>
              <a:rPr lang="fr-FR" dirty="0">
                <a:latin typeface="Poppins"/>
              </a:rPr>
              <a:t>Membre </a:t>
            </a:r>
            <a:r>
              <a:rPr lang="fr-FR" b="1" dirty="0">
                <a:latin typeface="Poppins"/>
              </a:rPr>
              <a:t>de l’association TZCLD </a:t>
            </a:r>
            <a:r>
              <a:rPr lang="fr-FR" dirty="0">
                <a:latin typeface="Poppins"/>
              </a:rPr>
              <a:t>et partenaire de sa démarche expérimentale de création d’emplois sur les territoires avec les personnes les plus éloignées de l’emploi</a:t>
            </a:r>
          </a:p>
          <a:p>
            <a:pPr lvl="0"/>
            <a:r>
              <a:rPr lang="fr-FR" dirty="0">
                <a:latin typeface="Poppins"/>
              </a:rPr>
              <a:t>Membre des conseils d’administration des 2 organismes qui redistribuent les contributions OETH des entreprises et de la fonction publique : </a:t>
            </a:r>
            <a:r>
              <a:rPr lang="fr-FR" b="1" dirty="0">
                <a:latin typeface="Poppins"/>
              </a:rPr>
              <a:t>Agefiph, FIPHFP</a:t>
            </a:r>
          </a:p>
          <a:p>
            <a:pPr lvl="0"/>
            <a:r>
              <a:rPr lang="fr-FR" b="1" dirty="0">
                <a:latin typeface="Poppins"/>
              </a:rPr>
              <a:t>Membre de l’</a:t>
            </a:r>
            <a:r>
              <a:rPr lang="fr-FR" b="1" dirty="0" err="1">
                <a:latin typeface="Poppins"/>
              </a:rPr>
              <a:t>Unea</a:t>
            </a:r>
            <a:r>
              <a:rPr lang="fr-FR" b="1" dirty="0">
                <a:latin typeface="Poppins"/>
              </a:rPr>
              <a:t> </a:t>
            </a:r>
            <a:r>
              <a:rPr lang="fr-FR" dirty="0">
                <a:latin typeface="Poppins"/>
              </a:rPr>
              <a:t>(fédération des entreprises adaptées) et de </a:t>
            </a:r>
            <a:r>
              <a:rPr lang="fr-FR" b="1" dirty="0">
                <a:latin typeface="Poppins"/>
              </a:rPr>
              <a:t>la FAGERH </a:t>
            </a:r>
            <a:r>
              <a:rPr lang="fr-FR" dirty="0">
                <a:latin typeface="Poppins"/>
              </a:rPr>
              <a:t>(secteur de la réadaptation professionnelle)</a:t>
            </a:r>
          </a:p>
          <a:p>
            <a:pPr lvl="0"/>
            <a:r>
              <a:rPr lang="fr-FR" b="1" dirty="0">
                <a:latin typeface="Poppins"/>
              </a:rPr>
              <a:t>Partenaire de l’Agefiph </a:t>
            </a:r>
            <a:r>
              <a:rPr lang="fr-FR" dirty="0">
                <a:latin typeface="Poppins"/>
              </a:rPr>
              <a:t>dans le cadre d’une Convention nationale et développement d’un réseau de plus de 200 correspondants emploi sur toute la France, des personnes ressources de 1</a:t>
            </a:r>
            <a:r>
              <a:rPr lang="fr-FR" baseline="30000" dirty="0">
                <a:latin typeface="Poppins"/>
              </a:rPr>
              <a:t>er</a:t>
            </a:r>
            <a:r>
              <a:rPr lang="fr-FR" dirty="0">
                <a:latin typeface="Poppins"/>
              </a:rPr>
              <a:t> niveau au sein d’APF France handicap sur les questions d’emploi</a:t>
            </a:r>
          </a:p>
          <a:p>
            <a:pPr lvl="0"/>
            <a:r>
              <a:rPr lang="fr-FR" b="1" dirty="0">
                <a:latin typeface="Poppins"/>
              </a:rPr>
              <a:t>Partenaire de Pôle emploi et de l’UNML </a:t>
            </a:r>
            <a:r>
              <a:rPr lang="fr-FR" dirty="0">
                <a:latin typeface="Poppins"/>
              </a:rPr>
              <a:t>pour faciliter la rencontre des employeurs et des personnes en situation de handicap (dont les jeunes en SH) inscrits dans une dynamique d’emploi</a:t>
            </a:r>
          </a:p>
          <a:p>
            <a:pPr marL="0" indent="0">
              <a:buNone/>
            </a:pPr>
            <a:endParaRPr lang="fr-FR" dirty="0"/>
          </a:p>
        </p:txBody>
      </p:sp>
      <p:grpSp>
        <p:nvGrpSpPr>
          <p:cNvPr id="20" name="Groupe 19"/>
          <p:cNvGrpSpPr/>
          <p:nvPr/>
        </p:nvGrpSpPr>
        <p:grpSpPr>
          <a:xfrm>
            <a:off x="2160922" y="5260281"/>
            <a:ext cx="8089785" cy="1167844"/>
            <a:chOff x="646546" y="5135153"/>
            <a:chExt cx="8089785" cy="1167844"/>
          </a:xfrm>
        </p:grpSpPr>
        <p:pic>
          <p:nvPicPr>
            <p:cNvPr id="14" name="Image 13"/>
            <p:cNvPicPr>
              <a:picLocks noChangeAspect="1"/>
            </p:cNvPicPr>
            <p:nvPr/>
          </p:nvPicPr>
          <p:blipFill>
            <a:blip r:embed="rId2"/>
            <a:stretch>
              <a:fillRect/>
            </a:stretch>
          </p:blipFill>
          <p:spPr>
            <a:xfrm>
              <a:off x="6304399" y="5415604"/>
              <a:ext cx="1042442" cy="684926"/>
            </a:xfrm>
            <a:prstGeom prst="rect">
              <a:avLst/>
            </a:prstGeom>
          </p:spPr>
        </p:pic>
        <p:grpSp>
          <p:nvGrpSpPr>
            <p:cNvPr id="19" name="Groupe 18"/>
            <p:cNvGrpSpPr/>
            <p:nvPr/>
          </p:nvGrpSpPr>
          <p:grpSpPr>
            <a:xfrm>
              <a:off x="646546" y="5135153"/>
              <a:ext cx="8089785" cy="1167844"/>
              <a:chOff x="646546" y="5135153"/>
              <a:chExt cx="8089785" cy="1167844"/>
            </a:xfrm>
          </p:grpSpPr>
          <p:pic>
            <p:nvPicPr>
              <p:cNvPr id="6" name="Image 5"/>
              <p:cNvPicPr>
                <a:picLocks noChangeAspect="1"/>
              </p:cNvPicPr>
              <p:nvPr/>
            </p:nvPicPr>
            <p:blipFill>
              <a:blip r:embed="rId3"/>
              <a:stretch>
                <a:fillRect/>
              </a:stretch>
            </p:blipFill>
            <p:spPr>
              <a:xfrm>
                <a:off x="3046146" y="5135153"/>
                <a:ext cx="744030" cy="1167844"/>
              </a:xfrm>
              <a:prstGeom prst="rect">
                <a:avLst/>
              </a:prstGeom>
            </p:spPr>
          </p:pic>
          <p:pic>
            <p:nvPicPr>
              <p:cNvPr id="10" name="Image 9"/>
              <p:cNvPicPr>
                <a:picLocks noChangeAspect="1"/>
              </p:cNvPicPr>
              <p:nvPr/>
            </p:nvPicPr>
            <p:blipFill>
              <a:blip r:embed="rId4"/>
              <a:stretch>
                <a:fillRect/>
              </a:stretch>
            </p:blipFill>
            <p:spPr>
              <a:xfrm>
                <a:off x="646546" y="5415604"/>
                <a:ext cx="961938" cy="486032"/>
              </a:xfrm>
              <a:prstGeom prst="rect">
                <a:avLst/>
              </a:prstGeom>
            </p:spPr>
          </p:pic>
          <p:pic>
            <p:nvPicPr>
              <p:cNvPr id="13" name="Image 12"/>
              <p:cNvPicPr>
                <a:picLocks noChangeAspect="1"/>
              </p:cNvPicPr>
              <p:nvPr/>
            </p:nvPicPr>
            <p:blipFill>
              <a:blip r:embed="rId5"/>
              <a:stretch>
                <a:fillRect/>
              </a:stretch>
            </p:blipFill>
            <p:spPr>
              <a:xfrm>
                <a:off x="7549893" y="5415604"/>
                <a:ext cx="1186438" cy="665253"/>
              </a:xfrm>
              <a:prstGeom prst="rect">
                <a:avLst/>
              </a:prstGeom>
            </p:spPr>
          </p:pic>
          <p:pic>
            <p:nvPicPr>
              <p:cNvPr id="15" name="Image 14"/>
              <p:cNvPicPr>
                <a:picLocks noChangeAspect="1"/>
              </p:cNvPicPr>
              <p:nvPr/>
            </p:nvPicPr>
            <p:blipFill>
              <a:blip r:embed="rId6"/>
              <a:stretch>
                <a:fillRect/>
              </a:stretch>
            </p:blipFill>
            <p:spPr>
              <a:xfrm>
                <a:off x="1821624" y="5415604"/>
                <a:ext cx="1011382" cy="500935"/>
              </a:xfrm>
              <a:prstGeom prst="rect">
                <a:avLst/>
              </a:prstGeom>
            </p:spPr>
          </p:pic>
          <p:pic>
            <p:nvPicPr>
              <p:cNvPr id="16" name="Image 15"/>
              <p:cNvPicPr>
                <a:picLocks noChangeAspect="1"/>
              </p:cNvPicPr>
              <p:nvPr/>
            </p:nvPicPr>
            <p:blipFill>
              <a:blip r:embed="rId7"/>
              <a:stretch>
                <a:fillRect/>
              </a:stretch>
            </p:blipFill>
            <p:spPr>
              <a:xfrm>
                <a:off x="5227838" y="5415604"/>
                <a:ext cx="873509" cy="873509"/>
              </a:xfrm>
              <a:prstGeom prst="rect">
                <a:avLst/>
              </a:prstGeom>
            </p:spPr>
          </p:pic>
          <p:pic>
            <p:nvPicPr>
              <p:cNvPr id="18" name="Image 17"/>
              <p:cNvPicPr>
                <a:picLocks noChangeAspect="1"/>
              </p:cNvPicPr>
              <p:nvPr/>
            </p:nvPicPr>
            <p:blipFill>
              <a:blip r:embed="rId8"/>
              <a:stretch>
                <a:fillRect/>
              </a:stretch>
            </p:blipFill>
            <p:spPr>
              <a:xfrm>
                <a:off x="3995527" y="5415604"/>
                <a:ext cx="1029260" cy="684926"/>
              </a:xfrm>
              <a:prstGeom prst="rect">
                <a:avLst/>
              </a:prstGeom>
            </p:spPr>
          </p:pic>
        </p:grpSp>
      </p:grpSp>
    </p:spTree>
    <p:extLst>
      <p:ext uri="{BB962C8B-B14F-4D97-AF65-F5344CB8AC3E}">
        <p14:creationId xmlns:p14="http://schemas.microsoft.com/office/powerpoint/2010/main" val="1633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aller plus loin</a:t>
            </a:r>
          </a:p>
        </p:txBody>
      </p:sp>
      <p:sp>
        <p:nvSpPr>
          <p:cNvPr id="3" name="Espace réservé du contenu 2"/>
          <p:cNvSpPr>
            <a:spLocks noGrp="1"/>
          </p:cNvSpPr>
          <p:nvPr>
            <p:ph idx="1"/>
          </p:nvPr>
        </p:nvSpPr>
        <p:spPr>
          <a:xfrm>
            <a:off x="1039528" y="1600201"/>
            <a:ext cx="6164837" cy="4525963"/>
          </a:xfrm>
        </p:spPr>
        <p:txBody>
          <a:bodyPr>
            <a:normAutofit fontScale="70000" lnSpcReduction="20000"/>
          </a:bodyPr>
          <a:lstStyle/>
          <a:p>
            <a:pPr marL="0" indent="0">
              <a:buNone/>
            </a:pPr>
            <a:r>
              <a:rPr lang="fr-FR" b="1" dirty="0">
                <a:latin typeface="Poppins"/>
              </a:rPr>
              <a:t>Des ressources en ligne :</a:t>
            </a:r>
          </a:p>
          <a:p>
            <a:pPr marL="0" indent="0">
              <a:buNone/>
            </a:pPr>
            <a:endParaRPr lang="fr-FR" b="1" dirty="0">
              <a:latin typeface="Poppins"/>
              <a:hlinkClick r:id="rId2"/>
            </a:endParaRPr>
          </a:p>
          <a:p>
            <a:r>
              <a:rPr lang="fr-FR" dirty="0">
                <a:latin typeface="Poppins"/>
              </a:rPr>
              <a:t>Le site de l’association : </a:t>
            </a:r>
            <a:br>
              <a:rPr lang="fr-FR" dirty="0">
                <a:latin typeface="Poppins"/>
              </a:rPr>
            </a:br>
            <a:r>
              <a:rPr lang="fr-FR" dirty="0">
                <a:latin typeface="Poppins"/>
                <a:hlinkClick r:id="rId3"/>
              </a:rPr>
              <a:t>https://www.apf-francehandicap.org/semaine-pour-emploi-des-personnes-handicapees-7103</a:t>
            </a:r>
            <a:r>
              <a:rPr lang="fr-FR" dirty="0">
                <a:latin typeface="Poppins"/>
              </a:rPr>
              <a:t> </a:t>
            </a:r>
          </a:p>
          <a:p>
            <a:r>
              <a:rPr lang="fr-FR" dirty="0">
                <a:latin typeface="Poppins"/>
              </a:rPr>
              <a:t>Des vidéos « </a:t>
            </a:r>
            <a:r>
              <a:rPr lang="fr-FR" dirty="0">
                <a:latin typeface="Poppins"/>
                <a:hlinkClick r:id="rId4"/>
              </a:rPr>
              <a:t>L’emploi et moi</a:t>
            </a:r>
            <a:r>
              <a:rPr lang="fr-FR" dirty="0">
                <a:latin typeface="Poppins"/>
              </a:rPr>
              <a:t> »</a:t>
            </a:r>
          </a:p>
          <a:p>
            <a:r>
              <a:rPr lang="fr-FR" dirty="0">
                <a:latin typeface="Poppins"/>
              </a:rPr>
              <a:t>Un </a:t>
            </a:r>
            <a:r>
              <a:rPr lang="fr-FR" dirty="0">
                <a:latin typeface="Poppins"/>
                <a:hlinkClick r:id="rId5"/>
              </a:rPr>
              <a:t>Guide pratique pour l'Emploi des jeunes en SH</a:t>
            </a:r>
            <a:endParaRPr lang="fr-FR" dirty="0">
              <a:latin typeface="Poppins"/>
            </a:endParaRPr>
          </a:p>
          <a:p>
            <a:r>
              <a:rPr lang="fr-FR" dirty="0">
                <a:latin typeface="Poppins"/>
              </a:rPr>
              <a:t>« </a:t>
            </a:r>
            <a:r>
              <a:rPr lang="fr-FR" dirty="0">
                <a:latin typeface="Poppins"/>
                <a:hlinkClick r:id="rId6"/>
              </a:rPr>
              <a:t>Modes d’emploi</a:t>
            </a:r>
            <a:r>
              <a:rPr lang="fr-FR" dirty="0">
                <a:latin typeface="Poppins"/>
              </a:rPr>
              <a:t> </a:t>
            </a:r>
            <a:r>
              <a:rPr lang="fr-FR" dirty="0">
                <a:solidFill>
                  <a:schemeClr val="tx2"/>
                </a:solidFill>
                <a:latin typeface="Poppins"/>
              </a:rPr>
              <a:t>», la « Dynamique Emploi d’APF France handicap » </a:t>
            </a:r>
          </a:p>
          <a:p>
            <a:r>
              <a:rPr lang="fr-FR" dirty="0">
                <a:latin typeface="Poppins"/>
              </a:rPr>
              <a:t>Le site d’APF Entreprises : </a:t>
            </a:r>
            <a:br>
              <a:rPr lang="fr-FR" dirty="0">
                <a:latin typeface="Poppins"/>
              </a:rPr>
            </a:br>
            <a:r>
              <a:rPr lang="fr-FR" dirty="0">
                <a:latin typeface="Poppins"/>
                <a:hlinkClick r:id="rId7"/>
              </a:rPr>
              <a:t>apf-entreprises.fr </a:t>
            </a:r>
            <a:endParaRPr lang="fr-FR" dirty="0">
              <a:latin typeface="Poppins"/>
            </a:endParaRPr>
          </a:p>
          <a:p>
            <a:r>
              <a:rPr lang="fr-FR" dirty="0">
                <a:latin typeface="Poppins"/>
              </a:rPr>
              <a:t>Le site d’APF Formation : </a:t>
            </a:r>
            <a:r>
              <a:rPr lang="fr-FR" dirty="0">
                <a:latin typeface="Poppins"/>
                <a:hlinkClick r:id="rId8"/>
              </a:rPr>
              <a:t>formation.apf.asso.fr</a:t>
            </a:r>
            <a:r>
              <a:rPr lang="fr-FR" dirty="0">
                <a:latin typeface="Poppins"/>
              </a:rPr>
              <a:t> </a:t>
            </a:r>
          </a:p>
          <a:p>
            <a:r>
              <a:rPr lang="fr-FR" dirty="0">
                <a:latin typeface="Poppins"/>
              </a:rPr>
              <a:t>Le site de TECHLAB : </a:t>
            </a:r>
            <a:r>
              <a:rPr lang="fr-FR" dirty="0">
                <a:latin typeface="Poppins"/>
                <a:hlinkClick r:id="rId9"/>
              </a:rPr>
              <a:t>https://lehub.apflab.org/</a:t>
            </a:r>
            <a:endParaRPr lang="fr-FR" dirty="0">
              <a:latin typeface="Poppins"/>
            </a:endParaRPr>
          </a:p>
          <a:p>
            <a:endParaRPr lang="fr-FR" dirty="0">
              <a:latin typeface="Poppins"/>
            </a:endParaRPr>
          </a:p>
        </p:txBody>
      </p:sp>
      <p:pic>
        <p:nvPicPr>
          <p:cNvPr id="4" name="Image 3"/>
          <p:cNvPicPr>
            <a:picLocks noChangeAspect="1"/>
          </p:cNvPicPr>
          <p:nvPr/>
        </p:nvPicPr>
        <p:blipFill>
          <a:blip r:embed="rId10"/>
          <a:stretch>
            <a:fillRect/>
          </a:stretch>
        </p:blipFill>
        <p:spPr>
          <a:xfrm>
            <a:off x="7148944" y="2033268"/>
            <a:ext cx="3022600" cy="1851343"/>
          </a:xfrm>
          <a:prstGeom prst="rect">
            <a:avLst/>
          </a:prstGeom>
        </p:spPr>
      </p:pic>
      <p:pic>
        <p:nvPicPr>
          <p:cNvPr id="5" name="Image 4"/>
          <p:cNvPicPr>
            <a:picLocks noChangeAspect="1"/>
          </p:cNvPicPr>
          <p:nvPr/>
        </p:nvPicPr>
        <p:blipFill>
          <a:blip r:embed="rId11"/>
          <a:stretch>
            <a:fillRect/>
          </a:stretch>
        </p:blipFill>
        <p:spPr>
          <a:xfrm>
            <a:off x="7148944" y="4107871"/>
            <a:ext cx="3022600" cy="1858899"/>
          </a:xfrm>
          <a:prstGeom prst="rect">
            <a:avLst/>
          </a:prstGeom>
        </p:spPr>
      </p:pic>
    </p:spTree>
    <p:extLst>
      <p:ext uri="{BB962C8B-B14F-4D97-AF65-F5344CB8AC3E}">
        <p14:creationId xmlns:p14="http://schemas.microsoft.com/office/powerpoint/2010/main" val="405659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9480" y="127634"/>
            <a:ext cx="10033981" cy="682505"/>
          </a:xfrm>
        </p:spPr>
        <p:txBody>
          <a:bodyPr vert="horz" lIns="121920" tIns="60960" rIns="121920" bIns="60960" rtlCol="0" anchor="ctr">
            <a:noAutofit/>
          </a:bodyPr>
          <a:lstStyle/>
          <a:p>
            <a:r>
              <a:rPr lang="fr-FR" sz="2667" b="1" dirty="0"/>
              <a:t>-APF France handicap, l’association Référente sur le handicap depuis 88 ans</a:t>
            </a:r>
          </a:p>
        </p:txBody>
      </p:sp>
      <p:sp>
        <p:nvSpPr>
          <p:cNvPr id="5" name="Titre 1"/>
          <p:cNvSpPr txBox="1">
            <a:spLocks/>
          </p:cNvSpPr>
          <p:nvPr/>
        </p:nvSpPr>
        <p:spPr>
          <a:xfrm>
            <a:off x="812801" y="48137"/>
            <a:ext cx="13546667" cy="1524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2400" kern="1200">
                <a:solidFill>
                  <a:schemeClr val="bg1"/>
                </a:solidFill>
                <a:latin typeface="Poppins SemiBold"/>
                <a:ea typeface="+mj-ea"/>
                <a:cs typeface="Poppins SemiBold"/>
              </a:defRPr>
            </a:lvl1pPr>
          </a:lstStyle>
          <a:p>
            <a:pPr defTabSz="609570"/>
            <a:endParaRPr lang="fr-FR" sz="3200" dirty="0">
              <a:solidFill>
                <a:prstClr val="white"/>
              </a:solidFill>
            </a:endParaRPr>
          </a:p>
        </p:txBody>
      </p:sp>
      <p:sp>
        <p:nvSpPr>
          <p:cNvPr id="3" name="Rectangle 2"/>
          <p:cNvSpPr/>
          <p:nvPr/>
        </p:nvSpPr>
        <p:spPr>
          <a:xfrm>
            <a:off x="485289" y="1651633"/>
            <a:ext cx="4130920" cy="3427028"/>
          </a:xfrm>
          <a:prstGeom prst="rect">
            <a:avLst/>
          </a:prstGeom>
        </p:spPr>
        <p:txBody>
          <a:bodyPr wrap="square">
            <a:spAutoFit/>
          </a:bodyPr>
          <a:lstStyle/>
          <a:p>
            <a:pPr defTabSz="609570"/>
            <a:endParaRPr lang="fr-FR" sz="2400" b="1" i="1" dirty="0">
              <a:solidFill>
                <a:srgbClr val="4BACC6"/>
              </a:solidFill>
              <a:latin typeface="Lucida Calligraphy" panose="03010101010101010101" pitchFamily="66" charset="0"/>
              <a:cs typeface="Poppins SemiBold"/>
            </a:endParaRPr>
          </a:p>
          <a:p>
            <a:pPr defTabSz="609570"/>
            <a:endParaRPr lang="fr-FR" sz="2400" b="1" i="1" dirty="0">
              <a:solidFill>
                <a:srgbClr val="094258"/>
              </a:solidFill>
              <a:latin typeface="Lucida Calligraphy" panose="03010101010101010101" pitchFamily="66" charset="0"/>
              <a:cs typeface="Poppins SemiBold"/>
            </a:endParaRPr>
          </a:p>
          <a:p>
            <a:pPr defTabSz="609570"/>
            <a:r>
              <a:rPr lang="fr-FR" sz="2400" b="1" i="1" dirty="0">
                <a:solidFill>
                  <a:srgbClr val="094258"/>
                </a:solidFill>
                <a:latin typeface="Lucida Calligraphy" panose="03010101010101010101" pitchFamily="66" charset="0"/>
                <a:cs typeface="Poppins SemiBold"/>
              </a:rPr>
              <a:t> </a:t>
            </a:r>
            <a:r>
              <a:rPr lang="fr-FR" sz="2400" b="1" i="1" dirty="0">
                <a:solidFill>
                  <a:srgbClr val="3C8ABB"/>
                </a:solidFill>
                <a:latin typeface="Lucida Calligraphy" panose="03010101010101010101" pitchFamily="66" charset="0"/>
                <a:cs typeface="Poppins SemiBold"/>
              </a:rPr>
              <a:t>Faites-le </a:t>
            </a:r>
            <a:r>
              <a:rPr lang="fr-FR" sz="2400" b="1" i="1" dirty="0">
                <a:solidFill>
                  <a:srgbClr val="519A9A"/>
                </a:solidFill>
                <a:latin typeface="Lucida Calligraphy" panose="03010101010101010101" pitchFamily="66" charset="0"/>
                <a:cs typeface="Poppins SemiBold"/>
              </a:rPr>
              <a:t>!  </a:t>
            </a:r>
          </a:p>
          <a:p>
            <a:pPr defTabSz="609570"/>
            <a:r>
              <a:rPr lang="fr-FR" sz="1467" i="1" dirty="0">
                <a:solidFill>
                  <a:srgbClr val="094258"/>
                </a:solidFill>
                <a:latin typeface="Poppins SemiBold"/>
                <a:cs typeface="Poppins SemiBold"/>
              </a:rPr>
              <a:t>   André Trannoy</a:t>
            </a:r>
          </a:p>
          <a:p>
            <a:pPr defTabSz="609570"/>
            <a:endParaRPr lang="fr-FR" sz="1867" i="1" dirty="0">
              <a:solidFill>
                <a:srgbClr val="094258"/>
              </a:solidFill>
              <a:latin typeface="Poppins SemiBold"/>
              <a:cs typeface="Poppins SemiBold"/>
            </a:endParaRPr>
          </a:p>
          <a:p>
            <a:pPr defTabSz="609570"/>
            <a:endParaRPr lang="fr-FR" sz="1867" i="1" dirty="0">
              <a:solidFill>
                <a:srgbClr val="094258"/>
              </a:solidFill>
              <a:latin typeface="Poppins SemiBold"/>
              <a:cs typeface="Poppins SemiBold"/>
            </a:endParaRPr>
          </a:p>
          <a:p>
            <a:pPr defTabSz="609570"/>
            <a:endParaRPr lang="fr-FR" sz="1867" i="1" dirty="0">
              <a:solidFill>
                <a:srgbClr val="094258"/>
              </a:solidFill>
              <a:latin typeface="Poppins SemiBold"/>
              <a:cs typeface="Poppins SemiBold"/>
            </a:endParaRPr>
          </a:p>
          <a:p>
            <a:pPr algn="r" defTabSz="609570"/>
            <a:endParaRPr lang="fr-FR" sz="1467" b="1" dirty="0">
              <a:solidFill>
                <a:srgbClr val="F79646"/>
              </a:solidFill>
              <a:latin typeface="Poppins SemiBold"/>
              <a:cs typeface="Poppins SemiBold"/>
            </a:endParaRPr>
          </a:p>
          <a:p>
            <a:pPr algn="r" defTabSz="609570"/>
            <a:r>
              <a:rPr lang="fr-FR" sz="1467" b="1" dirty="0">
                <a:solidFill>
                  <a:srgbClr val="F79646"/>
                </a:solidFill>
                <a:latin typeface="Poppins SemiBold"/>
                <a:cs typeface="Poppins SemiBold"/>
              </a:rPr>
              <a:t>1</a:t>
            </a:r>
            <a:r>
              <a:rPr lang="fr-FR" sz="1467" b="1" baseline="30000" dirty="0">
                <a:solidFill>
                  <a:srgbClr val="F79646"/>
                </a:solidFill>
                <a:latin typeface="Poppins SemiBold"/>
                <a:cs typeface="Poppins SemiBold"/>
              </a:rPr>
              <a:t>ier</a:t>
            </a:r>
            <a:r>
              <a:rPr lang="fr-FR" sz="1467" b="1" dirty="0">
                <a:solidFill>
                  <a:srgbClr val="F79646"/>
                </a:solidFill>
                <a:latin typeface="Poppins SemiBold"/>
                <a:cs typeface="Poppins SemiBold"/>
              </a:rPr>
              <a:t> </a:t>
            </a:r>
            <a:r>
              <a:rPr lang="fr-FR" sz="1467" b="1" dirty="0">
                <a:solidFill>
                  <a:srgbClr val="094258"/>
                </a:solidFill>
                <a:latin typeface="Poppins SemiBold"/>
                <a:cs typeface="Poppins SemiBold"/>
              </a:rPr>
              <a:t>séjours de vacances</a:t>
            </a:r>
          </a:p>
          <a:p>
            <a:pPr algn="r" defTabSz="609570"/>
            <a:r>
              <a:rPr lang="fr-FR" sz="1467" b="1" dirty="0">
                <a:solidFill>
                  <a:srgbClr val="F79646"/>
                </a:solidFill>
                <a:latin typeface="Poppins SemiBold"/>
                <a:cs typeface="Poppins SemiBold"/>
              </a:rPr>
              <a:t>1</a:t>
            </a:r>
            <a:r>
              <a:rPr lang="fr-FR" sz="1467" b="1" baseline="30000" dirty="0">
                <a:solidFill>
                  <a:srgbClr val="F79646"/>
                </a:solidFill>
                <a:latin typeface="Poppins SemiBold"/>
                <a:cs typeface="Poppins SemiBold"/>
              </a:rPr>
              <a:t>ier</a:t>
            </a:r>
            <a:r>
              <a:rPr lang="fr-FR" sz="1467" b="1" dirty="0">
                <a:solidFill>
                  <a:srgbClr val="F79646"/>
                </a:solidFill>
                <a:latin typeface="Poppins SemiBold"/>
                <a:cs typeface="Poppins SemiBold"/>
              </a:rPr>
              <a:t> </a:t>
            </a:r>
            <a:r>
              <a:rPr lang="fr-FR" sz="1467" b="1" dirty="0">
                <a:solidFill>
                  <a:srgbClr val="094258"/>
                </a:solidFill>
                <a:latin typeface="Poppins SemiBold"/>
                <a:cs typeface="Poppins SemiBold"/>
              </a:rPr>
              <a:t>services et établissements </a:t>
            </a:r>
            <a:endParaRPr lang="fr-FR" sz="1600" b="1" dirty="0">
              <a:solidFill>
                <a:srgbClr val="094258"/>
              </a:solidFill>
              <a:latin typeface="Poppins SemiBold"/>
              <a:cs typeface="Poppins SemiBold"/>
            </a:endParaRPr>
          </a:p>
          <a:p>
            <a:pPr algn="ctr" defTabSz="609570"/>
            <a:endParaRPr lang="fr-FR" sz="1400" dirty="0">
              <a:solidFill>
                <a:srgbClr val="094258"/>
              </a:solidFill>
              <a:latin typeface="Poppins SemiBold"/>
              <a:cs typeface="Poppins SemiBold"/>
            </a:endParaRPr>
          </a:p>
          <a:p>
            <a:pPr algn="ctr" defTabSz="609570"/>
            <a:endParaRPr lang="fr-FR" sz="1600" i="1" dirty="0">
              <a:solidFill>
                <a:srgbClr val="094258"/>
              </a:solidFill>
              <a:latin typeface="Poppins SemiBold"/>
              <a:cs typeface="Poppins SemiBold"/>
            </a:endParaRPr>
          </a:p>
        </p:txBody>
      </p:sp>
      <p:sp>
        <p:nvSpPr>
          <p:cNvPr id="10" name="Espace réservé du numéro de diapositive 9"/>
          <p:cNvSpPr>
            <a:spLocks noGrp="1"/>
          </p:cNvSpPr>
          <p:nvPr>
            <p:ph type="sldNum" sz="quarter" idx="12"/>
          </p:nvPr>
        </p:nvSpPr>
        <p:spPr/>
        <p:txBody>
          <a:bodyPr/>
          <a:lstStyle/>
          <a:p>
            <a:pPr defTabSz="609570"/>
            <a:fld id="{472F7BCC-CCDD-EE44-97BD-0AC2870E5BEC}" type="slidenum">
              <a:rPr lang="fr-FR"/>
              <a:pPr defTabSz="609570"/>
              <a:t>3</a:t>
            </a:fld>
            <a:endParaRPr lang="fr-FR" dirty="0"/>
          </a:p>
        </p:txBody>
      </p:sp>
      <p:pic>
        <p:nvPicPr>
          <p:cNvPr id="6" name="Image 5"/>
          <p:cNvPicPr>
            <a:picLocks noChangeAspect="1"/>
          </p:cNvPicPr>
          <p:nvPr/>
        </p:nvPicPr>
        <p:blipFill rotWithShape="1">
          <a:blip r:embed="rId2"/>
          <a:srcRect t="37164" r="80263" b="23382"/>
          <a:stretch/>
        </p:blipFill>
        <p:spPr>
          <a:xfrm>
            <a:off x="2530033" y="1546208"/>
            <a:ext cx="2031657" cy="2284485"/>
          </a:xfrm>
          <a:prstGeom prst="rect">
            <a:avLst/>
          </a:prstGeom>
        </p:spPr>
      </p:pic>
      <p:sp>
        <p:nvSpPr>
          <p:cNvPr id="13" name="Rectangle 12"/>
          <p:cNvSpPr/>
          <p:nvPr/>
        </p:nvSpPr>
        <p:spPr>
          <a:xfrm>
            <a:off x="5165315" y="2411168"/>
            <a:ext cx="6524116" cy="830997"/>
          </a:xfrm>
          <a:prstGeom prst="rect">
            <a:avLst/>
          </a:prstGeom>
        </p:spPr>
        <p:txBody>
          <a:bodyPr wrap="square">
            <a:spAutoFit/>
          </a:bodyPr>
          <a:lstStyle/>
          <a:p>
            <a:pPr algn="ctr" defTabSz="609570"/>
            <a:r>
              <a:rPr lang="fr-FR" sz="1600" dirty="0">
                <a:solidFill>
                  <a:srgbClr val="094258"/>
                </a:solidFill>
                <a:latin typeface="Poppins SemiBold"/>
                <a:cs typeface="Poppins SemiBold"/>
              </a:rPr>
              <a:t>Association, reconnue d’utilité publique, créée </a:t>
            </a:r>
            <a:r>
              <a:rPr lang="fr-FR" sz="1600" u="sng" dirty="0">
                <a:solidFill>
                  <a:srgbClr val="094258"/>
                </a:solidFill>
                <a:latin typeface="Poppins SemiBold"/>
                <a:cs typeface="Poppins SemiBold"/>
              </a:rPr>
              <a:t>par</a:t>
            </a:r>
            <a:r>
              <a:rPr lang="fr-FR" sz="1600" dirty="0">
                <a:solidFill>
                  <a:srgbClr val="094258"/>
                </a:solidFill>
                <a:latin typeface="Poppins SemiBold"/>
                <a:cs typeface="Poppins SemiBold"/>
              </a:rPr>
              <a:t> des personnes en situation de handicap </a:t>
            </a:r>
          </a:p>
          <a:p>
            <a:pPr algn="ctr" defTabSz="609570"/>
            <a:r>
              <a:rPr lang="fr-FR" sz="1600" u="sng" dirty="0">
                <a:solidFill>
                  <a:srgbClr val="094258"/>
                </a:solidFill>
                <a:latin typeface="Poppins SemiBold"/>
                <a:cs typeface="Poppins SemiBold"/>
              </a:rPr>
              <a:t>et pour </a:t>
            </a:r>
            <a:r>
              <a:rPr lang="fr-FR" sz="1600" dirty="0">
                <a:solidFill>
                  <a:srgbClr val="094258"/>
                </a:solidFill>
                <a:latin typeface="Poppins SemiBold"/>
                <a:cs typeface="Poppins SemiBold"/>
              </a:rPr>
              <a:t>les personnes en situation de handicap</a:t>
            </a:r>
          </a:p>
        </p:txBody>
      </p:sp>
      <p:sp>
        <p:nvSpPr>
          <p:cNvPr id="20" name="Rectangle 19"/>
          <p:cNvSpPr/>
          <p:nvPr/>
        </p:nvSpPr>
        <p:spPr>
          <a:xfrm>
            <a:off x="5208763" y="3501421"/>
            <a:ext cx="6428229" cy="1323439"/>
          </a:xfrm>
          <a:prstGeom prst="rect">
            <a:avLst/>
          </a:prstGeom>
        </p:spPr>
        <p:txBody>
          <a:bodyPr wrap="square">
            <a:spAutoFit/>
          </a:bodyPr>
          <a:lstStyle/>
          <a:p>
            <a:pPr algn="ctr" defTabSz="609570"/>
            <a:r>
              <a:rPr lang="fr-FR" sz="1600" b="1" dirty="0">
                <a:solidFill>
                  <a:srgbClr val="F79646"/>
                </a:solidFill>
                <a:latin typeface="Poppins SemiBold"/>
                <a:cs typeface="Poppins SemiBold"/>
              </a:rPr>
              <a:t>Construire une société inclusive et solidaire</a:t>
            </a:r>
          </a:p>
          <a:p>
            <a:pPr algn="ctr" defTabSz="609570"/>
            <a:endParaRPr lang="fr-FR" sz="1600" b="1" dirty="0">
              <a:solidFill>
                <a:srgbClr val="F79646"/>
              </a:solidFill>
              <a:latin typeface="Poppins SemiBold"/>
              <a:cs typeface="Poppins SemiBold"/>
            </a:endParaRPr>
          </a:p>
          <a:p>
            <a:pPr algn="ctr" defTabSz="609570"/>
            <a:r>
              <a:rPr lang="fr-FR" sz="1600" u="sng" dirty="0">
                <a:solidFill>
                  <a:srgbClr val="094258"/>
                </a:solidFill>
                <a:latin typeface="Poppins SemiBold"/>
                <a:cs typeface="Poppins SemiBold"/>
              </a:rPr>
              <a:t>Accompagner </a:t>
            </a:r>
            <a:r>
              <a:rPr lang="fr-FR" sz="1600" dirty="0">
                <a:solidFill>
                  <a:srgbClr val="094258"/>
                </a:solidFill>
                <a:latin typeface="Poppins SemiBold"/>
                <a:cs typeface="Poppins SemiBold"/>
              </a:rPr>
              <a:t>les personnes en situation de handicap et </a:t>
            </a:r>
            <a:r>
              <a:rPr lang="fr-FR" sz="1600" u="sng" dirty="0">
                <a:solidFill>
                  <a:srgbClr val="094258"/>
                </a:solidFill>
                <a:latin typeface="Poppins SemiBold"/>
                <a:cs typeface="Poppins SemiBold"/>
              </a:rPr>
              <a:t>défendre leurs droits</a:t>
            </a:r>
          </a:p>
          <a:p>
            <a:pPr algn="ctr" defTabSz="609570"/>
            <a:endParaRPr lang="fr-FR" sz="1600" b="1" dirty="0">
              <a:solidFill>
                <a:srgbClr val="F79646"/>
              </a:solidFill>
              <a:latin typeface="Poppins SemiBold"/>
              <a:cs typeface="Poppins SemiBold"/>
            </a:endParaRPr>
          </a:p>
        </p:txBody>
      </p:sp>
      <p:sp>
        <p:nvSpPr>
          <p:cNvPr id="4" name="ZoneTexte 3"/>
          <p:cNvSpPr txBox="1"/>
          <p:nvPr/>
        </p:nvSpPr>
        <p:spPr>
          <a:xfrm>
            <a:off x="5453439" y="4914658"/>
            <a:ext cx="5926691" cy="461665"/>
          </a:xfrm>
          <a:prstGeom prst="rect">
            <a:avLst/>
          </a:prstGeom>
          <a:noFill/>
        </p:spPr>
        <p:txBody>
          <a:bodyPr wrap="square" rtlCol="0">
            <a:spAutoFit/>
          </a:bodyPr>
          <a:lstStyle/>
          <a:p>
            <a:pPr algn="ctr" defTabSz="609570"/>
            <a:r>
              <a:rPr lang="fr-FR" sz="2400" b="1" dirty="0">
                <a:solidFill>
                  <a:srgbClr val="3C8ABB"/>
                </a:solidFill>
                <a:latin typeface="Lucida Calligraphy" panose="03010101010101010101" pitchFamily="66" charset="0"/>
              </a:rPr>
              <a:t>Pouvoir d’agir, pouvoir choisir</a:t>
            </a:r>
          </a:p>
        </p:txBody>
      </p:sp>
      <p:sp>
        <p:nvSpPr>
          <p:cNvPr id="7" name="Rectangle à coins arrondis 6"/>
          <p:cNvSpPr/>
          <p:nvPr/>
        </p:nvSpPr>
        <p:spPr>
          <a:xfrm>
            <a:off x="7594750" y="1564850"/>
            <a:ext cx="1656623" cy="493991"/>
          </a:xfrm>
          <a:prstGeom prst="roundRect">
            <a:avLst>
              <a:gd name="adj" fmla="val 0"/>
            </a:avLst>
          </a:prstGeom>
          <a:solidFill>
            <a:srgbClr val="F399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fr-FR" sz="2400" b="1" dirty="0">
                <a:solidFill>
                  <a:prstClr val="white"/>
                </a:solidFill>
                <a:latin typeface="Calibri"/>
              </a:rPr>
              <a:t> 2022</a:t>
            </a:r>
          </a:p>
        </p:txBody>
      </p:sp>
      <p:sp>
        <p:nvSpPr>
          <p:cNvPr id="14" name="Rectangle à coins arrondis 13"/>
          <p:cNvSpPr/>
          <p:nvPr/>
        </p:nvSpPr>
        <p:spPr>
          <a:xfrm>
            <a:off x="616733" y="1565115"/>
            <a:ext cx="1682067" cy="493991"/>
          </a:xfrm>
          <a:prstGeom prst="roundRect">
            <a:avLst>
              <a:gd name="adj" fmla="val 0"/>
            </a:avLst>
          </a:prstGeom>
          <a:solidFill>
            <a:srgbClr val="F399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fr-FR" sz="2400" b="1" dirty="0">
                <a:solidFill>
                  <a:prstClr val="white"/>
                </a:solidFill>
                <a:latin typeface="Calibri"/>
              </a:rPr>
              <a:t>1933</a:t>
            </a:r>
          </a:p>
        </p:txBody>
      </p:sp>
      <p:pic>
        <p:nvPicPr>
          <p:cNvPr id="16" name="Image 15"/>
          <p:cNvPicPr>
            <a:picLocks noChangeAspect="1"/>
          </p:cNvPicPr>
          <p:nvPr/>
        </p:nvPicPr>
        <p:blipFill>
          <a:blip r:embed="rId3"/>
          <a:stretch>
            <a:fillRect/>
          </a:stretch>
        </p:blipFill>
        <p:spPr>
          <a:xfrm>
            <a:off x="5865291" y="3668185"/>
            <a:ext cx="215900" cy="38100"/>
          </a:xfrm>
          <a:prstGeom prst="rect">
            <a:avLst/>
          </a:prstGeom>
        </p:spPr>
      </p:pic>
      <p:pic>
        <p:nvPicPr>
          <p:cNvPr id="18" name="Image 17"/>
          <p:cNvPicPr>
            <a:picLocks noChangeAspect="1"/>
          </p:cNvPicPr>
          <p:nvPr/>
        </p:nvPicPr>
        <p:blipFill>
          <a:blip r:embed="rId3"/>
          <a:stretch>
            <a:fillRect/>
          </a:stretch>
        </p:blipFill>
        <p:spPr>
          <a:xfrm>
            <a:off x="10754783" y="3689351"/>
            <a:ext cx="215900" cy="38100"/>
          </a:xfrm>
          <a:prstGeom prst="rect">
            <a:avLst/>
          </a:prstGeom>
        </p:spPr>
      </p:pic>
      <p:pic>
        <p:nvPicPr>
          <p:cNvPr id="19" name="Image 18"/>
          <p:cNvPicPr>
            <a:picLocks noChangeAspect="1"/>
          </p:cNvPicPr>
          <p:nvPr/>
        </p:nvPicPr>
        <p:blipFill>
          <a:blip r:embed="rId3"/>
          <a:stretch>
            <a:fillRect/>
          </a:stretch>
        </p:blipFill>
        <p:spPr>
          <a:xfrm>
            <a:off x="2044701" y="4229102"/>
            <a:ext cx="215900" cy="38100"/>
          </a:xfrm>
          <a:prstGeom prst="rect">
            <a:avLst/>
          </a:prstGeom>
        </p:spPr>
      </p:pic>
      <p:pic>
        <p:nvPicPr>
          <p:cNvPr id="21" name="Image 20"/>
          <p:cNvPicPr>
            <a:picLocks noChangeAspect="1"/>
          </p:cNvPicPr>
          <p:nvPr/>
        </p:nvPicPr>
        <p:blipFill>
          <a:blip r:embed="rId3"/>
          <a:stretch>
            <a:fillRect/>
          </a:stretch>
        </p:blipFill>
        <p:spPr>
          <a:xfrm>
            <a:off x="1494367" y="4461935"/>
            <a:ext cx="215900" cy="38100"/>
          </a:xfrm>
          <a:prstGeom prst="rect">
            <a:avLst/>
          </a:prstGeom>
        </p:spPr>
      </p:pic>
      <p:cxnSp>
        <p:nvCxnSpPr>
          <p:cNvPr id="9" name="Connecteur droit 8"/>
          <p:cNvCxnSpPr/>
          <p:nvPr/>
        </p:nvCxnSpPr>
        <p:spPr>
          <a:xfrm>
            <a:off x="486833" y="1555749"/>
            <a:ext cx="0" cy="3005667"/>
          </a:xfrm>
          <a:prstGeom prst="line">
            <a:avLst/>
          </a:prstGeom>
          <a:ln w="6350" cmpd="sng">
            <a:solidFill>
              <a:srgbClr val="094258"/>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a:off x="4893733" y="1559983"/>
            <a:ext cx="0" cy="3005667"/>
          </a:xfrm>
          <a:prstGeom prst="line">
            <a:avLst/>
          </a:prstGeom>
          <a:ln w="6350" cmpd="sng">
            <a:solidFill>
              <a:srgbClr val="094258"/>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11840633" y="1543049"/>
            <a:ext cx="0" cy="3005667"/>
          </a:xfrm>
          <a:prstGeom prst="line">
            <a:avLst/>
          </a:prstGeom>
          <a:ln w="6350" cmpd="sng">
            <a:solidFill>
              <a:srgbClr val="094258"/>
            </a:solidFill>
          </a:ln>
          <a:effectLst/>
        </p:spPr>
        <p:style>
          <a:lnRef idx="2">
            <a:schemeClr val="accent1"/>
          </a:lnRef>
          <a:fillRef idx="0">
            <a:schemeClr val="accent1"/>
          </a:fillRef>
          <a:effectRef idx="1">
            <a:schemeClr val="accent1"/>
          </a:effectRef>
          <a:fontRef idx="minor">
            <a:schemeClr val="tx1"/>
          </a:fontRef>
        </p:style>
      </p:cxnSp>
      <p:pic>
        <p:nvPicPr>
          <p:cNvPr id="24" name="Image 23"/>
          <p:cNvPicPr>
            <a:picLocks noChangeAspect="1"/>
          </p:cNvPicPr>
          <p:nvPr/>
        </p:nvPicPr>
        <p:blipFill>
          <a:blip r:embed="rId3"/>
          <a:stretch>
            <a:fillRect/>
          </a:stretch>
        </p:blipFill>
        <p:spPr>
          <a:xfrm>
            <a:off x="5700191" y="5425727"/>
            <a:ext cx="5518143" cy="45719"/>
          </a:xfrm>
          <a:prstGeom prst="rect">
            <a:avLst/>
          </a:prstGeom>
        </p:spPr>
      </p:pic>
    </p:spTree>
    <p:extLst>
      <p:ext uri="{BB962C8B-B14F-4D97-AF65-F5344CB8AC3E}">
        <p14:creationId xmlns:p14="http://schemas.microsoft.com/office/powerpoint/2010/main" val="15994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223" y="127634"/>
            <a:ext cx="9016236" cy="682505"/>
          </a:xfrm>
        </p:spPr>
        <p:txBody>
          <a:bodyPr vert="horz" lIns="121920" tIns="60960" rIns="121920" bIns="60960" rtlCol="0" anchor="ctr">
            <a:noAutofit/>
          </a:bodyPr>
          <a:lstStyle/>
          <a:p>
            <a:r>
              <a:rPr lang="fr-FR" sz="2667" b="1" dirty="0"/>
              <a:t>- Une organisation incontournable en France</a:t>
            </a:r>
            <a:endParaRPr lang="fr-FR" sz="2400" b="1" i="1" dirty="0"/>
          </a:p>
        </p:txBody>
      </p:sp>
      <p:sp>
        <p:nvSpPr>
          <p:cNvPr id="5" name="Titre 1"/>
          <p:cNvSpPr txBox="1">
            <a:spLocks/>
          </p:cNvSpPr>
          <p:nvPr/>
        </p:nvSpPr>
        <p:spPr>
          <a:xfrm>
            <a:off x="812801" y="48137"/>
            <a:ext cx="13546667" cy="1524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2400" kern="1200">
                <a:solidFill>
                  <a:schemeClr val="bg1"/>
                </a:solidFill>
                <a:latin typeface="Poppins SemiBold"/>
                <a:ea typeface="+mj-ea"/>
                <a:cs typeface="Poppins SemiBold"/>
              </a:defRPr>
            </a:lvl1pPr>
          </a:lstStyle>
          <a:p>
            <a:pPr defTabSz="609570"/>
            <a:endParaRPr lang="fr-FR" sz="3200" dirty="0">
              <a:solidFill>
                <a:prstClr val="white"/>
              </a:solidFill>
            </a:endParaRP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4788" y="2471038"/>
            <a:ext cx="3065296" cy="2910013"/>
          </a:xfrm>
          <a:prstGeom prst="rect">
            <a:avLst/>
          </a:prstGeom>
        </p:spPr>
      </p:pic>
      <p:sp>
        <p:nvSpPr>
          <p:cNvPr id="3" name="Espace réservé du numéro de diapositive 2"/>
          <p:cNvSpPr>
            <a:spLocks noGrp="1"/>
          </p:cNvSpPr>
          <p:nvPr>
            <p:ph type="sldNum" sz="quarter" idx="12"/>
          </p:nvPr>
        </p:nvSpPr>
        <p:spPr/>
        <p:txBody>
          <a:bodyPr/>
          <a:lstStyle/>
          <a:p>
            <a:pPr defTabSz="609570"/>
            <a:fld id="{472F7BCC-CCDD-EE44-97BD-0AC2870E5BEC}" type="slidenum">
              <a:rPr lang="fr-FR"/>
              <a:pPr defTabSz="609570"/>
              <a:t>4</a:t>
            </a:fld>
            <a:endParaRPr lang="fr-FR" dirty="0"/>
          </a:p>
        </p:txBody>
      </p:sp>
      <p:sp>
        <p:nvSpPr>
          <p:cNvPr id="7" name="Rectangle 6"/>
          <p:cNvSpPr/>
          <p:nvPr/>
        </p:nvSpPr>
        <p:spPr>
          <a:xfrm>
            <a:off x="8138585" y="1419050"/>
            <a:ext cx="3915833" cy="625877"/>
          </a:xfrm>
          <a:prstGeom prst="rect">
            <a:avLst/>
          </a:prstGeom>
        </p:spPr>
        <p:txBody>
          <a:bodyPr wrap="square">
            <a:spAutoFit/>
          </a:bodyPr>
          <a:lstStyle/>
          <a:p>
            <a:pPr algn="ctr" defTabSz="609570"/>
            <a:r>
              <a:rPr lang="fr-FR" sz="1600" b="1" dirty="0">
                <a:solidFill>
                  <a:srgbClr val="094258"/>
                </a:solidFill>
                <a:latin typeface="Poppins SemiBold"/>
                <a:cs typeface="Poppins SemiBold"/>
              </a:rPr>
              <a:t>Une forte présence </a:t>
            </a:r>
          </a:p>
          <a:p>
            <a:pPr algn="ctr" defTabSz="609570"/>
            <a:r>
              <a:rPr lang="fr-FR" sz="1867" b="1" dirty="0">
                <a:solidFill>
                  <a:srgbClr val="F6A931"/>
                </a:solidFill>
                <a:latin typeface="Poppins SemiBold"/>
                <a:cs typeface="Poppins SemiBold"/>
              </a:rPr>
              <a:t>nationale</a:t>
            </a:r>
            <a:endParaRPr lang="fr-FR" sz="1600" b="1" dirty="0">
              <a:solidFill>
                <a:srgbClr val="F6A931"/>
              </a:solidFill>
              <a:latin typeface="Poppins SemiBold"/>
              <a:cs typeface="Poppins SemiBold"/>
            </a:endParaRP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8396" t="17502" r="5812" b="78124"/>
          <a:stretch/>
        </p:blipFill>
        <p:spPr>
          <a:xfrm>
            <a:off x="648329" y="3983813"/>
            <a:ext cx="2689995" cy="658103"/>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675" y="1971714"/>
            <a:ext cx="2432928" cy="1547004"/>
          </a:xfrm>
          <a:prstGeom prst="rect">
            <a:avLst/>
          </a:prstGeom>
        </p:spPr>
      </p:pic>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988" y="4235938"/>
            <a:ext cx="2454093" cy="1244357"/>
          </a:xfrm>
          <a:prstGeom prst="rect">
            <a:avLst/>
          </a:prstGeom>
        </p:spPr>
      </p:pic>
      <p:sp>
        <p:nvSpPr>
          <p:cNvPr id="15" name="Rectangle 14"/>
          <p:cNvSpPr/>
          <p:nvPr/>
        </p:nvSpPr>
        <p:spPr>
          <a:xfrm>
            <a:off x="3714751" y="1434415"/>
            <a:ext cx="4434416" cy="625877"/>
          </a:xfrm>
          <a:prstGeom prst="rect">
            <a:avLst/>
          </a:prstGeom>
        </p:spPr>
        <p:txBody>
          <a:bodyPr wrap="square">
            <a:spAutoFit/>
          </a:bodyPr>
          <a:lstStyle/>
          <a:p>
            <a:pPr algn="ctr" defTabSz="609570"/>
            <a:r>
              <a:rPr lang="fr-FR" sz="1867" b="1" dirty="0">
                <a:solidFill>
                  <a:srgbClr val="F6A931"/>
                </a:solidFill>
                <a:latin typeface="Poppins SemiBold"/>
                <a:cs typeface="Poppins SemiBold"/>
              </a:rPr>
              <a:t>+ de 450 </a:t>
            </a:r>
          </a:p>
          <a:p>
            <a:pPr algn="ctr" defTabSz="609570"/>
            <a:r>
              <a:rPr lang="fr-FR" sz="1600" b="1" dirty="0">
                <a:solidFill>
                  <a:srgbClr val="094258"/>
                </a:solidFill>
                <a:latin typeface="Poppins SemiBold"/>
                <a:cs typeface="Poppins SemiBold"/>
              </a:rPr>
              <a:t>structures et établissements</a:t>
            </a:r>
            <a:endParaRPr lang="fr-FR" sz="1467" b="1" dirty="0">
              <a:solidFill>
                <a:srgbClr val="094258"/>
              </a:solidFill>
              <a:latin typeface="Poppins SemiBold"/>
              <a:cs typeface="Poppins SemiBold"/>
            </a:endParaRPr>
          </a:p>
        </p:txBody>
      </p:sp>
      <p:sp>
        <p:nvSpPr>
          <p:cNvPr id="22" name="AutoShape 4" descr="blob:null/d1fde393-44da-4486-8f23-c3dcc8db1ae3"/>
          <p:cNvSpPr>
            <a:spLocks noChangeAspect="1" noChangeArrowheads="1"/>
          </p:cNvSpPr>
          <p:nvPr/>
        </p:nvSpPr>
        <p:spPr bwMode="auto">
          <a:xfrm>
            <a:off x="207433" y="-192617"/>
            <a:ext cx="406400" cy="406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70"/>
            <a:endParaRPr lang="fr-FR" sz="2400">
              <a:solidFill>
                <a:prstClr val="black"/>
              </a:solidFill>
              <a:latin typeface="Calibri"/>
            </a:endParaRPr>
          </a:p>
        </p:txBody>
      </p:sp>
      <p:pic>
        <p:nvPicPr>
          <p:cNvPr id="25" name="Imag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849" y="5742017"/>
            <a:ext cx="1780579" cy="403567"/>
          </a:xfrm>
          <a:prstGeom prst="rect">
            <a:avLst/>
          </a:prstGeom>
        </p:spPr>
      </p:pic>
      <p:cxnSp>
        <p:nvCxnSpPr>
          <p:cNvPr id="17" name="Connecteur droit 16"/>
          <p:cNvCxnSpPr>
            <a:endCxn id="15" idx="1"/>
          </p:cNvCxnSpPr>
          <p:nvPr/>
        </p:nvCxnSpPr>
        <p:spPr>
          <a:xfrm flipV="1">
            <a:off x="3714752" y="1747345"/>
            <a:ext cx="1" cy="3269155"/>
          </a:xfrm>
          <a:prstGeom prst="line">
            <a:avLst/>
          </a:prstGeom>
          <a:ln w="12700" cmpd="sng">
            <a:solidFill>
              <a:srgbClr val="094258"/>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 y="1428013"/>
            <a:ext cx="3831167" cy="666786"/>
          </a:xfrm>
          <a:prstGeom prst="rect">
            <a:avLst/>
          </a:prstGeom>
        </p:spPr>
        <p:txBody>
          <a:bodyPr wrap="square">
            <a:spAutoFit/>
          </a:bodyPr>
          <a:lstStyle/>
          <a:p>
            <a:pPr algn="ctr" defTabSz="609570"/>
            <a:r>
              <a:rPr lang="fr-FR" sz="2133" b="1" dirty="0">
                <a:solidFill>
                  <a:srgbClr val="F6A931"/>
                </a:solidFill>
                <a:latin typeface="Poppins SemiBold"/>
                <a:cs typeface="Poppins SemiBold"/>
              </a:rPr>
              <a:t>+ 83 000 </a:t>
            </a:r>
          </a:p>
          <a:p>
            <a:pPr algn="ctr" defTabSz="609570"/>
            <a:r>
              <a:rPr lang="fr-FR" sz="1600" b="1" dirty="0">
                <a:solidFill>
                  <a:srgbClr val="094258"/>
                </a:solidFill>
                <a:latin typeface="Poppins SemiBold"/>
                <a:cs typeface="Poppins SemiBold"/>
              </a:rPr>
              <a:t>acteurs</a:t>
            </a:r>
            <a:endParaRPr lang="fr-FR" sz="1467" b="1" dirty="0">
              <a:solidFill>
                <a:srgbClr val="094258"/>
              </a:solidFill>
              <a:latin typeface="Poppins SemiBold"/>
              <a:cs typeface="Poppins SemiBold"/>
            </a:endParaRPr>
          </a:p>
        </p:txBody>
      </p:sp>
      <p:sp>
        <p:nvSpPr>
          <p:cNvPr id="10" name="ZoneTexte 9"/>
          <p:cNvSpPr txBox="1"/>
          <p:nvPr/>
        </p:nvSpPr>
        <p:spPr>
          <a:xfrm>
            <a:off x="754161" y="2538460"/>
            <a:ext cx="2357339" cy="995401"/>
          </a:xfrm>
          <a:prstGeom prst="rect">
            <a:avLst/>
          </a:prstGeom>
          <a:noFill/>
        </p:spPr>
        <p:txBody>
          <a:bodyPr wrap="square" rtlCol="0">
            <a:spAutoFit/>
          </a:bodyPr>
          <a:lstStyle/>
          <a:p>
            <a:pPr marL="285744" indent="-285744" defTabSz="609570">
              <a:buFont typeface="Arial"/>
              <a:buChar char="•"/>
            </a:pPr>
            <a:r>
              <a:rPr lang="fr-FR" sz="1467" b="1" dirty="0">
                <a:solidFill>
                  <a:srgbClr val="094258"/>
                </a:solidFill>
                <a:latin typeface="Poppins"/>
              </a:rPr>
              <a:t>21 000 </a:t>
            </a:r>
            <a:r>
              <a:rPr lang="fr-FR" sz="1467" dirty="0">
                <a:solidFill>
                  <a:srgbClr val="094258"/>
                </a:solidFill>
                <a:latin typeface="Poppins"/>
              </a:rPr>
              <a:t>adhérents</a:t>
            </a:r>
          </a:p>
          <a:p>
            <a:pPr marL="285744" indent="-285744" defTabSz="609570">
              <a:buFont typeface="Arial"/>
              <a:buChar char="•"/>
            </a:pPr>
            <a:r>
              <a:rPr lang="fr-FR" sz="1467" b="1" dirty="0">
                <a:solidFill>
                  <a:srgbClr val="094258"/>
                </a:solidFill>
                <a:latin typeface="Poppins"/>
              </a:rPr>
              <a:t>35 000 </a:t>
            </a:r>
            <a:r>
              <a:rPr lang="fr-FR" sz="1467" dirty="0">
                <a:solidFill>
                  <a:srgbClr val="094258"/>
                </a:solidFill>
                <a:latin typeface="Poppins"/>
              </a:rPr>
              <a:t>usagers</a:t>
            </a:r>
          </a:p>
          <a:p>
            <a:pPr marL="285744" indent="-285744" defTabSz="609570">
              <a:buFont typeface="Arial"/>
              <a:buChar char="•"/>
            </a:pPr>
            <a:r>
              <a:rPr lang="fr-FR" sz="1467" b="1" dirty="0">
                <a:solidFill>
                  <a:srgbClr val="094258"/>
                </a:solidFill>
                <a:latin typeface="Poppins"/>
              </a:rPr>
              <a:t>15 000 </a:t>
            </a:r>
            <a:r>
              <a:rPr lang="fr-FR" sz="1467" dirty="0">
                <a:solidFill>
                  <a:srgbClr val="094258"/>
                </a:solidFill>
                <a:latin typeface="Poppins"/>
              </a:rPr>
              <a:t>salariés</a:t>
            </a:r>
          </a:p>
          <a:p>
            <a:pPr marL="285744" indent="-285744" defTabSz="609570">
              <a:buFont typeface="Arial"/>
              <a:buChar char="•"/>
            </a:pPr>
            <a:r>
              <a:rPr lang="fr-FR" sz="1467" b="1" dirty="0">
                <a:solidFill>
                  <a:srgbClr val="094258"/>
                </a:solidFill>
                <a:latin typeface="Poppins"/>
              </a:rPr>
              <a:t>12 500 </a:t>
            </a:r>
            <a:r>
              <a:rPr lang="fr-FR" sz="1467" dirty="0">
                <a:solidFill>
                  <a:srgbClr val="094258"/>
                </a:solidFill>
                <a:latin typeface="Poppins"/>
              </a:rPr>
              <a:t>bénévoles</a:t>
            </a:r>
          </a:p>
        </p:txBody>
      </p:sp>
      <p:sp>
        <p:nvSpPr>
          <p:cNvPr id="19" name="ZoneTexte 18"/>
          <p:cNvSpPr txBox="1"/>
          <p:nvPr/>
        </p:nvSpPr>
        <p:spPr>
          <a:xfrm>
            <a:off x="4213550" y="5386398"/>
            <a:ext cx="3136871" cy="615553"/>
          </a:xfrm>
          <a:prstGeom prst="rect">
            <a:avLst/>
          </a:prstGeom>
          <a:noFill/>
        </p:spPr>
        <p:txBody>
          <a:bodyPr wrap="square" rtlCol="0">
            <a:spAutoFit/>
          </a:bodyPr>
          <a:lstStyle/>
          <a:p>
            <a:pPr algn="ctr" defTabSz="609570"/>
            <a:r>
              <a:rPr lang="fr-FR" sz="2400" b="1" dirty="0">
                <a:solidFill>
                  <a:srgbClr val="895077"/>
                </a:solidFill>
                <a:latin typeface="Poppins Light"/>
                <a:cs typeface="Poppins Light"/>
              </a:rPr>
              <a:t>96</a:t>
            </a:r>
            <a:r>
              <a:rPr lang="fr-FR" sz="2000" dirty="0">
                <a:solidFill>
                  <a:srgbClr val="895077"/>
                </a:solidFill>
                <a:latin typeface="Poppins Light"/>
                <a:cs typeface="Poppins Light"/>
              </a:rPr>
              <a:t> </a:t>
            </a:r>
          </a:p>
          <a:p>
            <a:pPr algn="ctr" defTabSz="609570"/>
            <a:r>
              <a:rPr lang="fr-FR" sz="1000" dirty="0">
                <a:solidFill>
                  <a:srgbClr val="895077"/>
                </a:solidFill>
                <a:latin typeface="Poppins"/>
              </a:rPr>
              <a:t>délégations</a:t>
            </a:r>
          </a:p>
        </p:txBody>
      </p:sp>
      <p:pic>
        <p:nvPicPr>
          <p:cNvPr id="27" name="Image 26" descr="_Logo_APF_Formation_derou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0513" y="5731180"/>
            <a:ext cx="1613087" cy="428320"/>
          </a:xfrm>
          <a:prstGeom prst="rect">
            <a:avLst/>
          </a:prstGeom>
        </p:spPr>
      </p:pic>
      <p:pic>
        <p:nvPicPr>
          <p:cNvPr id="30" name="Image 29" descr="personn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3750" y="5202887"/>
            <a:ext cx="804335" cy="791392"/>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3337" y="3132667"/>
            <a:ext cx="2331713" cy="1415283"/>
          </a:xfrm>
          <a:prstGeom prst="rect">
            <a:avLst/>
          </a:prstGeom>
        </p:spPr>
      </p:pic>
      <p:pic>
        <p:nvPicPr>
          <p:cNvPr id="33" name="Image 32"/>
          <p:cNvPicPr>
            <a:picLocks noChangeAspect="1"/>
          </p:cNvPicPr>
          <p:nvPr/>
        </p:nvPicPr>
        <p:blipFill>
          <a:blip r:embed="rId10"/>
          <a:stretch>
            <a:fillRect/>
          </a:stretch>
        </p:blipFill>
        <p:spPr>
          <a:xfrm>
            <a:off x="1801283" y="2112434"/>
            <a:ext cx="215900" cy="38100"/>
          </a:xfrm>
          <a:prstGeom prst="rect">
            <a:avLst/>
          </a:prstGeom>
        </p:spPr>
      </p:pic>
      <p:pic>
        <p:nvPicPr>
          <p:cNvPr id="34" name="Image 33"/>
          <p:cNvPicPr>
            <a:picLocks noChangeAspect="1"/>
          </p:cNvPicPr>
          <p:nvPr/>
        </p:nvPicPr>
        <p:blipFill>
          <a:blip r:embed="rId10"/>
          <a:stretch>
            <a:fillRect/>
          </a:stretch>
        </p:blipFill>
        <p:spPr>
          <a:xfrm>
            <a:off x="9954683" y="2127251"/>
            <a:ext cx="215900" cy="38100"/>
          </a:xfrm>
          <a:prstGeom prst="rect">
            <a:avLst/>
          </a:prstGeom>
        </p:spPr>
      </p:pic>
      <p:pic>
        <p:nvPicPr>
          <p:cNvPr id="35" name="Image 34"/>
          <p:cNvPicPr>
            <a:picLocks noChangeAspect="1"/>
          </p:cNvPicPr>
          <p:nvPr/>
        </p:nvPicPr>
        <p:blipFill>
          <a:blip r:embed="rId10"/>
          <a:stretch>
            <a:fillRect/>
          </a:stretch>
        </p:blipFill>
        <p:spPr>
          <a:xfrm>
            <a:off x="5822951" y="2112435"/>
            <a:ext cx="215900" cy="38100"/>
          </a:xfrm>
          <a:prstGeom prst="rect">
            <a:avLst/>
          </a:prstGeom>
        </p:spPr>
      </p:pic>
      <p:cxnSp>
        <p:nvCxnSpPr>
          <p:cNvPr id="47" name="Connecteur droit 46"/>
          <p:cNvCxnSpPr/>
          <p:nvPr/>
        </p:nvCxnSpPr>
        <p:spPr>
          <a:xfrm flipV="1">
            <a:off x="8138585" y="1740996"/>
            <a:ext cx="4235" cy="3275504"/>
          </a:xfrm>
          <a:prstGeom prst="line">
            <a:avLst/>
          </a:prstGeom>
          <a:ln w="12700" cmpd="sng">
            <a:solidFill>
              <a:srgbClr val="09425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8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 76" descr="AdobeStock_275895508 [Convert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668" y="2411560"/>
            <a:ext cx="2364952" cy="2433257"/>
          </a:xfrm>
          <a:prstGeom prst="rect">
            <a:avLst/>
          </a:prstGeom>
        </p:spPr>
      </p:pic>
      <p:sp>
        <p:nvSpPr>
          <p:cNvPr id="41" name="Ellipse 40"/>
          <p:cNvSpPr/>
          <p:nvPr/>
        </p:nvSpPr>
        <p:spPr>
          <a:xfrm>
            <a:off x="5070594" y="2681111"/>
            <a:ext cx="1834444" cy="18344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54"/>
            <a:endParaRPr lang="fr-FR">
              <a:solidFill>
                <a:prstClr val="white"/>
              </a:solidFill>
              <a:latin typeface="Calibri"/>
            </a:endParaRPr>
          </a:p>
        </p:txBody>
      </p:sp>
      <p:sp>
        <p:nvSpPr>
          <p:cNvPr id="2" name="Titre 1"/>
          <p:cNvSpPr>
            <a:spLocks noGrp="1"/>
          </p:cNvSpPr>
          <p:nvPr>
            <p:ph type="title"/>
          </p:nvPr>
        </p:nvSpPr>
        <p:spPr>
          <a:xfrm>
            <a:off x="2013556" y="139369"/>
            <a:ext cx="9782963" cy="682505"/>
          </a:xfrm>
        </p:spPr>
        <p:txBody>
          <a:bodyPr>
            <a:noAutofit/>
          </a:bodyPr>
          <a:lstStyle/>
          <a:p>
            <a:r>
              <a:rPr lang="fr-FR" dirty="0"/>
              <a:t>5 axes prioritaires</a:t>
            </a:r>
          </a:p>
        </p:txBody>
      </p:sp>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5</a:t>
            </a:fld>
            <a:endParaRPr lang="fr-FR" dirty="0"/>
          </a:p>
        </p:txBody>
      </p:sp>
      <p:sp>
        <p:nvSpPr>
          <p:cNvPr id="35" name="Rectangle 34"/>
          <p:cNvSpPr/>
          <p:nvPr/>
        </p:nvSpPr>
        <p:spPr>
          <a:xfrm>
            <a:off x="2276820" y="2138402"/>
            <a:ext cx="2462534" cy="338554"/>
          </a:xfrm>
          <a:prstGeom prst="rect">
            <a:avLst/>
          </a:prstGeom>
        </p:spPr>
        <p:txBody>
          <a:bodyPr wrap="none">
            <a:spAutoFit/>
          </a:bodyPr>
          <a:lstStyle/>
          <a:p>
            <a:pPr defTabSz="609555"/>
            <a:r>
              <a:rPr lang="fr-FR" sz="1600" dirty="0">
                <a:solidFill>
                  <a:srgbClr val="CA004E"/>
                </a:solidFill>
                <a:latin typeface="Raleway" panose="020B0003030101060003" pitchFamily="34" charset="0"/>
              </a:rPr>
              <a:t>Sensibiliser au handicap</a:t>
            </a:r>
          </a:p>
        </p:txBody>
      </p:sp>
      <p:cxnSp>
        <p:nvCxnSpPr>
          <p:cNvPr id="36" name="Connecteur droit 35"/>
          <p:cNvCxnSpPr/>
          <p:nvPr/>
        </p:nvCxnSpPr>
        <p:spPr>
          <a:xfrm flipV="1">
            <a:off x="2267185" y="2107261"/>
            <a:ext cx="0" cy="423331"/>
          </a:xfrm>
          <a:prstGeom prst="line">
            <a:avLst/>
          </a:prstGeom>
          <a:ln w="19050">
            <a:solidFill>
              <a:srgbClr val="CA004E"/>
            </a:solidFill>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5237292" y="3066104"/>
            <a:ext cx="1489099" cy="109426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r>
              <a:rPr lang="fr-FR" sz="2800" b="1" dirty="0">
                <a:solidFill>
                  <a:srgbClr val="002060"/>
                </a:solidFill>
                <a:latin typeface="Calibri"/>
              </a:rPr>
              <a:t>5 ans</a:t>
            </a:r>
          </a:p>
          <a:p>
            <a:pPr algn="ctr" defTabSz="609555"/>
            <a:r>
              <a:rPr lang="fr-FR" sz="2800" b="1" dirty="0">
                <a:solidFill>
                  <a:srgbClr val="002060"/>
                </a:solidFill>
                <a:latin typeface="Calibri"/>
              </a:rPr>
              <a:t>5 axes</a:t>
            </a:r>
          </a:p>
          <a:p>
            <a:pPr algn="ctr" defTabSz="609555"/>
            <a:r>
              <a:rPr lang="fr-FR" sz="2800" b="1" dirty="0">
                <a:solidFill>
                  <a:srgbClr val="002060"/>
                </a:solidFill>
                <a:latin typeface="Calibri"/>
              </a:rPr>
              <a:t>12M€</a:t>
            </a:r>
          </a:p>
        </p:txBody>
      </p:sp>
      <p:sp>
        <p:nvSpPr>
          <p:cNvPr id="37" name="ZoneTexte 36"/>
          <p:cNvSpPr txBox="1"/>
          <p:nvPr/>
        </p:nvSpPr>
        <p:spPr>
          <a:xfrm>
            <a:off x="2315583" y="2464258"/>
            <a:ext cx="3941380" cy="502573"/>
          </a:xfrm>
          <a:prstGeom prst="rect">
            <a:avLst/>
          </a:prstGeom>
          <a:noFill/>
        </p:spPr>
        <p:txBody>
          <a:bodyPr wrap="square" rtlCol="0">
            <a:spAutoFit/>
          </a:bodyPr>
          <a:lstStyle/>
          <a:p>
            <a:pPr defTabSz="609555"/>
            <a:r>
              <a:rPr lang="fr-FR" sz="1333" i="1" dirty="0">
                <a:solidFill>
                  <a:prstClr val="black"/>
                </a:solidFill>
                <a:latin typeface="Calibri"/>
              </a:rPr>
              <a:t>Mise en place de programme</a:t>
            </a:r>
          </a:p>
          <a:p>
            <a:pPr defTabSz="609555"/>
            <a:r>
              <a:rPr lang="fr-FR" sz="1333" i="1" dirty="0">
                <a:solidFill>
                  <a:prstClr val="black"/>
                </a:solidFill>
                <a:latin typeface="Calibri"/>
              </a:rPr>
              <a:t>de sensibilisation</a:t>
            </a:r>
          </a:p>
        </p:txBody>
      </p:sp>
      <p:sp>
        <p:nvSpPr>
          <p:cNvPr id="21" name="Ellipse 20"/>
          <p:cNvSpPr/>
          <p:nvPr/>
        </p:nvSpPr>
        <p:spPr>
          <a:xfrm>
            <a:off x="1251184" y="2088446"/>
            <a:ext cx="893704" cy="809039"/>
          </a:xfrm>
          <a:prstGeom prst="ellipse">
            <a:avLst/>
          </a:prstGeom>
          <a:solidFill>
            <a:srgbClr val="CA00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r>
              <a:rPr lang="fr-FR" sz="1300" b="1" dirty="0">
                <a:solidFill>
                  <a:prstClr val="white"/>
                </a:solidFill>
                <a:latin typeface="Calibri"/>
              </a:rPr>
              <a:t>2M€</a:t>
            </a:r>
          </a:p>
        </p:txBody>
      </p:sp>
      <p:sp>
        <p:nvSpPr>
          <p:cNvPr id="45" name="Rectangle 44"/>
          <p:cNvSpPr/>
          <p:nvPr/>
        </p:nvSpPr>
        <p:spPr>
          <a:xfrm>
            <a:off x="1352930" y="3617246"/>
            <a:ext cx="3425938" cy="338554"/>
          </a:xfrm>
          <a:prstGeom prst="rect">
            <a:avLst/>
          </a:prstGeom>
        </p:spPr>
        <p:txBody>
          <a:bodyPr wrap="none">
            <a:spAutoFit/>
          </a:bodyPr>
          <a:lstStyle/>
          <a:p>
            <a:pPr algn="r" defTabSz="609555"/>
            <a:r>
              <a:rPr lang="fr-FR" sz="1600" dirty="0">
                <a:solidFill>
                  <a:srgbClr val="519A9A"/>
                </a:solidFill>
                <a:latin typeface="Raleway" panose="020B0003030101060003" pitchFamily="34" charset="0"/>
              </a:rPr>
              <a:t>Proposer des loisirs ouverts à tous</a:t>
            </a:r>
          </a:p>
        </p:txBody>
      </p:sp>
      <p:cxnSp>
        <p:nvCxnSpPr>
          <p:cNvPr id="46" name="Connecteur droit 45"/>
          <p:cNvCxnSpPr/>
          <p:nvPr/>
        </p:nvCxnSpPr>
        <p:spPr>
          <a:xfrm flipV="1">
            <a:off x="1394176" y="3567292"/>
            <a:ext cx="0" cy="440265"/>
          </a:xfrm>
          <a:prstGeom prst="line">
            <a:avLst/>
          </a:prstGeom>
          <a:ln w="19050">
            <a:solidFill>
              <a:srgbClr val="519A9A"/>
            </a:solidFill>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1367319" y="3943101"/>
            <a:ext cx="3308167" cy="502573"/>
          </a:xfrm>
          <a:prstGeom prst="rect">
            <a:avLst/>
          </a:prstGeom>
          <a:noFill/>
        </p:spPr>
        <p:txBody>
          <a:bodyPr wrap="square" rtlCol="0">
            <a:spAutoFit/>
          </a:bodyPr>
          <a:lstStyle/>
          <a:p>
            <a:pPr defTabSz="609555"/>
            <a:r>
              <a:rPr lang="fr-FR" sz="1333" i="1" dirty="0">
                <a:solidFill>
                  <a:prstClr val="black"/>
                </a:solidFill>
                <a:latin typeface="Calibri"/>
              </a:rPr>
              <a:t>Développer des activités de loisirs pour tous pour favoriser le lien social</a:t>
            </a:r>
          </a:p>
        </p:txBody>
      </p:sp>
      <p:sp>
        <p:nvSpPr>
          <p:cNvPr id="53" name="Ellipse 52"/>
          <p:cNvSpPr/>
          <p:nvPr/>
        </p:nvSpPr>
        <p:spPr>
          <a:xfrm>
            <a:off x="372275" y="3567290"/>
            <a:ext cx="871384" cy="809039"/>
          </a:xfrm>
          <a:prstGeom prst="ellipse">
            <a:avLst/>
          </a:prstGeom>
          <a:solidFill>
            <a:srgbClr val="519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55"/>
            <a:r>
              <a:rPr lang="fr-FR" sz="1333" b="1" dirty="0">
                <a:solidFill>
                  <a:prstClr val="white"/>
                </a:solidFill>
                <a:latin typeface="Calibri"/>
              </a:rPr>
              <a:t>4M€</a:t>
            </a:r>
          </a:p>
        </p:txBody>
      </p:sp>
      <p:sp>
        <p:nvSpPr>
          <p:cNvPr id="54" name="Rectangle 53"/>
          <p:cNvSpPr/>
          <p:nvPr/>
        </p:nvSpPr>
        <p:spPr>
          <a:xfrm>
            <a:off x="4288744" y="5058460"/>
            <a:ext cx="5030544" cy="338554"/>
          </a:xfrm>
          <a:prstGeom prst="rect">
            <a:avLst/>
          </a:prstGeom>
        </p:spPr>
        <p:txBody>
          <a:bodyPr wrap="none">
            <a:spAutoFit/>
          </a:bodyPr>
          <a:lstStyle/>
          <a:p>
            <a:pPr defTabSz="609555"/>
            <a:r>
              <a:rPr lang="fr-FR" sz="1600" dirty="0">
                <a:solidFill>
                  <a:srgbClr val="8064A2">
                    <a:lumMod val="75000"/>
                  </a:srgbClr>
                </a:solidFill>
                <a:latin typeface="Raleway" panose="020B0003030101060003" pitchFamily="34" charset="0"/>
              </a:rPr>
              <a:t>Accompagner les personnes et soutenir les aidants</a:t>
            </a:r>
          </a:p>
        </p:txBody>
      </p:sp>
      <p:cxnSp>
        <p:nvCxnSpPr>
          <p:cNvPr id="55" name="Connecteur droit 54"/>
          <p:cNvCxnSpPr/>
          <p:nvPr/>
        </p:nvCxnSpPr>
        <p:spPr>
          <a:xfrm flipV="1">
            <a:off x="4255911" y="5017913"/>
            <a:ext cx="0" cy="494831"/>
          </a:xfrm>
          <a:prstGeom prst="line">
            <a:avLst/>
          </a:prstGeom>
          <a:ln w="19050">
            <a:solidFill>
              <a:srgbClr val="895077"/>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304310" y="5384318"/>
            <a:ext cx="5949767" cy="502573"/>
          </a:xfrm>
          <a:prstGeom prst="rect">
            <a:avLst/>
          </a:prstGeom>
          <a:noFill/>
        </p:spPr>
        <p:txBody>
          <a:bodyPr wrap="square" rtlCol="0">
            <a:spAutoFit/>
          </a:bodyPr>
          <a:lstStyle/>
          <a:p>
            <a:pPr defTabSz="609555"/>
            <a:r>
              <a:rPr lang="fr-FR" sz="1333" i="1" dirty="0">
                <a:solidFill>
                  <a:prstClr val="black"/>
                </a:solidFill>
                <a:latin typeface="Calibri"/>
              </a:rPr>
              <a:t>Accompagner les personnes en situation de handicap avec des réponses adaptées.</a:t>
            </a:r>
          </a:p>
          <a:p>
            <a:pPr defTabSz="609555"/>
            <a:r>
              <a:rPr lang="fr-FR" sz="1333" i="1" dirty="0">
                <a:solidFill>
                  <a:prstClr val="black"/>
                </a:solidFill>
                <a:latin typeface="Calibri"/>
              </a:rPr>
              <a:t>Soutenir les aidants, leur permettre de bénéficier de temps de répit</a:t>
            </a:r>
          </a:p>
        </p:txBody>
      </p:sp>
      <p:sp>
        <p:nvSpPr>
          <p:cNvPr id="57" name="Ellipse 56"/>
          <p:cNvSpPr/>
          <p:nvPr/>
        </p:nvSpPr>
        <p:spPr>
          <a:xfrm>
            <a:off x="3239911" y="5008505"/>
            <a:ext cx="893704" cy="809039"/>
          </a:xfrm>
          <a:prstGeom prst="ellipse">
            <a:avLst/>
          </a:prstGeom>
          <a:solidFill>
            <a:srgbClr val="895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55"/>
            <a:r>
              <a:rPr lang="fr-FR" sz="1300" b="1" dirty="0">
                <a:solidFill>
                  <a:prstClr val="white"/>
                </a:solidFill>
                <a:latin typeface="Calibri"/>
              </a:rPr>
              <a:t>3M€</a:t>
            </a:r>
          </a:p>
        </p:txBody>
      </p:sp>
      <p:sp>
        <p:nvSpPr>
          <p:cNvPr id="58" name="Rectangle 57"/>
          <p:cNvSpPr/>
          <p:nvPr/>
        </p:nvSpPr>
        <p:spPr>
          <a:xfrm>
            <a:off x="7374390" y="3308683"/>
            <a:ext cx="3785011" cy="338554"/>
          </a:xfrm>
          <a:prstGeom prst="rect">
            <a:avLst/>
          </a:prstGeom>
        </p:spPr>
        <p:txBody>
          <a:bodyPr wrap="none">
            <a:spAutoFit/>
          </a:bodyPr>
          <a:lstStyle/>
          <a:p>
            <a:pPr defTabSz="609555"/>
            <a:r>
              <a:rPr lang="fr-FR" sz="1600" dirty="0">
                <a:solidFill>
                  <a:srgbClr val="3C8ABB"/>
                </a:solidFill>
                <a:latin typeface="Raleway" panose="020B0003030101060003" pitchFamily="34" charset="0"/>
              </a:rPr>
              <a:t>Défendre les droits dont l’accessibilité</a:t>
            </a:r>
          </a:p>
        </p:txBody>
      </p:sp>
      <p:cxnSp>
        <p:nvCxnSpPr>
          <p:cNvPr id="59" name="Connecteur droit 58"/>
          <p:cNvCxnSpPr/>
          <p:nvPr/>
        </p:nvCxnSpPr>
        <p:spPr>
          <a:xfrm flipV="1">
            <a:off x="11104503" y="3258731"/>
            <a:ext cx="0" cy="4571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7300149" y="3634540"/>
            <a:ext cx="3708400" cy="707694"/>
          </a:xfrm>
          <a:prstGeom prst="rect">
            <a:avLst/>
          </a:prstGeom>
          <a:noFill/>
        </p:spPr>
        <p:txBody>
          <a:bodyPr wrap="square" rtlCol="0">
            <a:spAutoFit/>
          </a:bodyPr>
          <a:lstStyle/>
          <a:p>
            <a:pPr algn="r" defTabSz="609555"/>
            <a:r>
              <a:rPr lang="fr-FR" sz="1333" i="1" dirty="0">
                <a:solidFill>
                  <a:prstClr val="black"/>
                </a:solidFill>
                <a:latin typeface="Calibri"/>
              </a:rPr>
              <a:t>Donner aux personnes en situation de handicap la possibilité d’accéder à leurs droits, pouvoir les exercer et se défendre eux-mêmes</a:t>
            </a:r>
          </a:p>
        </p:txBody>
      </p:sp>
      <p:sp>
        <p:nvSpPr>
          <p:cNvPr id="61" name="Ellipse 60"/>
          <p:cNvSpPr/>
          <p:nvPr/>
        </p:nvSpPr>
        <p:spPr>
          <a:xfrm>
            <a:off x="11170353" y="3418654"/>
            <a:ext cx="893704" cy="809039"/>
          </a:xfrm>
          <a:prstGeom prst="ellipse">
            <a:avLst/>
          </a:prstGeom>
          <a:solidFill>
            <a:srgbClr val="3C8A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55"/>
            <a:r>
              <a:rPr lang="fr-FR" sz="1300" b="1" dirty="0">
                <a:solidFill>
                  <a:prstClr val="white"/>
                </a:solidFill>
                <a:latin typeface="Calibri"/>
              </a:rPr>
              <a:t>2M€</a:t>
            </a:r>
          </a:p>
        </p:txBody>
      </p:sp>
      <p:sp>
        <p:nvSpPr>
          <p:cNvPr id="66" name="Rectangle 65"/>
          <p:cNvSpPr/>
          <p:nvPr/>
        </p:nvSpPr>
        <p:spPr>
          <a:xfrm>
            <a:off x="5918123" y="1532566"/>
            <a:ext cx="4724370" cy="338554"/>
          </a:xfrm>
          <a:prstGeom prst="rect">
            <a:avLst/>
          </a:prstGeom>
        </p:spPr>
        <p:txBody>
          <a:bodyPr wrap="none">
            <a:spAutoFit/>
          </a:bodyPr>
          <a:lstStyle/>
          <a:p>
            <a:pPr defTabSz="609555"/>
            <a:r>
              <a:rPr lang="fr-FR" sz="1600" dirty="0">
                <a:solidFill>
                  <a:srgbClr val="DD4C18"/>
                </a:solidFill>
                <a:latin typeface="Raleway" panose="020B0003030101060003" pitchFamily="34" charset="0"/>
              </a:rPr>
              <a:t>Développer l’innovation au service de l’inclusion</a:t>
            </a:r>
          </a:p>
        </p:txBody>
      </p:sp>
      <p:sp>
        <p:nvSpPr>
          <p:cNvPr id="68" name="ZoneTexte 67"/>
          <p:cNvSpPr txBox="1"/>
          <p:nvPr/>
        </p:nvSpPr>
        <p:spPr>
          <a:xfrm>
            <a:off x="6011338" y="1867829"/>
            <a:ext cx="4538135" cy="502573"/>
          </a:xfrm>
          <a:prstGeom prst="rect">
            <a:avLst/>
          </a:prstGeom>
          <a:noFill/>
        </p:spPr>
        <p:txBody>
          <a:bodyPr wrap="square" rtlCol="0">
            <a:spAutoFit/>
          </a:bodyPr>
          <a:lstStyle/>
          <a:p>
            <a:pPr algn="r" defTabSz="609555"/>
            <a:r>
              <a:rPr lang="fr-FR" sz="1333" i="1" dirty="0">
                <a:solidFill>
                  <a:prstClr val="black"/>
                </a:solidFill>
                <a:latin typeface="Calibri"/>
              </a:rPr>
              <a:t>Concevoir des réponses d’innovations sociales en vue de favoriser l’inclusion des personnes en situation de handicap</a:t>
            </a:r>
          </a:p>
        </p:txBody>
      </p:sp>
      <p:sp>
        <p:nvSpPr>
          <p:cNvPr id="69" name="Ellipse 68"/>
          <p:cNvSpPr/>
          <p:nvPr/>
        </p:nvSpPr>
        <p:spPr>
          <a:xfrm>
            <a:off x="10683053" y="1567275"/>
            <a:ext cx="893704" cy="809039"/>
          </a:xfrm>
          <a:prstGeom prst="ellipse">
            <a:avLst/>
          </a:prstGeom>
          <a:solidFill>
            <a:srgbClr val="DD4C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a:r>
              <a:rPr lang="fr-FR" sz="1333" b="1" dirty="0">
                <a:solidFill>
                  <a:prstClr val="white"/>
                </a:solidFill>
                <a:latin typeface="Calibri"/>
              </a:rPr>
              <a:t>2M€</a:t>
            </a:r>
          </a:p>
        </p:txBody>
      </p:sp>
      <p:cxnSp>
        <p:nvCxnSpPr>
          <p:cNvPr id="70" name="Connecteur droit 69"/>
          <p:cNvCxnSpPr/>
          <p:nvPr/>
        </p:nvCxnSpPr>
        <p:spPr>
          <a:xfrm flipV="1">
            <a:off x="10579572" y="1557871"/>
            <a:ext cx="0" cy="333020"/>
          </a:xfrm>
          <a:prstGeom prst="line">
            <a:avLst/>
          </a:prstGeom>
          <a:ln w="19050">
            <a:solidFill>
              <a:srgbClr val="DD4C18"/>
            </a:solidFill>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1954561" y="1080974"/>
            <a:ext cx="7199791" cy="338554"/>
          </a:xfrm>
          <a:prstGeom prst="rect">
            <a:avLst/>
          </a:prstGeom>
          <a:noFill/>
        </p:spPr>
        <p:txBody>
          <a:bodyPr wrap="square" rtlCol="0">
            <a:spAutoFit/>
          </a:bodyPr>
          <a:lstStyle/>
          <a:p>
            <a:pPr defTabSz="609555"/>
            <a:r>
              <a:rPr lang="fr-FR" sz="1600" b="1" dirty="0">
                <a:solidFill>
                  <a:srgbClr val="F39911"/>
                </a:solidFill>
                <a:latin typeface="Lucida Calligraphy" panose="03010101010101010101" pitchFamily="66" charset="0"/>
              </a:rPr>
              <a:t>-</a:t>
            </a:r>
            <a:r>
              <a:rPr lang="fr-FR" sz="1600" b="1" dirty="0">
                <a:solidFill>
                  <a:srgbClr val="094258"/>
                </a:solidFill>
                <a:latin typeface="Lucida Calligraphy" panose="03010101010101010101" pitchFamily="66" charset="0"/>
              </a:rPr>
              <a:t>Vous avez le pouvoir d’agir, </a:t>
            </a:r>
          </a:p>
        </p:txBody>
      </p:sp>
      <p:sp>
        <p:nvSpPr>
          <p:cNvPr id="79" name="ZoneTexte 78"/>
          <p:cNvSpPr txBox="1"/>
          <p:nvPr/>
        </p:nvSpPr>
        <p:spPr>
          <a:xfrm>
            <a:off x="7723480" y="6152444"/>
            <a:ext cx="3537187" cy="400110"/>
          </a:xfrm>
          <a:prstGeom prst="rect">
            <a:avLst/>
          </a:prstGeom>
          <a:noFill/>
        </p:spPr>
        <p:txBody>
          <a:bodyPr wrap="square" rtlCol="0">
            <a:spAutoFit/>
          </a:bodyPr>
          <a:lstStyle/>
          <a:p>
            <a:pPr algn="ctr" defTabSz="609555"/>
            <a:r>
              <a:rPr lang="fr-FR" sz="1600" b="1" dirty="0">
                <a:solidFill>
                  <a:srgbClr val="F39911"/>
                </a:solidFill>
                <a:latin typeface="Lucida Calligraphy" panose="03010101010101010101" pitchFamily="66" charset="0"/>
              </a:rPr>
              <a:t>- </a:t>
            </a:r>
            <a:r>
              <a:rPr lang="fr-FR" sz="1600" b="1" dirty="0">
                <a:solidFill>
                  <a:srgbClr val="094258"/>
                </a:solidFill>
                <a:latin typeface="Lucida Calligraphy" panose="03010101010101010101" pitchFamily="66" charset="0"/>
              </a:rPr>
              <a:t>A vous de choisir </a:t>
            </a:r>
            <a:r>
              <a:rPr lang="fr-FR" sz="2000" b="1" dirty="0">
                <a:solidFill>
                  <a:srgbClr val="094258"/>
                </a:solidFill>
                <a:latin typeface="Lucida Calligraphy" panose="03010101010101010101" pitchFamily="66" charset="0"/>
              </a:rPr>
              <a:t>!</a:t>
            </a:r>
          </a:p>
        </p:txBody>
      </p:sp>
    </p:spTree>
    <p:extLst>
      <p:ext uri="{BB962C8B-B14F-4D97-AF65-F5344CB8AC3E}">
        <p14:creationId xmlns:p14="http://schemas.microsoft.com/office/powerpoint/2010/main" val="16490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21" grpId="0" animBg="1"/>
      <p:bldP spid="45" grpId="0"/>
      <p:bldP spid="52" grpId="0"/>
      <p:bldP spid="53" grpId="0" animBg="1"/>
      <p:bldP spid="54" grpId="0"/>
      <p:bldP spid="56" grpId="0"/>
      <p:bldP spid="57" grpId="0" animBg="1"/>
      <p:bldP spid="58" grpId="0"/>
      <p:bldP spid="60" grpId="0"/>
      <p:bldP spid="61" grpId="0" animBg="1"/>
      <p:bldP spid="66" grpId="0"/>
      <p:bldP spid="68" grpId="0"/>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3556" y="139369"/>
            <a:ext cx="9782963" cy="682505"/>
          </a:xfrm>
        </p:spPr>
        <p:txBody>
          <a:bodyPr>
            <a:noAutofit/>
          </a:bodyPr>
          <a:lstStyle/>
          <a:p>
            <a:r>
              <a:rPr lang="fr-FR" sz="2400" dirty="0"/>
              <a:t>Le marché de l’emploi : un contexte défavorable</a:t>
            </a:r>
          </a:p>
        </p:txBody>
      </p:sp>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6</a:t>
            </a:fld>
            <a:endParaRPr lang="fr-FR" dirty="0"/>
          </a:p>
        </p:txBody>
      </p:sp>
      <p:sp>
        <p:nvSpPr>
          <p:cNvPr id="38" name="ZoneTexte 37"/>
          <p:cNvSpPr txBox="1"/>
          <p:nvPr/>
        </p:nvSpPr>
        <p:spPr>
          <a:xfrm>
            <a:off x="2217089" y="3874224"/>
            <a:ext cx="7828247" cy="2328843"/>
          </a:xfrm>
          <a:prstGeom prst="rect">
            <a:avLst/>
          </a:prstGeom>
          <a:solidFill>
            <a:schemeClr val="accent1"/>
          </a:solidFill>
          <a:ln>
            <a:solidFill>
              <a:schemeClr val="accent1"/>
            </a:solidFill>
          </a:ln>
        </p:spPr>
        <p:txBody>
          <a:bodyPr wrap="square" rtlCol="0">
            <a:spAutoFit/>
          </a:bodyPr>
          <a:lstStyle/>
          <a:p>
            <a:pPr defTabSz="609585">
              <a:spcAft>
                <a:spcPts val="800"/>
              </a:spcAft>
            </a:pPr>
            <a:r>
              <a:rPr lang="fr-FR" sz="1600" b="1" dirty="0">
                <a:solidFill>
                  <a:prstClr val="white"/>
                </a:solidFill>
                <a:latin typeface="Poppins"/>
              </a:rPr>
              <a:t>Chômage </a:t>
            </a:r>
          </a:p>
          <a:p>
            <a:pPr marL="285750" indent="-285750" defTabSz="609585">
              <a:spcAft>
                <a:spcPts val="800"/>
              </a:spcAft>
              <a:buFont typeface="Arial" panose="020B0604020202020204" pitchFamily="34" charset="0"/>
              <a:buChar char="•"/>
            </a:pPr>
            <a:r>
              <a:rPr lang="fr-FR" sz="1600" b="1" dirty="0">
                <a:solidFill>
                  <a:prstClr val="white"/>
                </a:solidFill>
                <a:latin typeface="Poppins"/>
              </a:rPr>
              <a:t>18% </a:t>
            </a:r>
            <a:r>
              <a:rPr lang="fr-FR" sz="1600" dirty="0">
                <a:solidFill>
                  <a:prstClr val="white"/>
                </a:solidFill>
                <a:latin typeface="Poppins"/>
              </a:rPr>
              <a:t>contre 9% pour l’ensemble de la population</a:t>
            </a:r>
          </a:p>
          <a:p>
            <a:pPr marL="285750" indent="-285750" defTabSz="609585">
              <a:spcAft>
                <a:spcPts val="800"/>
              </a:spcAft>
              <a:buFont typeface="Arial" panose="020B0604020202020204" pitchFamily="34" charset="0"/>
              <a:buChar char="•"/>
            </a:pPr>
            <a:r>
              <a:rPr lang="fr-FR" sz="1600" b="1" dirty="0">
                <a:solidFill>
                  <a:prstClr val="white"/>
                </a:solidFill>
                <a:latin typeface="Poppins"/>
              </a:rPr>
              <a:t>34%</a:t>
            </a:r>
            <a:r>
              <a:rPr lang="fr-FR" sz="1600" dirty="0">
                <a:solidFill>
                  <a:prstClr val="white"/>
                </a:solidFill>
                <a:latin typeface="Poppins"/>
              </a:rPr>
              <a:t> contre 21% pour l’ensemble des 15/24 ans</a:t>
            </a:r>
          </a:p>
          <a:p>
            <a:pPr defTabSz="609585">
              <a:spcAft>
                <a:spcPts val="800"/>
              </a:spcAft>
            </a:pPr>
            <a:r>
              <a:rPr lang="fr-FR" sz="1600" b="1" dirty="0">
                <a:solidFill>
                  <a:prstClr val="white"/>
                </a:solidFill>
                <a:latin typeface="Poppins"/>
              </a:rPr>
              <a:t>Formation </a:t>
            </a:r>
          </a:p>
          <a:p>
            <a:pPr marL="285750" indent="-285750" defTabSz="609585">
              <a:spcAft>
                <a:spcPts val="800"/>
              </a:spcAft>
              <a:buFont typeface="Arial" panose="020B0604020202020204" pitchFamily="34" charset="0"/>
              <a:buChar char="•"/>
            </a:pPr>
            <a:r>
              <a:rPr lang="fr-FR" sz="1600" b="1" dirty="0">
                <a:solidFill>
                  <a:prstClr val="white"/>
                </a:solidFill>
                <a:latin typeface="Poppins"/>
              </a:rPr>
              <a:t>24 % </a:t>
            </a:r>
            <a:r>
              <a:rPr lang="fr-FR" sz="1600" b="1" dirty="0">
                <a:solidFill>
                  <a:schemeClr val="bg1"/>
                </a:solidFill>
                <a:latin typeface="Poppins"/>
              </a:rPr>
              <a:t>des PSH en emploi avec un niveau égal ou supérieur au bac </a:t>
            </a:r>
            <a:r>
              <a:rPr lang="fr-FR" sz="1600" dirty="0">
                <a:solidFill>
                  <a:schemeClr val="bg1"/>
                </a:solidFill>
                <a:latin typeface="Poppins"/>
              </a:rPr>
              <a:t>contre 49% pour l’ensemble de la population</a:t>
            </a:r>
          </a:p>
          <a:p>
            <a:pPr marL="285750" indent="-285750" defTabSz="609585">
              <a:spcAft>
                <a:spcPts val="800"/>
              </a:spcAft>
              <a:buFont typeface="Arial" panose="020B0604020202020204" pitchFamily="34" charset="0"/>
              <a:buChar char="•"/>
            </a:pPr>
            <a:r>
              <a:rPr lang="fr-FR" sz="1600" b="1" dirty="0">
                <a:solidFill>
                  <a:prstClr val="white"/>
                </a:solidFill>
                <a:latin typeface="Poppins"/>
              </a:rPr>
              <a:t>1,1 % des apprentis </a:t>
            </a:r>
            <a:r>
              <a:rPr lang="fr-FR" sz="1600" dirty="0">
                <a:solidFill>
                  <a:prstClr val="white"/>
                </a:solidFill>
                <a:latin typeface="Poppins"/>
              </a:rPr>
              <a:t>contre un objectif de 6% du gouvernement</a:t>
            </a:r>
          </a:p>
        </p:txBody>
      </p:sp>
      <p:sp>
        <p:nvSpPr>
          <p:cNvPr id="5" name="Rectangle 4"/>
          <p:cNvSpPr/>
          <p:nvPr/>
        </p:nvSpPr>
        <p:spPr>
          <a:xfrm>
            <a:off x="636484" y="1520852"/>
            <a:ext cx="11264538" cy="2200089"/>
          </a:xfrm>
          <a:prstGeom prst="rect">
            <a:avLst/>
          </a:prstGeom>
        </p:spPr>
        <p:txBody>
          <a:bodyPr wrap="square">
            <a:spAutoFit/>
          </a:bodyPr>
          <a:lstStyle/>
          <a:p>
            <a:pPr marL="457200">
              <a:lnSpc>
                <a:spcPct val="107000"/>
              </a:lnSpc>
              <a:spcAft>
                <a:spcPts val="0"/>
              </a:spcAft>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Des difficultés d’accès à la formation professionnelle qualifiante</a:t>
            </a:r>
          </a:p>
          <a:p>
            <a:pPr lvl="0">
              <a:lnSpc>
                <a:spcPct val="107000"/>
              </a:lnSpc>
              <a:spcAft>
                <a:spcPts val="0"/>
              </a:spcAft>
            </a:pPr>
            <a:endParaRPr lang="fr-FR" sz="1600" b="1" dirty="0">
              <a:solidFill>
                <a:schemeClr val="accent1">
                  <a:lumMod val="50000"/>
                </a:schemeClr>
              </a:solidFill>
              <a:latin typeface="Poppins"/>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Un écosystème d’accompagnement vers l’emploi complexe </a:t>
            </a:r>
          </a:p>
          <a:p>
            <a:pPr marL="342900" indent="-342900">
              <a:lnSpc>
                <a:spcPct val="107000"/>
              </a:lnSpc>
              <a:buFont typeface="Symbol" panose="05050102010706020507" pitchFamily="18" charset="2"/>
              <a:buChar char=""/>
            </a:pPr>
            <a:endParaRPr lang="fr-FR" sz="1600" b="1" dirty="0">
              <a:solidFill>
                <a:schemeClr val="accent1">
                  <a:lumMod val="50000"/>
                </a:schemeClr>
              </a:solidFill>
              <a:latin typeface="Poppins"/>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Le manque d’accessibilité des postes et des lieux de travail</a:t>
            </a:r>
          </a:p>
          <a:p>
            <a:pPr>
              <a:lnSpc>
                <a:spcPct val="107000"/>
              </a:lnSpc>
            </a:pPr>
            <a:endParaRPr lang="fr-FR" sz="1600" b="1" dirty="0">
              <a:solidFill>
                <a:schemeClr val="accent1">
                  <a:lumMod val="50000"/>
                </a:schemeClr>
              </a:solidFill>
              <a:latin typeface="Poppins"/>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600" b="1" dirty="0">
                <a:solidFill>
                  <a:schemeClr val="accent1">
                    <a:lumMod val="50000"/>
                  </a:schemeClr>
                </a:solidFill>
                <a:latin typeface="Poppins"/>
                <a:ea typeface="Calibri" panose="020F0502020204030204" pitchFamily="34" charset="0"/>
                <a:cs typeface="Times New Roman" panose="02020603050405020304" pitchFamily="18" charset="0"/>
              </a:rPr>
              <a:t>Des réticences à la mise en place d’une politique handicap au sein des entreprises</a:t>
            </a:r>
          </a:p>
        </p:txBody>
      </p:sp>
      <p:sp>
        <p:nvSpPr>
          <p:cNvPr id="6" name="Rectangle 5"/>
          <p:cNvSpPr/>
          <p:nvPr/>
        </p:nvSpPr>
        <p:spPr>
          <a:xfrm>
            <a:off x="1647237" y="1182298"/>
            <a:ext cx="10515600" cy="338554"/>
          </a:xfrm>
          <a:prstGeom prst="rect">
            <a:avLst/>
          </a:prstGeom>
        </p:spPr>
        <p:txBody>
          <a:bodyPr wrap="square">
            <a:spAutoFit/>
          </a:bodyPr>
          <a:lstStyle/>
          <a:p>
            <a:pPr defTabSz="609585">
              <a:spcAft>
                <a:spcPts val="800"/>
              </a:spcAft>
            </a:pPr>
            <a:r>
              <a:rPr lang="fr-FR" sz="1600" b="1" dirty="0">
                <a:solidFill>
                  <a:srgbClr val="F79646"/>
                </a:solidFill>
                <a:latin typeface="Poppins"/>
              </a:rPr>
              <a:t>Une personne handicapée a trois fois moins de chances d’être en emploi que le reste de la population</a:t>
            </a:r>
          </a:p>
        </p:txBody>
      </p:sp>
    </p:spTree>
    <p:extLst>
      <p:ext uri="{BB962C8B-B14F-4D97-AF65-F5344CB8AC3E}">
        <p14:creationId xmlns:p14="http://schemas.microsoft.com/office/powerpoint/2010/main" val="35374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3556" y="139369"/>
            <a:ext cx="9782963" cy="682505"/>
          </a:xfrm>
        </p:spPr>
        <p:txBody>
          <a:bodyPr>
            <a:noAutofit/>
          </a:bodyPr>
          <a:lstStyle/>
          <a:p>
            <a:r>
              <a:rPr lang="fr-FR" sz="2400" dirty="0"/>
              <a:t>Une ambition forte pour l’inclusion sociale et professionnelle des PSH</a:t>
            </a:r>
          </a:p>
        </p:txBody>
      </p:sp>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7</a:t>
            </a:fld>
            <a:endParaRPr lang="fr-FR" dirty="0"/>
          </a:p>
        </p:txBody>
      </p:sp>
      <p:sp>
        <p:nvSpPr>
          <p:cNvPr id="3" name="Rectangle 2"/>
          <p:cNvSpPr/>
          <p:nvPr/>
        </p:nvSpPr>
        <p:spPr>
          <a:xfrm>
            <a:off x="714861" y="1571352"/>
            <a:ext cx="10636762" cy="4377737"/>
          </a:xfrm>
          <a:prstGeom prst="rect">
            <a:avLst/>
          </a:prstGeom>
        </p:spPr>
        <p:txBody>
          <a:bodyPr wrap="square">
            <a:spAutoFit/>
          </a:bodyPr>
          <a:lstStyle/>
          <a:p>
            <a:pPr algn="just">
              <a:lnSpc>
                <a:spcPct val="107000"/>
              </a:lnSpc>
              <a:spcAft>
                <a:spcPts val="1800"/>
              </a:spcAft>
            </a:pPr>
            <a:r>
              <a:rPr lang="fr-FR" sz="1600" dirty="0">
                <a:solidFill>
                  <a:schemeClr val="accent1">
                    <a:lumMod val="50000"/>
                  </a:schemeClr>
                </a:solidFill>
                <a:latin typeface="Poppins"/>
              </a:rPr>
              <a:t>Afin de favoriser l’inclusion des personnes en situation de handicap et répondre à leur problématique d’isolement social et professionnel, situation renforcée avec la situation sanitaire, APF France handicap imagine des réponses au sein de ses services, établissements, entreprises adaptées et délégations, </a:t>
            </a:r>
            <a:r>
              <a:rPr lang="fr-FR" sz="1600" b="1" dirty="0">
                <a:solidFill>
                  <a:schemeClr val="accent1">
                    <a:lumMod val="50000"/>
                  </a:schemeClr>
                </a:solidFill>
                <a:latin typeface="Poppins"/>
              </a:rPr>
              <a:t>lieux d’expérimentation </a:t>
            </a:r>
            <a:r>
              <a:rPr lang="fr-FR" sz="1600" dirty="0">
                <a:solidFill>
                  <a:schemeClr val="accent1">
                    <a:lumMod val="50000"/>
                  </a:schemeClr>
                </a:solidFill>
                <a:latin typeface="Poppins"/>
              </a:rPr>
              <a:t>et de mise en place de </a:t>
            </a:r>
            <a:r>
              <a:rPr lang="fr-FR" sz="1600" b="1" dirty="0">
                <a:solidFill>
                  <a:schemeClr val="accent1">
                    <a:lumMod val="50000"/>
                  </a:schemeClr>
                </a:solidFill>
                <a:latin typeface="Poppins"/>
              </a:rPr>
              <a:t>services numériques </a:t>
            </a:r>
            <a:r>
              <a:rPr lang="fr-FR" sz="1600" dirty="0">
                <a:solidFill>
                  <a:schemeClr val="accent1">
                    <a:lumMod val="50000"/>
                  </a:schemeClr>
                </a:solidFill>
                <a:latin typeface="Poppins"/>
              </a:rPr>
              <a:t>et </a:t>
            </a:r>
            <a:r>
              <a:rPr lang="fr-FR" sz="1600" b="1" dirty="0">
                <a:solidFill>
                  <a:schemeClr val="accent1">
                    <a:lumMod val="50000"/>
                  </a:schemeClr>
                </a:solidFill>
                <a:latin typeface="Poppins"/>
              </a:rPr>
              <a:t>d’innovations sociales</a:t>
            </a:r>
            <a:r>
              <a:rPr lang="fr-FR" sz="1600" dirty="0">
                <a:solidFill>
                  <a:schemeClr val="accent1">
                    <a:lumMod val="50000"/>
                  </a:schemeClr>
                </a:solidFill>
                <a:latin typeface="Poppins"/>
              </a:rPr>
              <a:t>. </a:t>
            </a:r>
          </a:p>
          <a:p>
            <a:pPr algn="just">
              <a:lnSpc>
                <a:spcPct val="107000"/>
              </a:lnSpc>
              <a:spcAft>
                <a:spcPts val="800"/>
              </a:spcAft>
            </a:pPr>
            <a:endParaRPr lang="fr-FR" sz="1600" dirty="0">
              <a:solidFill>
                <a:schemeClr val="accent1">
                  <a:lumMod val="50000"/>
                </a:schemeClr>
              </a:solidFill>
              <a:latin typeface="Poppins"/>
            </a:endParaRPr>
          </a:p>
          <a:p>
            <a:pPr algn="just">
              <a:lnSpc>
                <a:spcPct val="107000"/>
              </a:lnSpc>
              <a:spcAft>
                <a:spcPts val="800"/>
              </a:spcAft>
            </a:pPr>
            <a:r>
              <a:rPr lang="fr-FR" sz="1600" dirty="0">
                <a:solidFill>
                  <a:schemeClr val="accent1">
                    <a:lumMod val="50000"/>
                  </a:schemeClr>
                </a:solidFill>
                <a:latin typeface="Poppins"/>
              </a:rPr>
              <a:t>Son ambition : </a:t>
            </a:r>
          </a:p>
          <a:p>
            <a:pPr algn="just">
              <a:lnSpc>
                <a:spcPct val="107000"/>
              </a:lnSpc>
            </a:pPr>
            <a:endParaRPr lang="fr-FR" sz="1600" dirty="0">
              <a:solidFill>
                <a:schemeClr val="accent1">
                  <a:lumMod val="50000"/>
                </a:schemeClr>
              </a:solidFill>
              <a:latin typeface="Poppins"/>
            </a:endParaRPr>
          </a:p>
          <a:p>
            <a:pPr algn="just">
              <a:lnSpc>
                <a:spcPct val="107000"/>
              </a:lnSpc>
              <a:spcAft>
                <a:spcPts val="800"/>
              </a:spcAft>
            </a:pPr>
            <a:endParaRPr lang="fr-FR" sz="1600" dirty="0">
              <a:solidFill>
                <a:schemeClr val="accent1">
                  <a:lumMod val="50000"/>
                </a:schemeClr>
              </a:solidFill>
              <a:latin typeface="Poppins"/>
            </a:endParaRPr>
          </a:p>
          <a:p>
            <a:pPr algn="just">
              <a:lnSpc>
                <a:spcPct val="107000"/>
              </a:lnSpc>
              <a:spcAft>
                <a:spcPts val="800"/>
              </a:spcAft>
            </a:pPr>
            <a:r>
              <a:rPr lang="fr-FR" sz="1600" dirty="0">
                <a:solidFill>
                  <a:schemeClr val="accent1">
                    <a:lumMod val="50000"/>
                  </a:schemeClr>
                </a:solidFill>
                <a:latin typeface="Poppins"/>
              </a:rPr>
              <a:t>Pour y parvenir, ses missions : </a:t>
            </a:r>
          </a:p>
          <a:p>
            <a:pPr marL="342900" lvl="0" indent="-342900" algn="just">
              <a:lnSpc>
                <a:spcPct val="107000"/>
              </a:lnSpc>
              <a:spcAft>
                <a:spcPts val="600"/>
              </a:spcAft>
              <a:buAutoNum type="arabicPeriod"/>
            </a:pPr>
            <a:r>
              <a:rPr lang="fr-FR" sz="1600" dirty="0">
                <a:solidFill>
                  <a:schemeClr val="accent1">
                    <a:lumMod val="50000"/>
                  </a:schemeClr>
                </a:solidFill>
                <a:latin typeface="Poppins"/>
              </a:rPr>
              <a:t>Accompagner</a:t>
            </a:r>
            <a:r>
              <a:rPr lang="fr-FR" sz="1600" b="1" dirty="0">
                <a:solidFill>
                  <a:schemeClr val="accent1">
                    <a:lumMod val="50000"/>
                  </a:schemeClr>
                </a:solidFill>
                <a:latin typeface="Poppins"/>
              </a:rPr>
              <a:t> la formation et l’insertion sociale et professionnelle </a:t>
            </a:r>
            <a:r>
              <a:rPr lang="fr-FR" sz="1600" dirty="0">
                <a:solidFill>
                  <a:schemeClr val="accent1">
                    <a:lumMod val="50000"/>
                  </a:schemeClr>
                </a:solidFill>
                <a:latin typeface="Poppins"/>
              </a:rPr>
              <a:t>des jeunes </a:t>
            </a:r>
          </a:p>
          <a:p>
            <a:pPr marL="342900" lvl="0" indent="-342900" algn="just">
              <a:lnSpc>
                <a:spcPct val="107000"/>
              </a:lnSpc>
              <a:spcAft>
                <a:spcPts val="600"/>
              </a:spcAft>
              <a:buAutoNum type="arabicPeriod"/>
            </a:pPr>
            <a:r>
              <a:rPr lang="fr-FR" sz="1600" dirty="0">
                <a:solidFill>
                  <a:schemeClr val="accent1">
                    <a:lumMod val="50000"/>
                  </a:schemeClr>
                </a:solidFill>
                <a:latin typeface="Poppins"/>
              </a:rPr>
              <a:t>Orienter et aider les personnes </a:t>
            </a:r>
            <a:r>
              <a:rPr lang="fr-FR" sz="1600" b="1" dirty="0">
                <a:solidFill>
                  <a:schemeClr val="accent1">
                    <a:lumMod val="50000"/>
                  </a:schemeClr>
                </a:solidFill>
                <a:latin typeface="Poppins"/>
              </a:rPr>
              <a:t>dans l’accès à l’emploi </a:t>
            </a:r>
          </a:p>
          <a:p>
            <a:pPr marL="342900" lvl="0" indent="-342900" algn="just">
              <a:lnSpc>
                <a:spcPct val="107000"/>
              </a:lnSpc>
              <a:spcAft>
                <a:spcPts val="600"/>
              </a:spcAft>
              <a:buAutoNum type="arabicPeriod"/>
            </a:pPr>
            <a:r>
              <a:rPr lang="fr-FR" sz="1600" dirty="0">
                <a:solidFill>
                  <a:schemeClr val="accent1">
                    <a:lumMod val="50000"/>
                  </a:schemeClr>
                </a:solidFill>
                <a:latin typeface="Poppins"/>
              </a:rPr>
              <a:t>Sensibiliser et accompagner </a:t>
            </a:r>
            <a:r>
              <a:rPr lang="fr-FR" sz="1600" b="1" dirty="0">
                <a:solidFill>
                  <a:schemeClr val="accent1">
                    <a:lumMod val="50000"/>
                  </a:schemeClr>
                </a:solidFill>
                <a:latin typeface="Poppins"/>
              </a:rPr>
              <a:t>les entreprises et les acteurs institutionnels</a:t>
            </a:r>
          </a:p>
          <a:p>
            <a:pPr marL="342900" lvl="0" indent="-342900" algn="just">
              <a:lnSpc>
                <a:spcPct val="107000"/>
              </a:lnSpc>
              <a:spcAft>
                <a:spcPts val="600"/>
              </a:spcAft>
              <a:buAutoNum type="arabicPeriod"/>
            </a:pPr>
            <a:r>
              <a:rPr lang="fr-FR" sz="1600" dirty="0">
                <a:solidFill>
                  <a:schemeClr val="accent1">
                    <a:lumMod val="50000"/>
                  </a:schemeClr>
                </a:solidFill>
                <a:latin typeface="Poppins"/>
              </a:rPr>
              <a:t>Être pleinement acteur et </a:t>
            </a:r>
            <a:r>
              <a:rPr lang="fr-FR" sz="1600" b="1" dirty="0">
                <a:solidFill>
                  <a:schemeClr val="accent1">
                    <a:lumMod val="50000"/>
                  </a:schemeClr>
                </a:solidFill>
                <a:latin typeface="Poppins"/>
              </a:rPr>
              <a:t>créateur d’emplois </a:t>
            </a:r>
          </a:p>
        </p:txBody>
      </p:sp>
      <p:sp>
        <p:nvSpPr>
          <p:cNvPr id="6" name="Rectangle 5"/>
          <p:cNvSpPr/>
          <p:nvPr/>
        </p:nvSpPr>
        <p:spPr>
          <a:xfrm>
            <a:off x="2614445" y="2977477"/>
            <a:ext cx="8070971" cy="721864"/>
          </a:xfrm>
          <a:prstGeom prst="rect">
            <a:avLst/>
          </a:prstGeom>
          <a:solidFill>
            <a:srgbClr val="F79646"/>
          </a:solidFill>
        </p:spPr>
        <p:txBody>
          <a:bodyPr wrap="square">
            <a:spAutoFit/>
          </a:bodyPr>
          <a:lstStyle/>
          <a:p>
            <a:pPr algn="ctr">
              <a:lnSpc>
                <a:spcPct val="107000"/>
              </a:lnSpc>
              <a:spcAft>
                <a:spcPts val="800"/>
              </a:spcAft>
            </a:pPr>
            <a:r>
              <a:rPr lang="fr-FR" sz="1600" b="1" dirty="0">
                <a:solidFill>
                  <a:schemeClr val="bg1"/>
                </a:solidFill>
                <a:latin typeface="Poppins"/>
              </a:rPr>
              <a:t>Développer un marché de l’emploi plus inclusif </a:t>
            </a:r>
          </a:p>
          <a:p>
            <a:pPr algn="ctr">
              <a:lnSpc>
                <a:spcPct val="107000"/>
              </a:lnSpc>
              <a:spcAft>
                <a:spcPts val="800"/>
              </a:spcAft>
            </a:pPr>
            <a:r>
              <a:rPr lang="fr-FR" sz="1600" b="1" dirty="0">
                <a:solidFill>
                  <a:schemeClr val="bg1"/>
                </a:solidFill>
                <a:latin typeface="Poppins"/>
              </a:rPr>
              <a:t>et réduire le taux de chômage des jeunes et des adultes en situation de handicap</a:t>
            </a:r>
          </a:p>
        </p:txBody>
      </p:sp>
    </p:spTree>
    <p:extLst>
      <p:ext uri="{BB962C8B-B14F-4D97-AF65-F5344CB8AC3E}">
        <p14:creationId xmlns:p14="http://schemas.microsoft.com/office/powerpoint/2010/main" val="253571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8</a:t>
            </a:fld>
            <a:endParaRPr lang="fr-FR" dirty="0"/>
          </a:p>
        </p:txBody>
      </p:sp>
      <p:sp>
        <p:nvSpPr>
          <p:cNvPr id="6" name="Rectangle 5"/>
          <p:cNvSpPr/>
          <p:nvPr/>
        </p:nvSpPr>
        <p:spPr>
          <a:xfrm>
            <a:off x="2013556" y="1239103"/>
            <a:ext cx="10468463" cy="355803"/>
          </a:xfrm>
          <a:prstGeom prst="rect">
            <a:avLst/>
          </a:prstGeom>
        </p:spPr>
        <p:txBody>
          <a:bodyPr wrap="square">
            <a:spAutoFit/>
          </a:bodyPr>
          <a:lstStyle/>
          <a:p>
            <a:pPr marL="285750" lvl="0" indent="-285750">
              <a:lnSpc>
                <a:spcPct val="107000"/>
              </a:lnSpc>
              <a:spcAft>
                <a:spcPts val="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Durant la scolarité, un accompagnement personnalisé</a:t>
            </a:r>
            <a:endParaRPr lang="fr-FR" sz="1600" b="1" dirty="0">
              <a:solidFill>
                <a:srgbClr val="F79646"/>
              </a:solidFill>
              <a:effectLst/>
              <a:latin typeface="Poppins"/>
              <a:ea typeface="Calibri" panose="020F0502020204030204" pitchFamily="34" charset="0"/>
              <a:cs typeface="Times New Roman" panose="02020603050405020304" pitchFamily="18" charset="0"/>
            </a:endParaRPr>
          </a:p>
        </p:txBody>
      </p:sp>
      <p:sp>
        <p:nvSpPr>
          <p:cNvPr id="7" name="Rectangle 6"/>
          <p:cNvSpPr/>
          <p:nvPr/>
        </p:nvSpPr>
        <p:spPr>
          <a:xfrm>
            <a:off x="895565" y="1695047"/>
            <a:ext cx="10607040" cy="997196"/>
          </a:xfrm>
          <a:prstGeom prst="rect">
            <a:avLst/>
          </a:prstGeom>
        </p:spPr>
        <p:txBody>
          <a:bodyPr wrap="square">
            <a:spAutoFit/>
          </a:bodyPr>
          <a:lstStyle/>
          <a:p>
            <a:pPr algn="just">
              <a:lnSpc>
                <a:spcPct val="105000"/>
              </a:lnSpc>
              <a:spcAft>
                <a:spcPts val="0"/>
              </a:spcAft>
            </a:pPr>
            <a:r>
              <a:rPr lang="fr-FR" sz="1400" dirty="0">
                <a:solidFill>
                  <a:schemeClr val="accent1">
                    <a:lumMod val="50000"/>
                  </a:schemeClr>
                </a:solidFill>
                <a:latin typeface="Poppins"/>
                <a:ea typeface="Calibri" panose="020F0502020204030204" pitchFamily="34" charset="0"/>
                <a:cs typeface="Calibri" panose="020F0502020204030204" pitchFamily="34" charset="0"/>
              </a:rPr>
              <a:t>Un réseau de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SESSAD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(Services d’Éducation Spéciale et de Soins À Domicile), structures privilégiées pour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l’enseignement adapté</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avec des équipes spécialisées pour apporter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un soutien scolaire et social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à l’enfant en milieu scolaire ordinaire. </a:t>
            </a:r>
          </a:p>
          <a:p>
            <a:pPr algn="just">
              <a:lnSpc>
                <a:spcPct val="105000"/>
              </a:lnSpc>
              <a:spcAft>
                <a:spcPts val="0"/>
              </a:spcAft>
            </a:pPr>
            <a:endParaRPr lang="fr-FR" sz="1400" dirty="0">
              <a:solidFill>
                <a:schemeClr val="accent1">
                  <a:lumMod val="50000"/>
                </a:schemeClr>
              </a:solidFill>
              <a:latin typeface="Poppins"/>
              <a:ea typeface="Calibri" panose="020F0502020204030204" pitchFamily="34" charset="0"/>
              <a:cs typeface="Calibri" panose="020F0502020204030204" pitchFamily="34" charset="0"/>
            </a:endParaRPr>
          </a:p>
          <a:p>
            <a:pPr algn="just">
              <a:lnSpc>
                <a:spcPct val="105000"/>
              </a:lnSpc>
              <a:spcAft>
                <a:spcPts val="0"/>
              </a:spcAft>
            </a:pPr>
            <a:endParaRPr lang="fr-FR" sz="1400" dirty="0">
              <a:solidFill>
                <a:schemeClr val="accent1">
                  <a:lumMod val="50000"/>
                </a:schemeClr>
              </a:solidFill>
              <a:latin typeface="Poppins"/>
              <a:ea typeface="Calibri" panose="020F0502020204030204" pitchFamily="34" charset="0"/>
              <a:cs typeface="Times New Roman" panose="02020603050405020304" pitchFamily="18" charset="0"/>
            </a:endParaRPr>
          </a:p>
        </p:txBody>
      </p:sp>
      <p:sp>
        <p:nvSpPr>
          <p:cNvPr id="10" name="Rectangle 9"/>
          <p:cNvSpPr/>
          <p:nvPr/>
        </p:nvSpPr>
        <p:spPr>
          <a:xfrm>
            <a:off x="601651" y="2419396"/>
            <a:ext cx="10468463" cy="355803"/>
          </a:xfrm>
          <a:prstGeom prst="rect">
            <a:avLst/>
          </a:prstGeom>
        </p:spPr>
        <p:txBody>
          <a:bodyPr wrap="square">
            <a:spAutoFit/>
          </a:bodyPr>
          <a:lstStyle/>
          <a:p>
            <a:pPr marL="285750" lvl="0" indent="-285750">
              <a:lnSpc>
                <a:spcPct val="107000"/>
              </a:lnSpc>
              <a:spcAft>
                <a:spcPts val="800"/>
              </a:spcAft>
              <a:buFont typeface="Wingdings" panose="05000000000000000000" pitchFamily="2" charset="2"/>
              <a:buChar char="ü"/>
            </a:pPr>
            <a:r>
              <a:rPr lang="fr-FR" sz="1600" b="1" dirty="0">
                <a:solidFill>
                  <a:srgbClr val="F79646"/>
                </a:solidFill>
                <a:latin typeface="Poppins"/>
                <a:ea typeface="Calibri" panose="020F0502020204030204" pitchFamily="34" charset="0"/>
                <a:cs typeface="Times New Roman" panose="02020603050405020304" pitchFamily="18" charset="0"/>
              </a:rPr>
              <a:t>Puis des formations professionnelles adaptées</a:t>
            </a:r>
            <a:endParaRPr lang="fr-FR" sz="1600" b="1" dirty="0">
              <a:solidFill>
                <a:srgbClr val="F79646"/>
              </a:solidFill>
              <a:effectLst/>
              <a:latin typeface="Poppins"/>
              <a:ea typeface="Calibri" panose="020F0502020204030204" pitchFamily="34" charset="0"/>
              <a:cs typeface="Times New Roman" panose="02020603050405020304" pitchFamily="18" charset="0"/>
            </a:endParaRPr>
          </a:p>
        </p:txBody>
      </p:sp>
      <p:sp>
        <p:nvSpPr>
          <p:cNvPr id="9" name="Rectangle 8"/>
          <p:cNvSpPr/>
          <p:nvPr/>
        </p:nvSpPr>
        <p:spPr>
          <a:xfrm>
            <a:off x="601651" y="2934787"/>
            <a:ext cx="10900954" cy="3102388"/>
          </a:xfrm>
          <a:prstGeom prst="rect">
            <a:avLst/>
          </a:prstGeom>
        </p:spPr>
        <p:txBody>
          <a:bodyPr wrap="square">
            <a:spAutoFit/>
          </a:bodyPr>
          <a:lstStyle/>
          <a:p>
            <a:pPr marL="285750" indent="-285750" algn="just">
              <a:lnSpc>
                <a:spcPct val="105000"/>
              </a:lnSpc>
              <a:buFont typeface="Arial" panose="020B0604020202020204" pitchFamily="34" charset="0"/>
              <a:buChar char="•"/>
            </a:pPr>
            <a:r>
              <a:rPr lang="fr-FR" sz="1400" dirty="0">
                <a:solidFill>
                  <a:schemeClr val="accent1">
                    <a:lumMod val="50000"/>
                  </a:schemeClr>
                </a:solidFill>
                <a:latin typeface="Poppins"/>
                <a:ea typeface="Calibri" panose="020F0502020204030204" pitchFamily="34" charset="0"/>
                <a:cs typeface="Calibri" panose="020F0502020204030204" pitchFamily="34" charset="0"/>
              </a:rPr>
              <a:t>Au sein des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IEM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(Instituts d’Education Motrice),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plus de 500 jeunes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en situation de handicap suivent des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parcours de formation professionnelle, du CAP au DUT</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 comptabilité, secrétariat, vente, PAO/signalétique, horticulture, infographie…</a:t>
            </a:r>
          </a:p>
          <a:p>
            <a:pPr algn="just">
              <a:lnSpc>
                <a:spcPct val="105000"/>
              </a:lnSpc>
            </a:pPr>
            <a:endParaRPr lang="fr-FR" sz="1400" dirty="0">
              <a:solidFill>
                <a:schemeClr val="accent1">
                  <a:lumMod val="50000"/>
                </a:schemeClr>
              </a:solidFill>
              <a:latin typeface="Poppins"/>
              <a:ea typeface="Calibri" panose="020F0502020204030204" pitchFamily="34" charset="0"/>
              <a:cs typeface="Calibri" panose="020F0502020204030204" pitchFamily="34" charset="0"/>
            </a:endParaRPr>
          </a:p>
          <a:p>
            <a:pPr marL="252000">
              <a:lnSpc>
                <a:spcPct val="105000"/>
              </a:lnSpc>
            </a:pPr>
            <a:r>
              <a:rPr lang="fr-FR" sz="1400" dirty="0">
                <a:solidFill>
                  <a:schemeClr val="accent1">
                    <a:lumMod val="50000"/>
                  </a:schemeClr>
                </a:solidFill>
                <a:latin typeface="Poppins"/>
                <a:ea typeface="Calibri" panose="020F0502020204030204" pitchFamily="34" charset="0"/>
                <a:cs typeface="Calibri" panose="020F0502020204030204" pitchFamily="34" charset="0"/>
                <a:sym typeface="Wingdings" panose="05000000000000000000" pitchFamily="2" charset="2"/>
              </a:rPr>
              <a:t></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L’exemple de l’IEM Le </a:t>
            </a:r>
            <a:r>
              <a:rPr lang="fr-FR" sz="1400" dirty="0" err="1">
                <a:solidFill>
                  <a:schemeClr val="accent1">
                    <a:lumMod val="50000"/>
                  </a:schemeClr>
                </a:solidFill>
                <a:latin typeface="Poppins"/>
                <a:ea typeface="Calibri" panose="020F0502020204030204" pitchFamily="34" charset="0"/>
                <a:cs typeface="Calibri" panose="020F0502020204030204" pitchFamily="34" charset="0"/>
              </a:rPr>
              <a:t>Chevalon</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(Auvergne-Rhône-Alpes)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a:t>
            </a:r>
            <a:r>
              <a:rPr lang="fr-FR" sz="1400" dirty="0">
                <a:solidFill>
                  <a:schemeClr val="accent1">
                    <a:lumMod val="50000"/>
                  </a:schemeClr>
                </a:solidFill>
                <a:latin typeface="Poppins"/>
                <a:ea typeface="Calibri" panose="020F0502020204030204" pitchFamily="34" charset="0"/>
                <a:cs typeface="Calibri" panose="020F0502020204030204" pitchFamily="34" charset="0"/>
                <a:hlinkClick r:id="rId2"/>
              </a:rPr>
              <a:t>https://www.youtube.com/watch?v=AI_nLTRCzOA&amp;feature=youtu.be</a:t>
            </a:r>
            <a:r>
              <a:rPr lang="fr-FR" sz="1400" dirty="0">
                <a:solidFill>
                  <a:schemeClr val="accent1">
                    <a:lumMod val="50000"/>
                  </a:schemeClr>
                </a:solidFill>
                <a:latin typeface="Poppins"/>
                <a:ea typeface="Calibri" panose="020F0502020204030204" pitchFamily="34" charset="0"/>
                <a:cs typeface="Calibri" panose="020F0502020204030204" pitchFamily="34" charset="0"/>
              </a:rPr>
              <a:t>  </a:t>
            </a:r>
          </a:p>
          <a:p>
            <a:pPr>
              <a:lnSpc>
                <a:spcPct val="105000"/>
              </a:lnSpc>
              <a:spcAft>
                <a:spcPts val="1200"/>
              </a:spcAft>
            </a:pPr>
            <a:endParaRPr lang="fr-FR" sz="1400" dirty="0">
              <a:solidFill>
                <a:schemeClr val="accent1">
                  <a:lumMod val="50000"/>
                </a:schemeClr>
              </a:solidFill>
              <a:latin typeface="Poppins"/>
              <a:ea typeface="Calibri" panose="020F0502020204030204" pitchFamily="34" charset="0"/>
              <a:cs typeface="Calibri" panose="020F0502020204030204" pitchFamily="34" charset="0"/>
            </a:endParaRPr>
          </a:p>
          <a:p>
            <a:pPr marL="285750" indent="-285750" algn="just">
              <a:lnSpc>
                <a:spcPct val="105000"/>
              </a:lnSpc>
              <a:buFont typeface="Arial" panose="020B0604020202020204" pitchFamily="34" charset="0"/>
              <a:buChar char="•"/>
            </a:pPr>
            <a:r>
              <a:rPr lang="fr-FR" sz="1400" dirty="0">
                <a:solidFill>
                  <a:schemeClr val="accent1">
                    <a:lumMod val="50000"/>
                  </a:schemeClr>
                </a:solidFill>
                <a:latin typeface="Poppins"/>
                <a:ea typeface="Calibri" panose="020F0502020204030204" pitchFamily="34" charset="0"/>
                <a:cs typeface="Calibri" panose="020F0502020204030204" pitchFamily="34" charset="0"/>
              </a:rPr>
              <a:t>Parallèlement à ces modules de formation qualifiante, certains établissements sont à l’origine de la </a:t>
            </a:r>
            <a:r>
              <a:rPr lang="fr-FR" sz="1400" b="1" dirty="0">
                <a:solidFill>
                  <a:schemeClr val="accent1">
                    <a:lumMod val="50000"/>
                  </a:schemeClr>
                </a:solidFill>
                <a:latin typeface="Poppins"/>
                <a:ea typeface="Calibri" panose="020F0502020204030204" pitchFamily="34" charset="0"/>
                <a:cs typeface="Calibri" panose="020F0502020204030204" pitchFamily="34" charset="0"/>
              </a:rPr>
              <a:t>création d’écoles adaptées </a:t>
            </a:r>
            <a:r>
              <a:rPr lang="fr-FR" sz="1400" dirty="0">
                <a:solidFill>
                  <a:schemeClr val="accent1">
                    <a:lumMod val="50000"/>
                  </a:schemeClr>
                </a:solidFill>
                <a:latin typeface="Poppins"/>
                <a:ea typeface="Calibri" panose="020F0502020204030204" pitchFamily="34" charset="0"/>
                <a:cs typeface="Calibri" panose="020F0502020204030204" pitchFamily="34" charset="0"/>
              </a:rPr>
              <a:t>:</a:t>
            </a:r>
          </a:p>
          <a:p>
            <a:pPr algn="just">
              <a:lnSpc>
                <a:spcPct val="105000"/>
              </a:lnSpc>
            </a:pPr>
            <a:endParaRPr lang="fr-FR" sz="1400" dirty="0">
              <a:solidFill>
                <a:schemeClr val="accent1">
                  <a:lumMod val="50000"/>
                </a:schemeClr>
              </a:solidFill>
              <a:latin typeface="Poppins"/>
              <a:ea typeface="Calibri" panose="020F0502020204030204" pitchFamily="34" charset="0"/>
              <a:cs typeface="Calibri" panose="020F0502020204030204" pitchFamily="34" charset="0"/>
            </a:endParaRPr>
          </a:p>
          <a:p>
            <a:pPr marL="252000" algn="just">
              <a:lnSpc>
                <a:spcPct val="105000"/>
              </a:lnSpc>
              <a:spcAft>
                <a:spcPts val="600"/>
              </a:spcAft>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sym typeface="Wingdings" panose="05000000000000000000" pitchFamily="2" charset="2"/>
              </a:rPr>
              <a:t></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sym typeface="Wingdings" panose="05000000000000000000" pitchFamily="2" charset="2"/>
              </a:rPr>
              <a:t>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Une école inclusive de télé-pilotage de drones civils, “L’Ecole des têtes en l’air”</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(IEM de Liévin, Hauts-de-France)</a:t>
            </a:r>
          </a:p>
          <a:p>
            <a:pPr marL="252000" algn="just">
              <a:lnSpc>
                <a:spcPct val="105000"/>
              </a:lnSpc>
            </a:pPr>
            <a:r>
              <a:rPr lang="fr-FR" sz="1400" dirty="0">
                <a:solidFill>
                  <a:schemeClr val="accent1">
                    <a:lumMod val="50000"/>
                  </a:schemeClr>
                </a:solidFill>
                <a:latin typeface="Poppins"/>
                <a:ea typeface="Calibri" panose="020F0502020204030204" pitchFamily="34" charset="0"/>
                <a:cs typeface="Calibri" panose="020F0502020204030204" pitchFamily="34" charset="0"/>
              </a:rPr>
              <a:t>La manipulation étant particulièrement adaptée au handicap, le drone et ses multiples usages représentent un levier inédit d’insertion professionnelle pour les jeunes de 16 à 20 ans, avec de nombreux débouchés : bâtiment, agriculture, audiovisuel, sécurité, …</a:t>
            </a:r>
          </a:p>
          <a:p>
            <a:pPr marL="252000" algn="just">
              <a:lnSpc>
                <a:spcPct val="105000"/>
              </a:lnSpc>
            </a:pPr>
            <a:endParaRPr lang="fr-FR" b="1" dirty="0">
              <a:latin typeface="Poppins"/>
            </a:endParaRPr>
          </a:p>
          <a:p>
            <a:pPr marL="252000" algn="just">
              <a:lnSpc>
                <a:spcPct val="105000"/>
              </a:lnSpc>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sym typeface="Wingdings" panose="05000000000000000000" pitchFamily="2" charset="2"/>
              </a:rPr>
              <a:t></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sym typeface="Wingdings" panose="05000000000000000000" pitchFamily="2" charset="2"/>
              </a:rPr>
              <a:t>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Une auto-école associative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pour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développer</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l’autonomie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(IEM François Xavier </a:t>
            </a:r>
            <a:r>
              <a:rPr lang="fr-FR" sz="1400" dirty="0" err="1">
                <a:solidFill>
                  <a:schemeClr val="accent1">
                    <a:lumMod val="50000"/>
                  </a:schemeClr>
                </a:solidFill>
                <a:latin typeface="Poppins"/>
                <a:ea typeface="Calibri" panose="020F0502020204030204" pitchFamily="34" charset="0"/>
                <a:cs typeface="Times New Roman" panose="02020603050405020304" pitchFamily="18" charset="0"/>
              </a:rPr>
              <a:t>Falala</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Normandie) </a:t>
            </a:r>
          </a:p>
        </p:txBody>
      </p:sp>
      <p:sp>
        <p:nvSpPr>
          <p:cNvPr id="11" name="Titre 1"/>
          <p:cNvSpPr>
            <a:spLocks noGrp="1"/>
          </p:cNvSpPr>
          <p:nvPr>
            <p:ph type="title"/>
          </p:nvPr>
        </p:nvSpPr>
        <p:spPr>
          <a:xfrm>
            <a:off x="2013556" y="147886"/>
            <a:ext cx="9782963" cy="682505"/>
          </a:xfrm>
        </p:spPr>
        <p:txBody>
          <a:bodyPr>
            <a:noAutofit/>
          </a:bodyPr>
          <a:lstStyle/>
          <a:p>
            <a:r>
              <a:rPr lang="fr-FR" sz="2400" dirty="0"/>
              <a:t>1. Education et formation sociale et professionnelle </a:t>
            </a:r>
          </a:p>
        </p:txBody>
      </p:sp>
    </p:spTree>
    <p:extLst>
      <p:ext uri="{BB962C8B-B14F-4D97-AF65-F5344CB8AC3E}">
        <p14:creationId xmlns:p14="http://schemas.microsoft.com/office/powerpoint/2010/main" val="414076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09555"/>
            <a:fld id="{472F7BCC-CCDD-EE44-97BD-0AC2870E5BEC}" type="slidenum">
              <a:rPr lang="fr-FR"/>
              <a:pPr defTabSz="609555"/>
              <a:t>9</a:t>
            </a:fld>
            <a:endParaRPr lang="fr-FR" dirty="0"/>
          </a:p>
        </p:txBody>
      </p:sp>
      <p:sp>
        <p:nvSpPr>
          <p:cNvPr id="6" name="Rectangle 5"/>
          <p:cNvSpPr/>
          <p:nvPr/>
        </p:nvSpPr>
        <p:spPr>
          <a:xfrm>
            <a:off x="2013556" y="1169766"/>
            <a:ext cx="11125932" cy="338554"/>
          </a:xfrm>
          <a:prstGeom prst="rect">
            <a:avLst/>
          </a:prstGeom>
        </p:spPr>
        <p:txBody>
          <a:bodyPr wrap="square">
            <a:spAutoFit/>
          </a:bodyPr>
          <a:lstStyle/>
          <a:p>
            <a:pPr marL="285750" lvl="0" indent="-285750">
              <a:buFont typeface="Wingdings" panose="05000000000000000000" pitchFamily="2" charset="2"/>
              <a:buChar char="ü"/>
            </a:pPr>
            <a:r>
              <a:rPr lang="fr-FR" sz="1600" b="1" dirty="0">
                <a:solidFill>
                  <a:srgbClr val="F79646"/>
                </a:solidFill>
                <a:effectLst/>
                <a:latin typeface="Poppins"/>
                <a:ea typeface="Calibri" panose="020F0502020204030204" pitchFamily="34" charset="0"/>
                <a:cs typeface="Times New Roman" panose="02020603050405020304" pitchFamily="18" charset="0"/>
              </a:rPr>
              <a:t>Des plateformes emploi d’intermédiation et de coaching pour les jeunes </a:t>
            </a:r>
          </a:p>
        </p:txBody>
      </p:sp>
      <p:sp>
        <p:nvSpPr>
          <p:cNvPr id="5" name="Rectangle 4"/>
          <p:cNvSpPr/>
          <p:nvPr/>
        </p:nvSpPr>
        <p:spPr>
          <a:xfrm>
            <a:off x="763904" y="1650252"/>
            <a:ext cx="10794245" cy="2462213"/>
          </a:xfrm>
          <a:prstGeom prst="rect">
            <a:avLst/>
          </a:prstGeom>
        </p:spPr>
        <p:txBody>
          <a:bodyPr wrap="square">
            <a:spAutoFit/>
          </a:bodyPr>
          <a:lstStyle/>
          <a:p>
            <a:pPr algn="just"/>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Plusieurs régions et établissements ont développé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des plateformes d’accueil pluri professionnelles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(ou plateformes emploi)</a:t>
            </a:r>
          </a:p>
          <a:p>
            <a:pPr algn="just"/>
            <a:endParaRPr lang="fr-FR" sz="1400" dirty="0">
              <a:solidFill>
                <a:schemeClr val="accent1">
                  <a:lumMod val="50000"/>
                </a:schemeClr>
              </a:solidFill>
              <a:latin typeface="Poppins"/>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Pour des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jeunes de 16 à 30 ans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en situation de handicap (et adultes pour certaines), pour les amener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vers le milieu ordinaire de travail</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par le biais de l’alternance principalement ou pour les orienter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vers le milieu adapté</a:t>
            </a:r>
          </a:p>
          <a:p>
            <a:pPr marL="285750" indent="-285750" algn="just">
              <a:buFont typeface="Arial" panose="020B0604020202020204" pitchFamily="34" charset="0"/>
              <a:buChar char="•"/>
            </a:pPr>
            <a:endParaRPr lang="fr-FR" sz="1400" dirty="0">
              <a:solidFill>
                <a:schemeClr val="accent1">
                  <a:lumMod val="50000"/>
                </a:schemeClr>
              </a:solidFill>
              <a:latin typeface="Poppins"/>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Selon les plateformes, un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service d’information et d’orientation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et/ou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un service accompagnement pluri-professionnel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tout au long du processus de recrutement (construction du projet professionnel, préparation de CV numériques, entraînement aux entretiens, …)</a:t>
            </a:r>
          </a:p>
          <a:p>
            <a:pPr marL="285750" indent="-285750" algn="just">
              <a:buFont typeface="Arial" panose="020B0604020202020204" pitchFamily="34" charset="0"/>
              <a:buChar char="•"/>
            </a:pPr>
            <a:endParaRPr lang="fr-FR" sz="1400" dirty="0">
              <a:solidFill>
                <a:schemeClr val="accent1">
                  <a:lumMod val="50000"/>
                </a:schemeClr>
              </a:solidFill>
              <a:latin typeface="Poppins"/>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une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approche multi partenariale</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avec des acteurs du médico-social, de l’éducation nationale et du monde de l’entreprise, et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multidisciplinaire</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sous forme de modules spécifiques</a:t>
            </a:r>
          </a:p>
          <a:p>
            <a:pPr marL="285750" indent="-285750" algn="just">
              <a:buFont typeface="Arial" panose="020B0604020202020204" pitchFamily="34" charset="0"/>
              <a:buChar char="•"/>
            </a:pPr>
            <a:endParaRPr lang="fr-FR" sz="1400" dirty="0">
              <a:solidFill>
                <a:schemeClr val="accent1">
                  <a:lumMod val="50000"/>
                </a:schemeClr>
              </a:solidFill>
              <a:latin typeface="Poppins"/>
            </a:endParaRPr>
          </a:p>
        </p:txBody>
      </p:sp>
      <p:sp>
        <p:nvSpPr>
          <p:cNvPr id="7" name="Rectangle 6"/>
          <p:cNvSpPr/>
          <p:nvPr/>
        </p:nvSpPr>
        <p:spPr>
          <a:xfrm>
            <a:off x="1186268" y="4254397"/>
            <a:ext cx="9949515" cy="1885773"/>
          </a:xfrm>
          <a:prstGeom prst="rect">
            <a:avLst/>
          </a:prstGeom>
          <a:ln w="28575">
            <a:solidFill>
              <a:schemeClr val="accent1">
                <a:lumMod val="50000"/>
              </a:schemeClr>
            </a:solidFill>
          </a:ln>
        </p:spPr>
        <p:txBody>
          <a:bodyPr wrap="square">
            <a:spAutoFit/>
          </a:bodyPr>
          <a:lstStyle/>
          <a:p>
            <a:pPr>
              <a:lnSpc>
                <a:spcPct val="107000"/>
              </a:lnSpc>
              <a:spcAft>
                <a:spcPts val="800"/>
              </a:spcAft>
            </a:pPr>
            <a:r>
              <a:rPr lang="fr-FR" sz="1400" b="1" dirty="0">
                <a:solidFill>
                  <a:srgbClr val="F79646"/>
                </a:solidFill>
                <a:latin typeface="Poppins"/>
                <a:ea typeface="Calibri" panose="020F0502020204030204" pitchFamily="34" charset="0"/>
                <a:cs typeface="Times New Roman" panose="02020603050405020304" pitchFamily="18" charset="0"/>
              </a:rPr>
              <a:t>Exemples</a:t>
            </a:r>
          </a:p>
          <a:p>
            <a:pPr marL="285750" indent="-285750">
              <a:lnSpc>
                <a:spcPct val="107000"/>
              </a:lnSpc>
              <a:spcAft>
                <a:spcPts val="800"/>
              </a:spcAft>
              <a:buFont typeface="Arial" panose="020B0604020202020204" pitchFamily="34" charset="0"/>
              <a:buChar char="•"/>
            </a:pP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La plateforme</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a:t>
            </a: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Appui Conseil</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(IEM Le </a:t>
            </a:r>
            <a:r>
              <a:rPr lang="fr-FR" sz="1400" dirty="0" err="1">
                <a:solidFill>
                  <a:schemeClr val="accent1">
                    <a:lumMod val="50000"/>
                  </a:schemeClr>
                </a:solidFill>
                <a:latin typeface="Poppins"/>
                <a:ea typeface="Calibri" panose="020F0502020204030204" pitchFamily="34" charset="0"/>
                <a:cs typeface="Times New Roman" panose="02020603050405020304" pitchFamily="18" charset="0"/>
              </a:rPr>
              <a:t>Chevalon</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 Auvergne-Rhône-Alpes)</a:t>
            </a:r>
          </a:p>
          <a:p>
            <a:pPr>
              <a:lnSpc>
                <a:spcPct val="107000"/>
              </a:lnSpc>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Vidéo : </a:t>
            </a:r>
            <a:r>
              <a:rPr lang="fr-FR" sz="1200" u="sng" dirty="0">
                <a:solidFill>
                  <a:schemeClr val="accent1">
                    <a:lumMod val="50000"/>
                  </a:schemeClr>
                </a:solidFill>
                <a:latin typeface="Poppins"/>
                <a:ea typeface="Calibri" panose="020F0502020204030204" pitchFamily="34" charset="0"/>
                <a:cs typeface="Times New Roman" panose="02020603050405020304" pitchFamily="18" charset="0"/>
                <a:hlinkClick r:id="rId2"/>
              </a:rPr>
              <a:t>https://www.youtube.com/watch?v=qljEmFeo6nw</a:t>
            </a:r>
            <a:endParaRPr lang="fr-FR" sz="1200" dirty="0">
              <a:solidFill>
                <a:schemeClr val="accent1">
                  <a:lumMod val="50000"/>
                </a:schemeClr>
              </a:solidFill>
              <a:latin typeface="Poppins"/>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Site internet : </a:t>
            </a:r>
            <a:r>
              <a:rPr lang="fr-FR" sz="1200" u="sng" dirty="0">
                <a:solidFill>
                  <a:schemeClr val="accent1">
                    <a:lumMod val="50000"/>
                  </a:schemeClr>
                </a:solidFill>
                <a:latin typeface="Poppins"/>
                <a:ea typeface="Calibri" panose="020F0502020204030204" pitchFamily="34" charset="0"/>
                <a:cs typeface="Times New Roman" panose="02020603050405020304" pitchFamily="18" charset="0"/>
                <a:hlinkClick r:id="rId3"/>
              </a:rPr>
              <a:t>https://apf-enfance-jeunesse-38.fr/16-25-ans/la-pac-plateforme-appui-conseil/</a:t>
            </a:r>
            <a:r>
              <a:rPr lang="fr-FR" sz="1200" dirty="0">
                <a:solidFill>
                  <a:schemeClr val="accent1">
                    <a:lumMod val="50000"/>
                  </a:schemeClr>
                </a:solidFill>
                <a:latin typeface="Poppins"/>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fr-FR" sz="1400" b="1" dirty="0">
                <a:solidFill>
                  <a:schemeClr val="accent1">
                    <a:lumMod val="50000"/>
                  </a:schemeClr>
                </a:solidFill>
                <a:latin typeface="Poppins"/>
                <a:ea typeface="Calibri" panose="020F0502020204030204" pitchFamily="34" charset="0"/>
                <a:cs typeface="Times New Roman" panose="02020603050405020304" pitchFamily="18" charset="0"/>
              </a:rPr>
              <a:t>La plateforme de l’Artois </a:t>
            </a: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(établissements de Hauts de France) </a:t>
            </a:r>
          </a:p>
          <a:p>
            <a:pPr>
              <a:lnSpc>
                <a:spcPct val="107000"/>
              </a:lnSpc>
              <a:spcAft>
                <a:spcPts val="800"/>
              </a:spcAft>
            </a:pPr>
            <a:r>
              <a:rPr lang="fr-FR" sz="1400" dirty="0">
                <a:solidFill>
                  <a:schemeClr val="accent1">
                    <a:lumMod val="50000"/>
                  </a:schemeClr>
                </a:solidFill>
                <a:latin typeface="Poppins"/>
                <a:ea typeface="Calibri" panose="020F0502020204030204" pitchFamily="34" charset="0"/>
                <a:cs typeface="Times New Roman" panose="02020603050405020304" pitchFamily="18" charset="0"/>
              </a:rPr>
              <a:t>Plaquette : </a:t>
            </a:r>
            <a:r>
              <a:rPr lang="fr-FR" sz="1200" dirty="0">
                <a:solidFill>
                  <a:schemeClr val="accent1">
                    <a:lumMod val="50000"/>
                  </a:schemeClr>
                </a:solidFill>
                <a:latin typeface="Poppins"/>
                <a:ea typeface="Calibri" panose="020F0502020204030204" pitchFamily="34" charset="0"/>
                <a:cs typeface="Times New Roman" panose="02020603050405020304" pitchFamily="18" charset="0"/>
                <a:hlinkClick r:id="rId4"/>
              </a:rPr>
              <a:t>http://emploi.blogs.apf.asso.fr/files/Plateforme%20d%27Inclusion%20Professionnelle%20de%20l%27Artois%20-%20Plaquette.pdf</a:t>
            </a:r>
            <a:r>
              <a:rPr lang="fr-FR" sz="1200" dirty="0">
                <a:solidFill>
                  <a:schemeClr val="accent1">
                    <a:lumMod val="50000"/>
                  </a:schemeClr>
                </a:solidFill>
                <a:latin typeface="Poppins"/>
                <a:ea typeface="Calibri" panose="020F0502020204030204" pitchFamily="34" charset="0"/>
                <a:cs typeface="Times New Roman" panose="02020603050405020304" pitchFamily="18" charset="0"/>
              </a:rPr>
              <a:t> </a:t>
            </a:r>
          </a:p>
        </p:txBody>
      </p:sp>
      <p:sp>
        <p:nvSpPr>
          <p:cNvPr id="9" name="Titre 1"/>
          <p:cNvSpPr>
            <a:spLocks noGrp="1"/>
          </p:cNvSpPr>
          <p:nvPr>
            <p:ph type="title"/>
          </p:nvPr>
        </p:nvSpPr>
        <p:spPr>
          <a:xfrm>
            <a:off x="2013556" y="139369"/>
            <a:ext cx="9782963" cy="682505"/>
          </a:xfrm>
        </p:spPr>
        <p:txBody>
          <a:bodyPr>
            <a:noAutofit/>
          </a:bodyPr>
          <a:lstStyle/>
          <a:p>
            <a:r>
              <a:rPr lang="fr-FR" sz="2400" dirty="0"/>
              <a:t>2. Après la scolarité et la formation</a:t>
            </a:r>
          </a:p>
        </p:txBody>
      </p:sp>
    </p:spTree>
    <p:extLst>
      <p:ext uri="{BB962C8B-B14F-4D97-AF65-F5344CB8AC3E}">
        <p14:creationId xmlns:p14="http://schemas.microsoft.com/office/powerpoint/2010/main" val="19933317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National 16-9">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_handicap Intéri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 supérieur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handicap Intérim" id="{70986AE8-17B4-44CD-80A9-840C9B128803}" vid="{DF0702E5-643D-4D8C-B63A-270E8B067CF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3022</Words>
  <Application>Microsoft Office PowerPoint</Application>
  <PresentationFormat>Grand écran</PresentationFormat>
  <Paragraphs>303</Paragraphs>
  <Slides>22</Slides>
  <Notes>2</Notes>
  <HiddenSlides>0</HiddenSlides>
  <MMClips>0</MMClips>
  <ScaleCrop>false</ScaleCrop>
  <HeadingPairs>
    <vt:vector size="6" baseType="variant">
      <vt:variant>
        <vt:lpstr>Polices utilisées</vt:lpstr>
      </vt:variant>
      <vt:variant>
        <vt:i4>16</vt:i4>
      </vt:variant>
      <vt:variant>
        <vt:lpstr>Thème</vt:lpstr>
      </vt:variant>
      <vt:variant>
        <vt:i4>3</vt:i4>
      </vt:variant>
      <vt:variant>
        <vt:lpstr>Titres des diapositives</vt:lpstr>
      </vt:variant>
      <vt:variant>
        <vt:i4>22</vt:i4>
      </vt:variant>
    </vt:vector>
  </HeadingPairs>
  <TitlesOfParts>
    <vt:vector size="41" baseType="lpstr">
      <vt:lpstr>Arial</vt:lpstr>
      <vt:lpstr>Calibri</vt:lpstr>
      <vt:lpstr>Calibri Light</vt:lpstr>
      <vt:lpstr>Gill Sans</vt:lpstr>
      <vt:lpstr>Lucida Calligraphy</vt:lpstr>
      <vt:lpstr>Open Sans</vt:lpstr>
      <vt:lpstr>Poppins</vt:lpstr>
      <vt:lpstr>Poppins Light</vt:lpstr>
      <vt:lpstr>Poppins SemiBold</vt:lpstr>
      <vt:lpstr>Questrial</vt:lpstr>
      <vt:lpstr>Questrial</vt:lpstr>
      <vt:lpstr>Raleway</vt:lpstr>
      <vt:lpstr>Raleway Light</vt:lpstr>
      <vt:lpstr>Symbol</vt:lpstr>
      <vt:lpstr>Times New Roman</vt:lpstr>
      <vt:lpstr>Wingdings</vt:lpstr>
      <vt:lpstr>Thème Office</vt:lpstr>
      <vt:lpstr>PPT National 16-9</vt:lpstr>
      <vt:lpstr>Thème_handicap Intérim</vt:lpstr>
      <vt:lpstr>Le réseau des acteurs APF France handicap pour accompagner l’insertion sociale et professionnelle des personnes en situation de handicap </vt:lpstr>
      <vt:lpstr>Le handicap en France</vt:lpstr>
      <vt:lpstr>-APF France handicap, l’association Référente sur le handicap depuis 88 ans</vt:lpstr>
      <vt:lpstr>- Une organisation incontournable en France</vt:lpstr>
      <vt:lpstr>5 axes prioritaires</vt:lpstr>
      <vt:lpstr>Le marché de l’emploi : un contexte défavorable</vt:lpstr>
      <vt:lpstr>Une ambition forte pour l’inclusion sociale et professionnelle des PSH</vt:lpstr>
      <vt:lpstr>1. Education et formation sociale et professionnelle </vt:lpstr>
      <vt:lpstr>2. Après la scolarité et la formation</vt:lpstr>
      <vt:lpstr>3. En direction des personnes en situation de handicap</vt:lpstr>
      <vt:lpstr>CARTOGRAPHIE DES PLATEFORMES EMPLOI APF France handicap</vt:lpstr>
      <vt:lpstr>Présentation PowerPoint</vt:lpstr>
      <vt:lpstr>4. En direction des entreprises et des acteurs institutionnels</vt:lpstr>
      <vt:lpstr>4. En direction des entreprises et des acteurs institutionnels</vt:lpstr>
      <vt:lpstr>4. En direction des entreprises et des acteurs institutionnels</vt:lpstr>
      <vt:lpstr>4. En direction des entreprises et des acteurs institutionnels</vt:lpstr>
      <vt:lpstr>5. Des entreprises adaptées innovantes </vt:lpstr>
      <vt:lpstr>5. Des entreprises adaptées innovantes </vt:lpstr>
      <vt:lpstr>5. Le réseau APF Entreprises</vt:lpstr>
      <vt:lpstr>Présentation PowerPoint</vt:lpstr>
      <vt:lpstr>6. Des engagements associatifs et des partenariats institutionnels</vt:lpstr>
      <vt:lpstr>Pour aller plus loin</vt:lpstr>
    </vt:vector>
  </TitlesOfParts>
  <Company>APF France Handicap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APF France handicap,  Un engagement responsable pour mieux vivre ensemble</dc:title>
  <dc:creator>Celine BELLYNCK</dc:creator>
  <cp:lastModifiedBy>Carole SALERES</cp:lastModifiedBy>
  <cp:revision>117</cp:revision>
  <dcterms:created xsi:type="dcterms:W3CDTF">2019-10-03T13:56:33Z</dcterms:created>
  <dcterms:modified xsi:type="dcterms:W3CDTF">2022-05-30T07:40:34Z</dcterms:modified>
</cp:coreProperties>
</file>