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6" r:id="rId3"/>
    <p:sldId id="326" r:id="rId4"/>
    <p:sldId id="262" r:id="rId5"/>
    <p:sldId id="315" r:id="rId6"/>
    <p:sldId id="360" r:id="rId7"/>
    <p:sldId id="318" r:id="rId8"/>
    <p:sldId id="319" r:id="rId9"/>
    <p:sldId id="320" r:id="rId10"/>
    <p:sldId id="357" r:id="rId11"/>
    <p:sldId id="311" r:id="rId12"/>
    <p:sldId id="317" r:id="rId13"/>
    <p:sldId id="368" r:id="rId14"/>
    <p:sldId id="324" r:id="rId15"/>
    <p:sldId id="361" r:id="rId16"/>
    <p:sldId id="362" r:id="rId17"/>
    <p:sldId id="370" r:id="rId18"/>
    <p:sldId id="365" r:id="rId19"/>
    <p:sldId id="367" r:id="rId20"/>
    <p:sldId id="364" r:id="rId21"/>
    <p:sldId id="369" r:id="rId22"/>
    <p:sldId id="300" r:id="rId23"/>
    <p:sldId id="284" r:id="rId2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4343" autoAdjust="0"/>
  </p:normalViewPr>
  <p:slideViewPr>
    <p:cSldViewPr snapToGrid="0">
      <p:cViewPr varScale="1">
        <p:scale>
          <a:sx n="106" d="100"/>
          <a:sy n="106" d="100"/>
        </p:scale>
        <p:origin x="3288" y="13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130CD-85BD-4C98-83F8-43F3216E7817}" type="datetimeFigureOut">
              <a:rPr lang="fr-FR" smtClean="0"/>
              <a:t>20/01/2020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59B7A-B4F7-4D9A-9EBE-0B794288C4A9}" type="slidenum">
              <a:rPr lang="fr-FR" smtClean="0"/>
              <a:t>‹N°›</a:t>
            </a:fld>
            <a:endParaRPr lang="fr-FR"/>
          </a:p>
        </p:txBody>
      </p:sp>
    </p:spTree>
    <p:extLst>
      <p:ext uri="{BB962C8B-B14F-4D97-AF65-F5344CB8AC3E}">
        <p14:creationId xmlns:p14="http://schemas.microsoft.com/office/powerpoint/2010/main" val="279854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3 bureaux</a:t>
            </a:r>
            <a:r>
              <a:rPr lang="fr-FR" baseline="0" dirty="0" smtClean="0"/>
              <a:t> simples et un plateau d’aides technique</a:t>
            </a:r>
          </a:p>
          <a:p>
            <a:r>
              <a:rPr lang="fr-FR" baseline="0" dirty="0" smtClean="0"/>
              <a:t>Sur deux étages &gt; SACIP avec le pôle comptable</a:t>
            </a:r>
          </a:p>
          <a:p>
            <a:r>
              <a:rPr lang="fr-FR" baseline="0" dirty="0" smtClean="0"/>
              <a:t>Commodités sur le palier</a:t>
            </a:r>
          </a:p>
          <a:p>
            <a:r>
              <a:rPr lang="fr-FR" baseline="0" dirty="0" smtClean="0"/>
              <a:t>Parking en dessous et 2 ascenseurs</a:t>
            </a:r>
            <a:endParaRPr lang="fr-FR" dirty="0" smtClean="0"/>
          </a:p>
        </p:txBody>
      </p:sp>
      <p:sp>
        <p:nvSpPr>
          <p:cNvPr id="4" name="Espace réservé du numéro de diapositive 3"/>
          <p:cNvSpPr>
            <a:spLocks noGrp="1"/>
          </p:cNvSpPr>
          <p:nvPr>
            <p:ph type="sldNum" sz="quarter" idx="10"/>
          </p:nvPr>
        </p:nvSpPr>
        <p:spPr/>
        <p:txBody>
          <a:bodyPr/>
          <a:lstStyle/>
          <a:p>
            <a:fld id="{1E259B7A-B4F7-4D9A-9EBE-0B794288C4A9}" type="slidenum">
              <a:rPr lang="fr-FR" smtClean="0"/>
              <a:t>7</a:t>
            </a:fld>
            <a:endParaRPr lang="fr-FR"/>
          </a:p>
        </p:txBody>
      </p:sp>
    </p:spTree>
    <p:extLst>
      <p:ext uri="{BB962C8B-B14F-4D97-AF65-F5344CB8AC3E}">
        <p14:creationId xmlns:p14="http://schemas.microsoft.com/office/powerpoint/2010/main" val="104839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EF8AFEA-F8DF-4F40-8363-95A7A465423F}" type="slidenum">
              <a:rPr lang="fr-FR" altLang="fr-FR">
                <a:latin typeface="Arial" panose="020B0604020202020204" pitchFamily="34" charset="0"/>
              </a:rPr>
              <a:pPr>
                <a:spcBef>
                  <a:spcPct val="0"/>
                </a:spcBef>
                <a:buClrTx/>
                <a:buFontTx/>
                <a:buNone/>
              </a:pPr>
              <a:t>11</a:t>
            </a:fld>
            <a:endParaRPr lang="fr-FR" altLang="fr-FR">
              <a:latin typeface="Arial" panose="020B0604020202020204" pitchFamily="34" charset="0"/>
            </a:endParaRPr>
          </a:p>
        </p:txBody>
      </p:sp>
      <p:sp>
        <p:nvSpPr>
          <p:cNvPr id="40963" name="Rectangle 1"/>
          <p:cNvSpPr>
            <a:spLocks noGrp="1" noRot="1" noChangeAspect="1" noChangeArrowheads="1" noTextEdit="1"/>
          </p:cNvSpPr>
          <p:nvPr>
            <p:ph type="sldImg"/>
          </p:nvPr>
        </p:nvSpPr>
        <p:spPr>
          <a:xfrm>
            <a:off x="1125538" y="684213"/>
            <a:ext cx="4572000" cy="3429000"/>
          </a:xfrm>
          <a:ln/>
        </p:spPr>
      </p:sp>
      <p:sp>
        <p:nvSpPr>
          <p:cNvPr id="40964" name="Text Box 2"/>
          <p:cNvSpPr>
            <a:spLocks noGrp="1" noChangeArrowheads="1"/>
          </p:cNvSpPr>
          <p:nvPr>
            <p:ph type="body" idx="1"/>
          </p:nvPr>
        </p:nvSpPr>
        <p:spPr>
          <a:xfrm>
            <a:off x="685800" y="4343400"/>
            <a:ext cx="5486400" cy="492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800" i="1" smtClean="0">
                <a:latin typeface="Arial" panose="020B0604020202020204" pitchFamily="34" charset="0"/>
                <a:cs typeface="Arial" panose="020B0604020202020204" pitchFamily="34" charset="0"/>
              </a:rPr>
              <a:t>L’Association des Paralysés de France (APF) </a:t>
            </a:r>
          </a:p>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800" i="1" smtClean="0">
                <a:latin typeface="Arial" panose="020B0604020202020204" pitchFamily="34" charset="0"/>
                <a:cs typeface="Arial" panose="020B0604020202020204" pitchFamily="34" charset="0"/>
              </a:rPr>
              <a:t>administrateur de l’AGEFIPH depuis sa création…</a:t>
            </a:r>
          </a:p>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800" i="1" smtClean="0">
                <a:latin typeface="Arial" panose="020B0604020202020204" pitchFamily="34" charset="0"/>
                <a:cs typeface="Arial" panose="020B0604020202020204" pitchFamily="34" charset="0"/>
              </a:rPr>
              <a:t>en partenariat fort avec l’AGEFIPH en Midi-Pyrénées, depuis de nombreuses année, notamment dans le cadre des Prestations Ponctuelles Spécifiques Déficience motrice</a:t>
            </a:r>
            <a:r>
              <a:rPr lang="fr-FR" altLang="fr-FR" sz="800" smtClean="0">
                <a:latin typeface="Arial" panose="020B0604020202020204" pitchFamily="34" charset="0"/>
                <a:cs typeface="Arial" panose="020B0604020202020204" pitchFamily="34" charset="0"/>
              </a:rPr>
              <a:t> </a:t>
            </a:r>
            <a:r>
              <a:rPr lang="fr-FR" altLang="fr-FR" sz="800" i="1" smtClean="0">
                <a:latin typeface="Arial" panose="020B0604020202020204" pitchFamily="34" charset="0"/>
                <a:cs typeface="Arial" panose="020B0604020202020204" pitchFamily="34" charset="0"/>
              </a:rPr>
              <a:t>…</a:t>
            </a:r>
          </a:p>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800" i="1" smtClean="0">
                <a:latin typeface="Arial" panose="020B0604020202020204" pitchFamily="34" charset="0"/>
                <a:cs typeface="Arial" panose="020B0604020202020204" pitchFamily="34" charset="0"/>
              </a:rPr>
              <a:t>avec un réseau partenarial efficace, notamment avec le réseau Cap Emploi et les SAMETH. </a:t>
            </a:r>
          </a:p>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800" i="1" smtClean="0">
              <a:latin typeface="Arial" panose="020B0604020202020204" pitchFamily="34" charset="0"/>
              <a:cs typeface="Arial" panose="020B0604020202020204" pitchFamily="34" charset="0"/>
            </a:endParaRPr>
          </a:p>
          <a:p>
            <a:pPr eaLnBrk="1" hangingPunct="1">
              <a:lnSpc>
                <a:spcPct val="120000"/>
              </a:lnSpc>
              <a:spcBef>
                <a:spcPts val="3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800" i="1" smtClean="0">
                <a:latin typeface="Arial" panose="020B0604020202020204" pitchFamily="34" charset="0"/>
                <a:cs typeface="Arial" panose="020B0604020202020204" pitchFamily="34" charset="0"/>
              </a:rPr>
              <a:t>Diapo XXXXXXXXX</a:t>
            </a:r>
          </a:p>
          <a:p>
            <a:pPr eaLnBrk="1" hangingPunct="1">
              <a:lnSpc>
                <a:spcPct val="80000"/>
              </a:lnSpc>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000" smtClean="0">
                <a:solidFill>
                  <a:srgbClr val="002060"/>
                </a:solidFill>
                <a:latin typeface="Arial" panose="020B0604020202020204" pitchFamily="34" charset="0"/>
                <a:cs typeface="Arial" panose="020B0604020202020204" pitchFamily="34" charset="0"/>
              </a:rPr>
              <a:t>Sous la responsabilité de la Direction du S.A.C.I.P. Midi-Pyrénées (Projet de service, RH, Financier, administratif, qualité), </a:t>
            </a:r>
            <a:r>
              <a:rPr lang="fr-FR" altLang="fr-FR" sz="1000" b="1" smtClean="0">
                <a:solidFill>
                  <a:srgbClr val="002060"/>
                </a:solidFill>
                <a:latin typeface="Arial" panose="020B0604020202020204" pitchFamily="34" charset="0"/>
                <a:cs typeface="Arial" panose="020B0604020202020204" pitchFamily="34" charset="0"/>
              </a:rPr>
              <a:t>le coordinateur est référent technique de l’action</a:t>
            </a:r>
            <a:r>
              <a:rPr lang="fr-FR" altLang="fr-FR" sz="1000" smtClean="0">
                <a:solidFill>
                  <a:srgbClr val="002060"/>
                </a:solidFill>
                <a:latin typeface="Arial" panose="020B0604020202020204" pitchFamily="34" charset="0"/>
                <a:cs typeface="Arial" panose="020B0604020202020204" pitchFamily="34" charset="0"/>
              </a:rPr>
              <a:t>, dans le cadre déontologique et de la Charte APF. Il est garant de la mise en œuvre des moyens humains et matériels dévolus à la réalisation des prestations et assure la supervision technique Il assure le fonctionnement quotidien du service, le suivi des prestations et des délais, et favorise les partenariats. Il rend compte à la direction, tient des </a:t>
            </a:r>
            <a:r>
              <a:rPr lang="fr-FR" altLang="fr-FR" sz="1000" b="1" smtClean="0">
                <a:solidFill>
                  <a:srgbClr val="002060"/>
                </a:solidFill>
                <a:latin typeface="Arial" panose="020B0604020202020204" pitchFamily="34" charset="0"/>
                <a:cs typeface="Arial" panose="020B0604020202020204" pitchFamily="34" charset="0"/>
              </a:rPr>
              <a:t>tableaux de bord d’activité hebdomadaire</a:t>
            </a:r>
            <a:r>
              <a:rPr lang="fr-FR" altLang="fr-FR" sz="1000" smtClean="0">
                <a:solidFill>
                  <a:srgbClr val="002060"/>
                </a:solidFill>
                <a:latin typeface="Arial" panose="020B0604020202020204" pitchFamily="34" charset="0"/>
                <a:cs typeface="Arial" panose="020B0604020202020204" pitchFamily="34" charset="0"/>
              </a:rPr>
              <a:t>, mandate, pour chaque prestation, les intervenants internes et externes nécessaires à la réalisation des prestations, et intervient en appui et conseil dès que nécessaire.</a:t>
            </a:r>
          </a:p>
          <a:p>
            <a:pPr eaLnBrk="1" hangingPunct="1">
              <a:lnSpc>
                <a:spcPct val="80000"/>
              </a:lnSpc>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000" smtClean="0">
                <a:solidFill>
                  <a:srgbClr val="002060"/>
                </a:solidFill>
                <a:latin typeface="Arial" panose="020B0604020202020204" pitchFamily="34" charset="0"/>
                <a:cs typeface="Arial" panose="020B0604020202020204" pitchFamily="34" charset="0"/>
              </a:rPr>
              <a:t> Dans le cadre des axes définis par le Conseil d’Administration et mis en œuvre par la Direction générale de l’APF, </a:t>
            </a:r>
            <a:r>
              <a:rPr lang="fr-FR" altLang="fr-FR" sz="1000" b="1" smtClean="0">
                <a:solidFill>
                  <a:srgbClr val="002060"/>
                </a:solidFill>
                <a:latin typeface="Arial" panose="020B0604020202020204" pitchFamily="34" charset="0"/>
                <a:cs typeface="Arial" panose="020B0604020202020204" pitchFamily="34" charset="0"/>
              </a:rPr>
              <a:t>la Direction Régionale relaie en Midi-Pyrénées, le soutien technique et financier nécessaire à la réalisation efficace des PPS déficience motrice par ses Services locaux</a:t>
            </a:r>
            <a:r>
              <a:rPr lang="fr-FR" altLang="fr-FR" sz="1000" smtClean="0">
                <a:solidFill>
                  <a:srgbClr val="002060"/>
                </a:solidFill>
                <a:latin typeface="Arial" panose="020B0604020202020204" pitchFamily="34" charset="0"/>
                <a:cs typeface="Arial" panose="020B0604020202020204" pitchFamily="34" charset="0"/>
              </a:rPr>
              <a:t>. En parallèle, la Direction Appui Conseil, la Conseillère Nationale Emploi, en lien avec les Services techniques du Siège National de l’APF (Accessibilité, juridique, santé,…), effectuent le suivi général de l’activité PPS au niveau National pour l’ensemble des S.A.C.I.P.</a:t>
            </a:r>
          </a:p>
          <a:p>
            <a:pPr eaLnBrk="1" hangingPunct="1">
              <a:lnSpc>
                <a:spcPct val="80000"/>
              </a:lnSpc>
              <a:spcBef>
                <a:spcPts val="37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000" smtClean="0">
                <a:solidFill>
                  <a:srgbClr val="002060"/>
                </a:solidFill>
                <a:latin typeface="Arial" panose="020B0604020202020204" pitchFamily="34" charset="0"/>
                <a:cs typeface="Arial" panose="020B0604020202020204" pitchFamily="34" charset="0"/>
              </a:rPr>
              <a:t>En fonction des volumes de prestations effectivement prescrites, et de leur localisation, la </a:t>
            </a:r>
            <a:r>
              <a:rPr lang="fr-FR" altLang="fr-FR" sz="1000" b="1" smtClean="0">
                <a:solidFill>
                  <a:srgbClr val="002060"/>
                </a:solidFill>
                <a:latin typeface="Arial" panose="020B0604020202020204" pitchFamily="34" charset="0"/>
                <a:cs typeface="Arial" panose="020B0604020202020204" pitchFamily="34" charset="0"/>
              </a:rPr>
              <a:t>Direction du S.A.C.I.P. organise l’ajustement des effectifs, et l’adaptation des locaux et moyens matériels de l’équipe actuelle</a:t>
            </a:r>
            <a:r>
              <a:rPr lang="fr-FR" altLang="fr-FR" sz="1000" smtClean="0">
                <a:solidFill>
                  <a:srgbClr val="002060"/>
                </a:solidFill>
                <a:latin typeface="Arial" panose="020B0604020202020204" pitchFamily="34" charset="0"/>
                <a:cs typeface="Arial" panose="020B0604020202020204" pitchFamily="34" charset="0"/>
              </a:rPr>
              <a:t> basée sur Toulouse.</a:t>
            </a:r>
          </a:p>
          <a:p>
            <a:pPr eaLnBrk="1" hangingPunct="1">
              <a:lnSpc>
                <a:spcPct val="120000"/>
              </a:lnSpc>
              <a:spcBef>
                <a:spcPts val="600"/>
              </a:spcBef>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600" smtClean="0">
              <a:solidFill>
                <a:srgbClr val="002060"/>
              </a:solidFill>
              <a:latin typeface="Arial" panose="020B0604020202020204" pitchFamily="34" charset="0"/>
              <a:cs typeface="Arial" panose="020B0604020202020204" pitchFamily="34" charset="0"/>
            </a:endParaRPr>
          </a:p>
          <a:p>
            <a:pPr eaLnBrk="1" hangingPunct="1">
              <a:lnSpc>
                <a:spcPct val="80000"/>
              </a:lnSpc>
              <a:spcBef>
                <a:spcPts val="6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fr-FR" altLang="fr-FR" sz="1600"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5291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couverture complète de l'Occitanie dès le démarrage du Marché? Le candidat peut-il détailler l'organisation, structuration entre les deux sites (modalités et temporalités des réunions?) </a:t>
            </a:r>
            <a:endParaRPr lang="fr-FR" dirty="0"/>
          </a:p>
        </p:txBody>
      </p:sp>
      <p:sp>
        <p:nvSpPr>
          <p:cNvPr id="4" name="Espace réservé du numéro de diapositive 3"/>
          <p:cNvSpPr>
            <a:spLocks noGrp="1"/>
          </p:cNvSpPr>
          <p:nvPr>
            <p:ph type="sldNum" sz="quarter" idx="10"/>
          </p:nvPr>
        </p:nvSpPr>
        <p:spPr/>
        <p:txBody>
          <a:bodyPr/>
          <a:lstStyle/>
          <a:p>
            <a:fld id="{1E259B7A-B4F7-4D9A-9EBE-0B794288C4A9}" type="slidenum">
              <a:rPr lang="fr-FR" smtClean="0"/>
              <a:t>15</a:t>
            </a:fld>
            <a:endParaRPr lang="fr-FR"/>
          </a:p>
        </p:txBody>
      </p:sp>
    </p:spTree>
    <p:extLst>
      <p:ext uri="{BB962C8B-B14F-4D97-AF65-F5344CB8AC3E}">
        <p14:creationId xmlns:p14="http://schemas.microsoft.com/office/powerpoint/2010/main" val="352468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Chiffres pour 2019</a:t>
            </a:r>
            <a:endParaRPr lang="fr-FR" dirty="0"/>
          </a:p>
        </p:txBody>
      </p:sp>
      <p:sp>
        <p:nvSpPr>
          <p:cNvPr id="4" name="Espace réservé du numéro de diapositive 3"/>
          <p:cNvSpPr>
            <a:spLocks noGrp="1"/>
          </p:cNvSpPr>
          <p:nvPr>
            <p:ph type="sldNum" sz="quarter" idx="10"/>
          </p:nvPr>
        </p:nvSpPr>
        <p:spPr/>
        <p:txBody>
          <a:bodyPr/>
          <a:lstStyle/>
          <a:p>
            <a:fld id="{1E259B7A-B4F7-4D9A-9EBE-0B794288C4A9}" type="slidenum">
              <a:rPr lang="fr-FR" smtClean="0"/>
              <a:t>21</a:t>
            </a:fld>
            <a:endParaRPr lang="fr-FR"/>
          </a:p>
        </p:txBody>
      </p:sp>
    </p:spTree>
    <p:extLst>
      <p:ext uri="{BB962C8B-B14F-4D97-AF65-F5344CB8AC3E}">
        <p14:creationId xmlns:p14="http://schemas.microsoft.com/office/powerpoint/2010/main" val="1533878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E259B7A-B4F7-4D9A-9EBE-0B794288C4A9}" type="slidenum">
              <a:rPr lang="fr-FR" smtClean="0"/>
              <a:t>23</a:t>
            </a:fld>
            <a:endParaRPr lang="fr-FR"/>
          </a:p>
        </p:txBody>
      </p:sp>
    </p:spTree>
    <p:extLst>
      <p:ext uri="{BB962C8B-B14F-4D97-AF65-F5344CB8AC3E}">
        <p14:creationId xmlns:p14="http://schemas.microsoft.com/office/powerpoint/2010/main" val="130013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3757264" y="2231248"/>
            <a:ext cx="4700935" cy="1369202"/>
          </a:xfrm>
        </p:spPr>
        <p:txBody>
          <a:bodyPr/>
          <a:lstStyle>
            <a:lvl1pPr algn="l">
              <a:defRPr>
                <a:solidFill>
                  <a:srgbClr val="094258"/>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757263" y="3600450"/>
            <a:ext cx="4700935" cy="1664589"/>
          </a:xfrm>
        </p:spPr>
        <p:txBody>
          <a:bodyPr/>
          <a:lstStyle>
            <a:lvl1pPr marL="0" indent="0" algn="l">
              <a:buNone/>
              <a:defRPr>
                <a:solidFill>
                  <a:srgbClr val="094258"/>
                </a:solidFill>
                <a:latin typeface="Raleway"/>
                <a:cs typeface="Raleway"/>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fr-FR" dirty="0"/>
          </a:p>
        </p:txBody>
      </p:sp>
    </p:spTree>
    <p:extLst>
      <p:ext uri="{BB962C8B-B14F-4D97-AF65-F5344CB8AC3E}">
        <p14:creationId xmlns:p14="http://schemas.microsoft.com/office/powerpoint/2010/main" val="288806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6" name="Espace réservé du numéro de diapositive 5"/>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3496664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5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r>
              <a:rPr lang="fr-FR" smtClean="0"/>
              <a:t>Entretien d’audition-négociation DOS Prestations d’Appuis Spécifiques handicap moteur- Lot n°80 Hme Occ </a:t>
            </a:r>
            <a:endParaRPr lang="fr-FR" dirty="0"/>
          </a:p>
        </p:txBody>
      </p:sp>
      <p:sp>
        <p:nvSpPr>
          <p:cNvPr id="6" name="Espace réservé du numéro de diapositive 5"/>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1205202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689402"/>
            <a:ext cx="7772400" cy="1362075"/>
          </a:xfrm>
        </p:spPr>
        <p:txBody>
          <a:bodyPr anchor="t"/>
          <a:lstStyle>
            <a:lvl1pPr algn="l">
              <a:defRPr sz="40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722313" y="2156619"/>
            <a:ext cx="7772400" cy="1500187"/>
          </a:xfrm>
        </p:spPr>
        <p:txBody>
          <a:bodyPr anchor="b"/>
          <a:lstStyle>
            <a:lvl1pPr marL="0" indent="0">
              <a:buNone/>
              <a:defRPr sz="2000">
                <a:solidFill>
                  <a:srgbClr val="094258"/>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5" name="Espace réservé du pied de page 4"/>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6" name="Espace réservé du numéro de diapositive 5"/>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4194994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7" name="Espace réservé du numéro de diapositive 6"/>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18055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457200" y="2174875"/>
            <a:ext cx="4040188" cy="3951288"/>
          </a:xfrm>
        </p:spPr>
        <p:txBody>
          <a:bodyPr>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5" y="1535113"/>
            <a:ext cx="4041775" cy="639762"/>
          </a:xfrm>
        </p:spPr>
        <p:txBody>
          <a:bodyPr anchor="b">
            <a:normAutofit/>
          </a:bodyPr>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4645025" y="2174875"/>
            <a:ext cx="4041775" cy="3951288"/>
          </a:xfrm>
        </p:spPr>
        <p:txBody>
          <a:bodyPr>
            <a:norm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Espace réservé du pied de page 7"/>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9" name="Espace réservé du numéro de diapositive 8"/>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30497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4" name="Espace réservé du pied de page 3"/>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131332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Entretien d’audition-négociation DOS Prestations d’Appuis Spécifiques handicap moteur- Lot n°80 Hme Occ </a:t>
            </a:r>
            <a:endParaRPr lang="fr-FR" dirty="0"/>
          </a:p>
        </p:txBody>
      </p:sp>
      <p:sp>
        <p:nvSpPr>
          <p:cNvPr id="4" name="Espace réservé du numéro de diapositive 3"/>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286960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6" name="Espace réservé du pied de page 5"/>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7" name="Espace réservé du numéro de diapositive 6"/>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283212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1728555"/>
            <a:ext cx="5486400" cy="29990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6" name="Espace réservé du pied de page 5"/>
          <p:cNvSpPr>
            <a:spLocks noGrp="1"/>
          </p:cNvSpPr>
          <p:nvPr>
            <p:ph type="ftr" sz="quarter" idx="11"/>
          </p:nvPr>
        </p:nvSpPr>
        <p:spPr/>
        <p:txBody>
          <a:bodyPr/>
          <a:lstStyle/>
          <a:p>
            <a:r>
              <a:rPr lang="fr-FR" smtClean="0"/>
              <a:t>Entretien d’audition-négociation DOS Prestations d’Appuis Spécifiques handicap moteur- Lot n°80 Hme Occ </a:t>
            </a:r>
            <a:endParaRPr lang="fr-FR"/>
          </a:p>
        </p:txBody>
      </p:sp>
      <p:sp>
        <p:nvSpPr>
          <p:cNvPr id="7" name="Espace réservé du numéro de diapositive 6"/>
          <p:cNvSpPr>
            <a:spLocks noGrp="1"/>
          </p:cNvSpPr>
          <p:nvPr>
            <p:ph type="sldNum" sz="quarter" idx="12"/>
          </p:nvPr>
        </p:nvSpPr>
        <p:spPr/>
        <p:txBody>
          <a:bodyPr/>
          <a:lstStyle/>
          <a:p>
            <a:fld id="{E0B91B21-9BEA-7949-94F9-C99029B7B2DD}" type="slidenum">
              <a:rPr lang="fr-FR" smtClean="0"/>
              <a:t>‹N°›</a:t>
            </a:fld>
            <a:endParaRPr lang="fr-FR"/>
          </a:p>
        </p:txBody>
      </p:sp>
    </p:spTree>
    <p:extLst>
      <p:ext uri="{BB962C8B-B14F-4D97-AF65-F5344CB8AC3E}">
        <p14:creationId xmlns:p14="http://schemas.microsoft.com/office/powerpoint/2010/main" val="118687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998756" y="211661"/>
            <a:ext cx="5688044" cy="590884"/>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103156" y="6310312"/>
            <a:ext cx="2181190" cy="365125"/>
          </a:xfrm>
          <a:prstGeom prst="rect">
            <a:avLst/>
          </a:prstGeom>
        </p:spPr>
        <p:txBody>
          <a:bodyPr vert="horz" lIns="91440" tIns="45720" rIns="91440" bIns="45720" rtlCol="0" anchor="ctr"/>
          <a:lstStyle>
            <a:lvl1pPr algn="l">
              <a:defRPr sz="1000">
                <a:solidFill>
                  <a:schemeClr val="bg1"/>
                </a:solidFill>
                <a:latin typeface="Poppins"/>
                <a:cs typeface="Poppins"/>
              </a:defRPr>
            </a:lvl1pPr>
          </a:lstStyle>
          <a:p>
            <a:r>
              <a:rPr lang="fr-FR" smtClean="0"/>
              <a:t>Entretien d’audition-négociation DOS Prestations d’Appuis Spécifiques handicap moteur- Lot n°80 Hme Occ </a:t>
            </a:r>
            <a:endParaRPr lang="fr-FR" dirty="0"/>
          </a:p>
        </p:txBody>
      </p:sp>
      <p:sp>
        <p:nvSpPr>
          <p:cNvPr id="6" name="Espace réservé du numéro de diapositive 5"/>
          <p:cNvSpPr>
            <a:spLocks noGrp="1"/>
          </p:cNvSpPr>
          <p:nvPr>
            <p:ph type="sldNum" sz="quarter" idx="4"/>
          </p:nvPr>
        </p:nvSpPr>
        <p:spPr>
          <a:xfrm>
            <a:off x="7197013" y="6492875"/>
            <a:ext cx="908447" cy="365125"/>
          </a:xfrm>
          <a:prstGeom prst="rect">
            <a:avLst/>
          </a:prstGeom>
        </p:spPr>
        <p:txBody>
          <a:bodyPr vert="horz" lIns="91440" tIns="45720" rIns="91440" bIns="45720" rtlCol="0" anchor="ctr"/>
          <a:lstStyle>
            <a:lvl1pPr algn="ctr">
              <a:defRPr sz="1400">
                <a:solidFill>
                  <a:srgbClr val="094258"/>
                </a:solidFill>
                <a:latin typeface="Poppins "/>
                <a:cs typeface="Poppins "/>
              </a:defRPr>
            </a:lvl1pPr>
          </a:lstStyle>
          <a:p>
            <a:fld id="{E0B91B21-9BEA-7949-94F9-C99029B7B2DD}" type="slidenum">
              <a:rPr lang="fr-FR" smtClean="0"/>
              <a:pPr/>
              <a:t>‹N°›</a:t>
            </a:fld>
            <a:endParaRPr lang="fr-FR" dirty="0"/>
          </a:p>
        </p:txBody>
      </p:sp>
    </p:spTree>
    <p:extLst>
      <p:ext uri="{BB962C8B-B14F-4D97-AF65-F5344CB8AC3E}">
        <p14:creationId xmlns:p14="http://schemas.microsoft.com/office/powerpoint/2010/main" val="271155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2400" kern="1200">
          <a:solidFill>
            <a:srgbClr val="FFFFFF"/>
          </a:solidFill>
          <a:latin typeface="Poppins SemiBold"/>
          <a:ea typeface="+mj-ea"/>
          <a:cs typeface="Poppins SemiBold"/>
        </a:defRPr>
      </a:lvl1pPr>
    </p:titleStyle>
    <p:bodyStyle>
      <a:lvl1pPr marL="342900" indent="-342900" algn="l" defTabSz="457200" rtl="0" eaLnBrk="1" latinLnBrk="0" hangingPunct="1">
        <a:spcBef>
          <a:spcPct val="20000"/>
        </a:spcBef>
        <a:buFont typeface="Arial"/>
        <a:buChar char="•"/>
        <a:defRPr sz="2000" kern="1200">
          <a:solidFill>
            <a:srgbClr val="094258"/>
          </a:solidFill>
          <a:latin typeface="Raleway SemiBold"/>
          <a:ea typeface="+mn-ea"/>
          <a:cs typeface="Raleway SemiBold"/>
        </a:defRPr>
      </a:lvl1pPr>
      <a:lvl2pPr marL="742950" indent="-285750" algn="l" defTabSz="457200" rtl="0" eaLnBrk="1" latinLnBrk="0" hangingPunct="1">
        <a:spcBef>
          <a:spcPct val="20000"/>
        </a:spcBef>
        <a:buFont typeface="Arial"/>
        <a:buChar char="–"/>
        <a:defRPr sz="2000" kern="1200">
          <a:solidFill>
            <a:srgbClr val="094258"/>
          </a:solidFill>
          <a:latin typeface="Raleway"/>
          <a:ea typeface="+mn-ea"/>
          <a:cs typeface="Raleway"/>
        </a:defRPr>
      </a:lvl2pPr>
      <a:lvl3pPr marL="1143000" indent="-228600" algn="l" defTabSz="457200" rtl="0" eaLnBrk="1" latinLnBrk="0" hangingPunct="1">
        <a:spcBef>
          <a:spcPct val="20000"/>
        </a:spcBef>
        <a:buFont typeface="Arial"/>
        <a:buChar char="•"/>
        <a:defRPr sz="2000" kern="1200">
          <a:solidFill>
            <a:srgbClr val="094258"/>
          </a:solidFill>
          <a:latin typeface="Raleway"/>
          <a:ea typeface="+mn-ea"/>
          <a:cs typeface="Raleway"/>
        </a:defRPr>
      </a:lvl3pPr>
      <a:lvl4pPr marL="1600200" indent="-228600" algn="l" defTabSz="457200" rtl="0" eaLnBrk="1" latinLnBrk="0" hangingPunct="1">
        <a:spcBef>
          <a:spcPct val="20000"/>
        </a:spcBef>
        <a:buFont typeface="Arial"/>
        <a:buChar char="–"/>
        <a:defRPr sz="2000" kern="1200">
          <a:solidFill>
            <a:srgbClr val="094258"/>
          </a:solidFill>
          <a:latin typeface="Raleway"/>
          <a:ea typeface="+mn-ea"/>
          <a:cs typeface="Raleway"/>
        </a:defRPr>
      </a:lvl4pPr>
      <a:lvl5pPr marL="2057400" indent="-228600" algn="l" defTabSz="457200" rtl="0" eaLnBrk="1" latinLnBrk="0" hangingPunct="1">
        <a:spcBef>
          <a:spcPct val="20000"/>
        </a:spcBef>
        <a:buFont typeface="Arial"/>
        <a:buChar char="»"/>
        <a:defRPr sz="2000" kern="1200">
          <a:solidFill>
            <a:srgbClr val="094258"/>
          </a:solidFill>
          <a:latin typeface="Raleway"/>
          <a:ea typeface="+mn-ea"/>
          <a:cs typeface="Ralew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mailto:sacip.occitanie@apf.asso.f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b="1" dirty="0" smtClean="0"/>
              <a:t>Présentation de l’offre de service emploi du SACIP sur Occitanie</a:t>
            </a:r>
            <a:endParaRPr lang="fr-FR" dirty="0"/>
          </a:p>
        </p:txBody>
      </p:sp>
      <p:sp>
        <p:nvSpPr>
          <p:cNvPr id="3" name="Sous-titre 2"/>
          <p:cNvSpPr>
            <a:spLocks noGrp="1"/>
          </p:cNvSpPr>
          <p:nvPr>
            <p:ph type="subTitle" idx="1"/>
          </p:nvPr>
        </p:nvSpPr>
        <p:spPr/>
        <p:txBody>
          <a:bodyPr/>
          <a:lstStyle/>
          <a:p>
            <a:r>
              <a:rPr lang="fr-FR" dirty="0" smtClean="0"/>
              <a:t>CPIOS</a:t>
            </a:r>
          </a:p>
          <a:p>
            <a:r>
              <a:rPr lang="fr-FR" dirty="0" smtClean="0"/>
              <a:t>Vendredi 24 janvier 2020.</a:t>
            </a:r>
            <a:endParaRPr lang="fr-FR" dirty="0"/>
          </a:p>
        </p:txBody>
      </p:sp>
    </p:spTree>
    <p:extLst>
      <p:ext uri="{BB962C8B-B14F-4D97-AF65-F5344CB8AC3E}">
        <p14:creationId xmlns:p14="http://schemas.microsoft.com/office/powerpoint/2010/main" val="2018255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Prestations d’Appuis Spécifiques handicap moteur</a:t>
            </a:r>
            <a:endParaRPr lang="fr-FR" dirty="0"/>
          </a:p>
        </p:txBody>
      </p:sp>
      <p:pic>
        <p:nvPicPr>
          <p:cNvPr id="6" name="Image 5"/>
          <p:cNvPicPr>
            <a:picLocks noChangeAspect="1"/>
          </p:cNvPicPr>
          <p:nvPr/>
        </p:nvPicPr>
        <p:blipFill>
          <a:blip r:embed="rId2"/>
          <a:stretch>
            <a:fillRect/>
          </a:stretch>
        </p:blipFill>
        <p:spPr>
          <a:xfrm>
            <a:off x="637675" y="1251285"/>
            <a:ext cx="7567862" cy="5241590"/>
          </a:xfrm>
          <a:prstGeom prst="rect">
            <a:avLst/>
          </a:prstGeom>
        </p:spPr>
      </p:pic>
      <p:sp>
        <p:nvSpPr>
          <p:cNvPr id="4" name="Espace réservé du numéro de diapositive 7"/>
          <p:cNvSpPr>
            <a:spLocks noGrp="1"/>
          </p:cNvSpPr>
          <p:nvPr>
            <p:ph type="sldNum" sz="quarter" idx="12"/>
          </p:nvPr>
        </p:nvSpPr>
        <p:spPr>
          <a:xfrm>
            <a:off x="7197013" y="6492875"/>
            <a:ext cx="908447" cy="365125"/>
          </a:xfrm>
        </p:spPr>
        <p:txBody>
          <a:bodyPr/>
          <a:lstStyle/>
          <a:p>
            <a:r>
              <a:rPr lang="fr-FR" dirty="0" smtClean="0"/>
              <a:t>10</a:t>
            </a:r>
            <a:endParaRPr lang="fr-FR" dirty="0"/>
          </a:p>
        </p:txBody>
      </p:sp>
    </p:spTree>
    <p:extLst>
      <p:ext uri="{BB962C8B-B14F-4D97-AF65-F5344CB8AC3E}">
        <p14:creationId xmlns:p14="http://schemas.microsoft.com/office/powerpoint/2010/main" val="3329794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spcBef>
                <a:spcPct val="0"/>
              </a:spcBef>
              <a:buClrTx/>
              <a:buFontTx/>
              <a:buNone/>
            </a:pPr>
            <a:fld id="{AED796FB-FF86-4B43-B57F-FE4076EE608E}" type="slidenum">
              <a:rPr lang="fr-FR" altLang="fr-FR" sz="1800"/>
              <a:pPr>
                <a:spcBef>
                  <a:spcPct val="0"/>
                </a:spcBef>
                <a:buClrTx/>
                <a:buFontTx/>
                <a:buNone/>
              </a:pPr>
              <a:t>11</a:t>
            </a:fld>
            <a:endParaRPr lang="fr-FR" altLang="fr-FR" sz="1800"/>
          </a:p>
        </p:txBody>
      </p:sp>
      <p:sp>
        <p:nvSpPr>
          <p:cNvPr id="39939" name="Rectangle 2"/>
          <p:cNvSpPr>
            <a:spLocks noGrp="1" noChangeArrowheads="1"/>
          </p:cNvSpPr>
          <p:nvPr>
            <p:ph type="body" idx="1"/>
          </p:nvPr>
        </p:nvSpPr>
        <p:spPr>
          <a:xfrm>
            <a:off x="179388" y="981075"/>
            <a:ext cx="8785225" cy="5256213"/>
          </a:xfrm>
        </p:spPr>
        <p:txBody>
          <a:bodyPr/>
          <a:lstStyle/>
          <a:p>
            <a:pPr marL="341313" indent="-341313" eaLnBrk="1" hangingPunct="1">
              <a:spcBef>
                <a:spcPts val="1350"/>
              </a:spcBef>
              <a:buClr>
                <a:srgbClr val="002060"/>
              </a:buClr>
              <a:buFont typeface="Arial" panose="020B0604020202020204" pitchFamily="34"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fr-FR" altLang="fr-FR" sz="5400" b="1" dirty="0" smtClean="0">
              <a:solidFill>
                <a:srgbClr val="002060"/>
              </a:solidFill>
            </a:endParaRPr>
          </a:p>
          <a:p>
            <a:pPr marL="341313" indent="-341313" algn="ctr" eaLnBrk="1" hangingPunct="1">
              <a:spcBef>
                <a:spcPts val="2000"/>
              </a:spcBef>
              <a:buClrTx/>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fr-FR" altLang="fr-FR" sz="6000" dirty="0" smtClean="0">
                <a:solidFill>
                  <a:srgbClr val="002060"/>
                </a:solidFill>
              </a:rPr>
              <a:t>Quelques chiffres pour 2019</a:t>
            </a:r>
          </a:p>
        </p:txBody>
      </p:sp>
      <p:sp>
        <p:nvSpPr>
          <p:cNvPr id="39941" name="Text Box 6"/>
          <p:cNvSpPr txBox="1">
            <a:spLocks noChangeArrowheads="1"/>
          </p:cNvSpPr>
          <p:nvPr/>
        </p:nvSpPr>
        <p:spPr bwMode="auto">
          <a:xfrm>
            <a:off x="4264025" y="5176838"/>
            <a:ext cx="124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fr-FR" altLang="fr-FR"/>
          </a:p>
        </p:txBody>
      </p:sp>
      <p:sp>
        <p:nvSpPr>
          <p:cNvPr id="39942" name="Titre 1"/>
          <p:cNvSpPr>
            <a:spLocks noGrp="1"/>
          </p:cNvSpPr>
          <p:nvPr>
            <p:ph type="title"/>
          </p:nvPr>
        </p:nvSpPr>
        <p:spPr/>
        <p:txBody>
          <a:bodyPr/>
          <a:lstStyle/>
          <a:p>
            <a:r>
              <a:rPr lang="fr-FR" altLang="fr-FR" dirty="0" smtClean="0"/>
              <a:t>Quelques chiffres</a:t>
            </a:r>
          </a:p>
        </p:txBody>
      </p:sp>
    </p:spTree>
    <p:extLst>
      <p:ext uri="{BB962C8B-B14F-4D97-AF65-F5344CB8AC3E}">
        <p14:creationId xmlns:p14="http://schemas.microsoft.com/office/powerpoint/2010/main" val="5597908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b="1" dirty="0"/>
              <a:t>Une </a:t>
            </a:r>
            <a:r>
              <a:rPr lang="fr-FR" b="1" dirty="0" smtClean="0"/>
              <a:t>augmentation constante de l’activité année après année avant 2019</a:t>
            </a:r>
            <a:endParaRPr lang="fr-FR" b="1" dirty="0"/>
          </a:p>
        </p:txBody>
      </p:sp>
      <p:sp>
        <p:nvSpPr>
          <p:cNvPr id="3" name="Espace réservé du contenu 2"/>
          <p:cNvSpPr>
            <a:spLocks noGrp="1"/>
          </p:cNvSpPr>
          <p:nvPr>
            <p:ph idx="1"/>
          </p:nvPr>
        </p:nvSpPr>
        <p:spPr>
          <a:xfrm>
            <a:off x="457200" y="1613262"/>
            <a:ext cx="8229600" cy="4525963"/>
          </a:xfrm>
        </p:spPr>
        <p:txBody>
          <a:bodyPr/>
          <a:lstStyle/>
          <a:p>
            <a:endParaRPr lang="fr-FR" dirty="0"/>
          </a:p>
        </p:txBody>
      </p:sp>
      <p:pic>
        <p:nvPicPr>
          <p:cNvPr id="4" name="Image 3"/>
          <p:cNvPicPr>
            <a:picLocks noChangeAspect="1"/>
          </p:cNvPicPr>
          <p:nvPr/>
        </p:nvPicPr>
        <p:blipFill>
          <a:blip r:embed="rId2"/>
          <a:stretch>
            <a:fillRect/>
          </a:stretch>
        </p:blipFill>
        <p:spPr>
          <a:xfrm>
            <a:off x="1279465" y="2051184"/>
            <a:ext cx="6532124" cy="3926224"/>
          </a:xfrm>
          <a:prstGeom prst="rect">
            <a:avLst/>
          </a:prstGeom>
        </p:spPr>
      </p:pic>
      <p:sp>
        <p:nvSpPr>
          <p:cNvPr id="5" name="Espace réservé du numéro de diapositive 7"/>
          <p:cNvSpPr>
            <a:spLocks noGrp="1"/>
          </p:cNvSpPr>
          <p:nvPr>
            <p:ph type="sldNum" sz="quarter" idx="12"/>
          </p:nvPr>
        </p:nvSpPr>
        <p:spPr>
          <a:xfrm>
            <a:off x="7197013" y="6492875"/>
            <a:ext cx="908447" cy="365125"/>
          </a:xfrm>
        </p:spPr>
        <p:txBody>
          <a:bodyPr/>
          <a:lstStyle/>
          <a:p>
            <a:r>
              <a:rPr lang="fr-FR" dirty="0" smtClean="0"/>
              <a:t>12</a:t>
            </a:r>
            <a:endParaRPr lang="fr-FR" dirty="0"/>
          </a:p>
        </p:txBody>
      </p:sp>
    </p:spTree>
    <p:extLst>
      <p:ext uri="{BB962C8B-B14F-4D97-AF65-F5344CB8AC3E}">
        <p14:creationId xmlns:p14="http://schemas.microsoft.com/office/powerpoint/2010/main" val="39376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forte augmentation d’activité sur 2019</a:t>
            </a:r>
            <a:endParaRPr lang="fr-FR" dirty="0"/>
          </a:p>
        </p:txBody>
      </p:sp>
      <p:sp>
        <p:nvSpPr>
          <p:cNvPr id="3" name="Espace réservé du contenu 2"/>
          <p:cNvSpPr>
            <a:spLocks noGrp="1"/>
          </p:cNvSpPr>
          <p:nvPr>
            <p:ph idx="1"/>
          </p:nvPr>
        </p:nvSpPr>
        <p:spPr/>
        <p:txBody>
          <a:bodyPr/>
          <a:lstStyle/>
          <a:p>
            <a:r>
              <a:rPr lang="fr-FR" dirty="0" smtClean="0"/>
              <a:t>La mise en place des PAS AGEFIPH handicap moteur sur l’ensemble de la région Occitanie se traduit par:</a:t>
            </a:r>
          </a:p>
          <a:p>
            <a:endParaRPr lang="fr-FR" dirty="0"/>
          </a:p>
          <a:p>
            <a:r>
              <a:rPr lang="fr-FR" dirty="0" smtClean="0"/>
              <a:t>498 personnes adressées sur ce dispositif sur l’ensemble de la région depuis le 19 février 2019 (dont 163 personnes sur Occitanie Est)</a:t>
            </a:r>
          </a:p>
          <a:p>
            <a:endParaRPr lang="fr-FR" dirty="0"/>
          </a:p>
          <a:p>
            <a:r>
              <a:rPr lang="fr-FR" dirty="0" smtClean="0"/>
              <a:t>5533 heures de prestations commandées par l’AGEFIPH en 2019 ( soit +55 % de plus qu’en 2018).</a:t>
            </a:r>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13</a:t>
            </a:fld>
            <a:endParaRPr lang="fr-FR"/>
          </a:p>
        </p:txBody>
      </p:sp>
    </p:spTree>
    <p:extLst>
      <p:ext uri="{BB962C8B-B14F-4D97-AF65-F5344CB8AC3E}">
        <p14:creationId xmlns:p14="http://schemas.microsoft.com/office/powerpoint/2010/main" val="543456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4346" y="211661"/>
            <a:ext cx="6859654" cy="590884"/>
          </a:xfrm>
        </p:spPr>
        <p:txBody>
          <a:bodyPr>
            <a:noAutofit/>
          </a:bodyPr>
          <a:lstStyle/>
          <a:p>
            <a:r>
              <a:rPr lang="fr-FR" b="1" dirty="0" smtClean="0"/>
              <a:t>Deux Show-room d’aide techniques </a:t>
            </a:r>
            <a:br>
              <a:rPr lang="fr-FR" b="1" dirty="0" smtClean="0"/>
            </a:br>
            <a:r>
              <a:rPr lang="fr-FR" b="1" dirty="0" smtClean="0"/>
              <a:t>de compensation à visée professionnelle</a:t>
            </a:r>
            <a:endParaRPr lang="fr-FR" b="1" dirty="0"/>
          </a:p>
        </p:txBody>
      </p:sp>
      <p:sp>
        <p:nvSpPr>
          <p:cNvPr id="3" name="Espace réservé du contenu 2"/>
          <p:cNvSpPr>
            <a:spLocks noGrp="1"/>
          </p:cNvSpPr>
          <p:nvPr>
            <p:ph idx="1"/>
          </p:nvPr>
        </p:nvSpPr>
        <p:spPr/>
        <p:txBody>
          <a:bodyPr>
            <a:normAutofit/>
          </a:bodyPr>
          <a:lstStyle/>
          <a:p>
            <a:r>
              <a:rPr lang="fr-FR" b="1" dirty="0"/>
              <a:t>Le SACIP met à disposition </a:t>
            </a:r>
            <a:r>
              <a:rPr lang="fr-FR" b="1" dirty="0" smtClean="0"/>
              <a:t>des </a:t>
            </a:r>
            <a:r>
              <a:rPr lang="fr-FR" b="1" dirty="0"/>
              <a:t>aides techniques de compensation </a:t>
            </a:r>
            <a:r>
              <a:rPr lang="fr-FR" dirty="0"/>
              <a:t>(siège, bureau, matériels </a:t>
            </a:r>
            <a:r>
              <a:rPr lang="fr-FR" dirty="0" smtClean="0"/>
              <a:t>informatiques) </a:t>
            </a:r>
            <a:r>
              <a:rPr lang="fr-FR" b="1" dirty="0" smtClean="0"/>
              <a:t>sur son plateau de Toulouse </a:t>
            </a:r>
            <a:r>
              <a:rPr lang="fr-FR" dirty="0" smtClean="0"/>
              <a:t>(77 références permanentes) </a:t>
            </a:r>
            <a:r>
              <a:rPr lang="fr-FR" b="1" dirty="0" smtClean="0"/>
              <a:t>et sur son plateau de Montpellier </a:t>
            </a:r>
            <a:r>
              <a:rPr lang="fr-FR" dirty="0" smtClean="0"/>
              <a:t>(plus de 45 références permanentes), afin </a:t>
            </a:r>
            <a:r>
              <a:rPr lang="fr-FR" dirty="0"/>
              <a:t>de faciliter le choix des aides techniques les plus </a:t>
            </a:r>
            <a:r>
              <a:rPr lang="fr-FR" dirty="0" smtClean="0"/>
              <a:t>appropriées.</a:t>
            </a:r>
          </a:p>
          <a:p>
            <a:endParaRPr lang="fr-FR" dirty="0" smtClean="0"/>
          </a:p>
          <a:p>
            <a:endParaRPr lang="fr-FR" dirty="0"/>
          </a:p>
          <a:p>
            <a:endParaRPr lang="fr-FR" dirty="0"/>
          </a:p>
        </p:txBody>
      </p:sp>
      <p:pic>
        <p:nvPicPr>
          <p:cNvPr id="4" name="Image 3"/>
          <p:cNvPicPr>
            <a:picLocks noChangeAspect="1"/>
          </p:cNvPicPr>
          <p:nvPr/>
        </p:nvPicPr>
        <p:blipFill>
          <a:blip r:embed="rId2"/>
          <a:stretch>
            <a:fillRect/>
          </a:stretch>
        </p:blipFill>
        <p:spPr>
          <a:xfrm>
            <a:off x="706462" y="3239726"/>
            <a:ext cx="1782688" cy="1332274"/>
          </a:xfrm>
          <a:prstGeom prst="rect">
            <a:avLst/>
          </a:prstGeom>
        </p:spPr>
      </p:pic>
      <p:pic>
        <p:nvPicPr>
          <p:cNvPr id="5" name="Image 4"/>
          <p:cNvPicPr>
            <a:picLocks noChangeAspect="1"/>
          </p:cNvPicPr>
          <p:nvPr/>
        </p:nvPicPr>
        <p:blipFill>
          <a:blip r:embed="rId3"/>
          <a:stretch>
            <a:fillRect/>
          </a:stretch>
        </p:blipFill>
        <p:spPr>
          <a:xfrm>
            <a:off x="741289" y="4727838"/>
            <a:ext cx="1713034" cy="1283633"/>
          </a:xfrm>
          <a:prstGeom prst="rect">
            <a:avLst/>
          </a:prstGeom>
        </p:spPr>
      </p:pic>
      <p:pic>
        <p:nvPicPr>
          <p:cNvPr id="6" name="Image 5"/>
          <p:cNvPicPr>
            <a:picLocks noChangeAspect="1"/>
          </p:cNvPicPr>
          <p:nvPr/>
        </p:nvPicPr>
        <p:blipFill>
          <a:blip r:embed="rId4"/>
          <a:stretch>
            <a:fillRect/>
          </a:stretch>
        </p:blipFill>
        <p:spPr>
          <a:xfrm>
            <a:off x="2673105" y="3284887"/>
            <a:ext cx="1286367" cy="1713124"/>
          </a:xfrm>
          <a:prstGeom prst="rect">
            <a:avLst/>
          </a:prstGeom>
        </p:spPr>
      </p:pic>
      <p:pic>
        <p:nvPicPr>
          <p:cNvPr id="7" name="Image 6"/>
          <p:cNvPicPr>
            <a:picLocks noChangeAspect="1"/>
          </p:cNvPicPr>
          <p:nvPr/>
        </p:nvPicPr>
        <p:blipFill>
          <a:blip r:embed="rId5"/>
          <a:stretch>
            <a:fillRect/>
          </a:stretch>
        </p:blipFill>
        <p:spPr>
          <a:xfrm>
            <a:off x="-14630400" y="-10972800"/>
            <a:ext cx="1440000" cy="1080000"/>
          </a:xfrm>
          <a:prstGeom prst="rect">
            <a:avLst/>
          </a:prstGeom>
        </p:spPr>
      </p:pic>
      <p:pic>
        <p:nvPicPr>
          <p:cNvPr id="8" name="Image 7"/>
          <p:cNvPicPr>
            <a:picLocks noChangeAspect="1"/>
          </p:cNvPicPr>
          <p:nvPr/>
        </p:nvPicPr>
        <p:blipFill>
          <a:blip r:embed="rId6"/>
          <a:stretch>
            <a:fillRect/>
          </a:stretch>
        </p:blipFill>
        <p:spPr>
          <a:xfrm>
            <a:off x="4816890" y="3336708"/>
            <a:ext cx="2145978" cy="1609483"/>
          </a:xfrm>
          <a:prstGeom prst="rect">
            <a:avLst/>
          </a:prstGeom>
        </p:spPr>
      </p:pic>
      <p:pic>
        <p:nvPicPr>
          <p:cNvPr id="9" name="Image 8"/>
          <p:cNvPicPr>
            <a:picLocks noChangeAspect="1"/>
          </p:cNvPicPr>
          <p:nvPr/>
        </p:nvPicPr>
        <p:blipFill>
          <a:blip r:embed="rId7"/>
          <a:stretch>
            <a:fillRect/>
          </a:stretch>
        </p:blipFill>
        <p:spPr>
          <a:xfrm>
            <a:off x="7032092" y="3356722"/>
            <a:ext cx="1752123" cy="1315362"/>
          </a:xfrm>
          <a:prstGeom prst="rect">
            <a:avLst/>
          </a:prstGeom>
        </p:spPr>
      </p:pic>
      <p:sp>
        <p:nvSpPr>
          <p:cNvPr id="10" name="ZoneTexte 9"/>
          <p:cNvSpPr txBox="1"/>
          <p:nvPr/>
        </p:nvSpPr>
        <p:spPr>
          <a:xfrm>
            <a:off x="2673105" y="5369654"/>
            <a:ext cx="1441695" cy="646331"/>
          </a:xfrm>
          <a:prstGeom prst="rect">
            <a:avLst/>
          </a:prstGeom>
          <a:noFill/>
        </p:spPr>
        <p:txBody>
          <a:bodyPr wrap="square" rtlCol="0">
            <a:spAutoFit/>
          </a:bodyPr>
          <a:lstStyle/>
          <a:p>
            <a:r>
              <a:rPr lang="fr-FR" dirty="0" smtClean="0"/>
              <a:t>Plateau de Toulouse</a:t>
            </a:r>
            <a:endParaRPr lang="fr-FR" dirty="0"/>
          </a:p>
        </p:txBody>
      </p:sp>
      <p:sp>
        <p:nvSpPr>
          <p:cNvPr id="11" name="ZoneTexte 10"/>
          <p:cNvSpPr txBox="1"/>
          <p:nvPr/>
        </p:nvSpPr>
        <p:spPr>
          <a:xfrm>
            <a:off x="5029200" y="5374514"/>
            <a:ext cx="2743200" cy="369332"/>
          </a:xfrm>
          <a:prstGeom prst="rect">
            <a:avLst/>
          </a:prstGeom>
          <a:noFill/>
        </p:spPr>
        <p:txBody>
          <a:bodyPr wrap="square" rtlCol="0">
            <a:spAutoFit/>
          </a:bodyPr>
          <a:lstStyle/>
          <a:p>
            <a:r>
              <a:rPr lang="fr-FR" dirty="0" smtClean="0"/>
              <a:t>Plateau de Montpellier</a:t>
            </a:r>
            <a:endParaRPr lang="fr-FR" dirty="0"/>
          </a:p>
        </p:txBody>
      </p:sp>
      <p:sp>
        <p:nvSpPr>
          <p:cNvPr id="12" name="Espace réservé du numéro de diapositive 7"/>
          <p:cNvSpPr>
            <a:spLocks noGrp="1"/>
          </p:cNvSpPr>
          <p:nvPr>
            <p:ph type="sldNum" sz="quarter" idx="12"/>
          </p:nvPr>
        </p:nvSpPr>
        <p:spPr>
          <a:xfrm>
            <a:off x="7197013" y="6492875"/>
            <a:ext cx="908447" cy="365125"/>
          </a:xfrm>
        </p:spPr>
        <p:txBody>
          <a:bodyPr/>
          <a:lstStyle/>
          <a:p>
            <a:fld id="{E0B91B21-9BEA-7949-94F9-C99029B7B2DD}" type="slidenum">
              <a:rPr lang="fr-FR" smtClean="0"/>
              <a:t>14</a:t>
            </a:fld>
            <a:endParaRPr lang="fr-FR" dirty="0"/>
          </a:p>
        </p:txBody>
      </p:sp>
    </p:spTree>
    <p:extLst>
      <p:ext uri="{BB962C8B-B14F-4D97-AF65-F5344CB8AC3E}">
        <p14:creationId xmlns:p14="http://schemas.microsoft.com/office/powerpoint/2010/main" val="825960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700" b="1" dirty="0" smtClean="0"/>
              <a:t>Présentation des dispositifs emploi accompagné</a:t>
            </a:r>
            <a:endParaRPr lang="fr-FR" sz="2700" b="1" dirty="0"/>
          </a:p>
        </p:txBody>
      </p:sp>
      <p:sp>
        <p:nvSpPr>
          <p:cNvPr id="3" name="Sous-titre 2"/>
          <p:cNvSpPr>
            <a:spLocks noGrp="1"/>
          </p:cNvSpPr>
          <p:nvPr>
            <p:ph type="subTitle" idx="1"/>
          </p:nvPr>
        </p:nvSpPr>
        <p:spPr/>
        <p:txBody>
          <a:bodyPr>
            <a:normAutofit/>
          </a:bodyPr>
          <a:lstStyle/>
          <a:p>
            <a:r>
              <a:rPr lang="fr-FR" dirty="0" smtClean="0"/>
              <a:t>Entreprises Inclusives 31</a:t>
            </a:r>
          </a:p>
          <a:p>
            <a:r>
              <a:rPr lang="fr-FR" dirty="0" smtClean="0"/>
              <a:t>Emploi Accompagné 34</a:t>
            </a:r>
          </a:p>
          <a:p>
            <a:r>
              <a:rPr lang="fr-FR" dirty="0" smtClean="0"/>
              <a:t>Et </a:t>
            </a:r>
          </a:p>
          <a:p>
            <a:r>
              <a:rPr lang="fr-FR" dirty="0" smtClean="0"/>
              <a:t>Emploi Accompagné 09-11-66</a:t>
            </a:r>
            <a:endParaRPr lang="fr-FR" dirty="0"/>
          </a:p>
        </p:txBody>
      </p:sp>
    </p:spTree>
    <p:extLst>
      <p:ext uri="{BB962C8B-B14F-4D97-AF65-F5344CB8AC3E}">
        <p14:creationId xmlns:p14="http://schemas.microsoft.com/office/powerpoint/2010/main" val="32224689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Trois dispositifs en plateformes </a:t>
            </a:r>
            <a:r>
              <a:rPr lang="fr-FR" dirty="0" err="1" smtClean="0"/>
              <a:t>Multiparteniares</a:t>
            </a:r>
            <a:endParaRPr lang="fr-FR" dirty="0"/>
          </a:p>
        </p:txBody>
      </p:sp>
      <p:pic>
        <p:nvPicPr>
          <p:cNvPr id="6" name="Espace réservé du contenu 5"/>
          <p:cNvPicPr>
            <a:picLocks noGrp="1" noChangeAspect="1"/>
          </p:cNvPicPr>
          <p:nvPr>
            <p:ph idx="1"/>
          </p:nvPr>
        </p:nvPicPr>
        <p:blipFill>
          <a:blip r:embed="rId2"/>
          <a:stretch>
            <a:fillRect/>
          </a:stretch>
        </p:blipFill>
        <p:spPr>
          <a:xfrm>
            <a:off x="591894" y="1568632"/>
            <a:ext cx="2285609" cy="1751626"/>
          </a:xfrm>
          <a:prstGeom prst="rect">
            <a:avLst/>
          </a:prstGeom>
        </p:spPr>
      </p:pic>
      <p:sp>
        <p:nvSpPr>
          <p:cNvPr id="5" name="Espace réservé du numéro de diapositive 4"/>
          <p:cNvSpPr>
            <a:spLocks noGrp="1"/>
          </p:cNvSpPr>
          <p:nvPr>
            <p:ph type="sldNum" sz="quarter" idx="12"/>
          </p:nvPr>
        </p:nvSpPr>
        <p:spPr/>
        <p:txBody>
          <a:bodyPr/>
          <a:lstStyle/>
          <a:p>
            <a:fld id="{E0B91B21-9BEA-7949-94F9-C99029B7B2DD}" type="slidenum">
              <a:rPr lang="fr-FR" smtClean="0"/>
              <a:t>16</a:t>
            </a:fld>
            <a:endParaRPr lang="fr-FR"/>
          </a:p>
        </p:txBody>
      </p:sp>
      <p:pic>
        <p:nvPicPr>
          <p:cNvPr id="7" name="Image 6"/>
          <p:cNvPicPr>
            <a:picLocks noChangeAspect="1"/>
          </p:cNvPicPr>
          <p:nvPr/>
        </p:nvPicPr>
        <p:blipFill>
          <a:blip r:embed="rId3"/>
          <a:stretch>
            <a:fillRect/>
          </a:stretch>
        </p:blipFill>
        <p:spPr>
          <a:xfrm>
            <a:off x="351842" y="4348220"/>
            <a:ext cx="4533333" cy="904762"/>
          </a:xfrm>
          <a:prstGeom prst="rect">
            <a:avLst/>
          </a:prstGeom>
        </p:spPr>
      </p:pic>
      <p:sp>
        <p:nvSpPr>
          <p:cNvPr id="8" name="ZoneTexte 7"/>
          <p:cNvSpPr txBox="1"/>
          <p:nvPr/>
        </p:nvSpPr>
        <p:spPr>
          <a:xfrm>
            <a:off x="3255818" y="2673927"/>
            <a:ext cx="4849642" cy="646331"/>
          </a:xfrm>
          <a:prstGeom prst="rect">
            <a:avLst/>
          </a:prstGeom>
          <a:noFill/>
        </p:spPr>
        <p:txBody>
          <a:bodyPr wrap="square" rtlCol="0">
            <a:spAutoFit/>
          </a:bodyPr>
          <a:lstStyle/>
          <a:p>
            <a:r>
              <a:rPr lang="fr-FR" b="1" dirty="0" smtClean="0">
                <a:solidFill>
                  <a:srgbClr val="002060"/>
                </a:solidFill>
              </a:rPr>
              <a:t>Plateforme ASEI (porteur), ARSEAA, APF France handicap</a:t>
            </a:r>
            <a:endParaRPr lang="fr-FR" b="1" dirty="0">
              <a:solidFill>
                <a:srgbClr val="002060"/>
              </a:solidFill>
            </a:endParaRPr>
          </a:p>
        </p:txBody>
      </p:sp>
      <p:sp>
        <p:nvSpPr>
          <p:cNvPr id="9" name="ZoneTexte 8"/>
          <p:cNvSpPr txBox="1"/>
          <p:nvPr/>
        </p:nvSpPr>
        <p:spPr>
          <a:xfrm>
            <a:off x="5126182" y="4613564"/>
            <a:ext cx="3782291" cy="646331"/>
          </a:xfrm>
          <a:prstGeom prst="rect">
            <a:avLst/>
          </a:prstGeom>
          <a:noFill/>
        </p:spPr>
        <p:txBody>
          <a:bodyPr wrap="square" rtlCol="0">
            <a:spAutoFit/>
          </a:bodyPr>
          <a:lstStyle/>
          <a:p>
            <a:r>
              <a:rPr lang="fr-FR" b="1" dirty="0" smtClean="0">
                <a:solidFill>
                  <a:srgbClr val="002060"/>
                </a:solidFill>
              </a:rPr>
              <a:t>Plateforme APSH 34 (porteur), APF France handicap, Faire ESS</a:t>
            </a:r>
            <a:endParaRPr lang="fr-FR" b="1" dirty="0">
              <a:solidFill>
                <a:srgbClr val="002060"/>
              </a:solidFill>
            </a:endParaRPr>
          </a:p>
        </p:txBody>
      </p:sp>
    </p:spTree>
    <p:extLst>
      <p:ext uri="{BB962C8B-B14F-4D97-AF65-F5344CB8AC3E}">
        <p14:creationId xmlns:p14="http://schemas.microsoft.com/office/powerpoint/2010/main" val="4255651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Trois dispositifs en plateformes Multipartenaires</a:t>
            </a:r>
            <a:endParaRPr lang="fr-FR" dirty="0"/>
          </a:p>
        </p:txBody>
      </p:sp>
      <p:sp>
        <p:nvSpPr>
          <p:cNvPr id="3" name="Espace réservé du contenu 2"/>
          <p:cNvSpPr>
            <a:spLocks noGrp="1"/>
          </p:cNvSpPr>
          <p:nvPr>
            <p:ph idx="1"/>
          </p:nvPr>
        </p:nvSpPr>
        <p:spPr/>
        <p:txBody>
          <a:bodyPr/>
          <a:lstStyle/>
          <a:p>
            <a:pPr marL="0" indent="0">
              <a:buNone/>
            </a:pPr>
            <a:endParaRPr lang="fr-FR" dirty="0"/>
          </a:p>
          <a:p>
            <a:r>
              <a:rPr lang="fr-FR" dirty="0" smtClean="0"/>
              <a:t>Et, suite à la validation de notre candidature sur l’Ariège (09), l’Aude (11) et les Pyrénées orientales (66) par l’ARS et l’AGEFIPH, un nouveau dispositif sur ces 3 départements depuis le 1</a:t>
            </a:r>
            <a:r>
              <a:rPr lang="fr-FR" baseline="30000" dirty="0" smtClean="0"/>
              <a:t>er</a:t>
            </a:r>
            <a:r>
              <a:rPr lang="fr-FR" dirty="0" smtClean="0"/>
              <a:t> janvier 2020:</a:t>
            </a:r>
          </a:p>
          <a:p>
            <a:endParaRPr lang="fr-FR" dirty="0" smtClean="0"/>
          </a:p>
          <a:p>
            <a:r>
              <a:rPr lang="fr-FR" dirty="0" smtClean="0"/>
              <a:t> </a:t>
            </a:r>
            <a:r>
              <a:rPr lang="fr-FR" b="1" dirty="0" smtClean="0"/>
              <a:t>Emploi accompagné 09, 11 et 66</a:t>
            </a:r>
            <a:r>
              <a:rPr lang="fr-FR" dirty="0" smtClean="0"/>
              <a:t> </a:t>
            </a:r>
          </a:p>
          <a:p>
            <a:endParaRPr lang="fr-FR" dirty="0"/>
          </a:p>
          <a:p>
            <a:r>
              <a:rPr lang="fr-FR" dirty="0" smtClean="0"/>
              <a:t>porté par </a:t>
            </a:r>
            <a:r>
              <a:rPr lang="fr-FR" b="1" u="sng" dirty="0" smtClean="0"/>
              <a:t>APF France handicap, </a:t>
            </a:r>
            <a:r>
              <a:rPr lang="fr-FR" dirty="0" smtClean="0"/>
              <a:t>en partenariat avec l’ADAPEI de l’Ariège.</a:t>
            </a:r>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17</a:t>
            </a:fld>
            <a:endParaRPr lang="fr-FR"/>
          </a:p>
        </p:txBody>
      </p:sp>
    </p:spTree>
    <p:extLst>
      <p:ext uri="{BB962C8B-B14F-4D97-AF65-F5344CB8AC3E}">
        <p14:creationId xmlns:p14="http://schemas.microsoft.com/office/powerpoint/2010/main" val="3160013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dispositifs ancrés dans la loi</a:t>
            </a:r>
            <a:endParaRPr lang="fr-FR" dirty="0"/>
          </a:p>
        </p:txBody>
      </p:sp>
      <p:sp>
        <p:nvSpPr>
          <p:cNvPr id="3" name="Espace réservé du contenu 2"/>
          <p:cNvSpPr>
            <a:spLocks noGrp="1"/>
          </p:cNvSpPr>
          <p:nvPr>
            <p:ph idx="1"/>
          </p:nvPr>
        </p:nvSpPr>
        <p:spPr/>
        <p:txBody>
          <a:bodyPr/>
          <a:lstStyle/>
          <a:p>
            <a:r>
              <a:rPr lang="fr-FR" sz="3200" b="1" dirty="0">
                <a:solidFill>
                  <a:srgbClr val="7C240C"/>
                </a:solidFill>
              </a:rPr>
              <a:t>Dispositif Emploi accompagné </a:t>
            </a:r>
            <a:r>
              <a:rPr lang="fr-FR" b="1" dirty="0">
                <a:solidFill>
                  <a:srgbClr val="7C240C"/>
                </a:solidFill>
              </a:rPr>
              <a:t/>
            </a:r>
            <a:br>
              <a:rPr lang="fr-FR" b="1" dirty="0">
                <a:solidFill>
                  <a:srgbClr val="7C240C"/>
                </a:solidFill>
              </a:rPr>
            </a:br>
            <a:r>
              <a:rPr lang="fr-FR" b="1" dirty="0">
                <a:solidFill>
                  <a:srgbClr val="595959"/>
                </a:solidFill>
              </a:rPr>
              <a:t>Dispositif inscrit dans l’</a:t>
            </a:r>
            <a:r>
              <a:rPr lang="fr-FR" b="1" i="1" dirty="0">
                <a:solidFill>
                  <a:srgbClr val="595959"/>
                </a:solidFill>
              </a:rPr>
              <a:t>Article 52 de la loi n° 2016-1088 du 6 Aout 2016 relative au Travail, à la Modernisation du dialogue social et à la Sécurisation des parcours </a:t>
            </a:r>
            <a:r>
              <a:rPr lang="fr-FR" b="1" i="1" dirty="0" smtClean="0">
                <a:solidFill>
                  <a:srgbClr val="595959"/>
                </a:solidFill>
              </a:rPr>
              <a:t>professionnels</a:t>
            </a:r>
          </a:p>
          <a:p>
            <a:endParaRPr lang="fr-FR" b="1" i="1" dirty="0">
              <a:solidFill>
                <a:srgbClr val="595959"/>
              </a:solidFill>
            </a:endParaRPr>
          </a:p>
          <a:p>
            <a:pPr algn="just" defTabSz="342900">
              <a:defRPr sz="1800" b="0" i="0" u="none" strike="noStrike" kern="0" cap="none" spc="0" baseline="0">
                <a:solidFill>
                  <a:srgbClr val="000000"/>
                </a:solidFill>
                <a:uFillTx/>
              </a:defRPr>
            </a:pPr>
            <a:r>
              <a:rPr lang="fr-FR" b="1" dirty="0">
                <a:solidFill>
                  <a:srgbClr val="595959"/>
                </a:solidFill>
                <a:latin typeface="Century Gothic"/>
              </a:rPr>
              <a:t>Insérer les personnes en situation de handicap dans l’emploi en agissant en complémentarité des dispositifs existants, </a:t>
            </a:r>
          </a:p>
          <a:p>
            <a:pPr algn="just" defTabSz="342900">
              <a:defRPr sz="1800" b="0" i="0" u="none" strike="noStrike" kern="0" cap="none" spc="0" baseline="0">
                <a:solidFill>
                  <a:srgbClr val="000000"/>
                </a:solidFill>
                <a:uFillTx/>
              </a:defRPr>
            </a:pPr>
            <a:endParaRPr lang="fr-FR" b="1" dirty="0">
              <a:solidFill>
                <a:srgbClr val="595959"/>
              </a:solidFill>
              <a:latin typeface="Century Gothic"/>
            </a:endParaRPr>
          </a:p>
          <a:p>
            <a:pPr algn="just" defTabSz="342900">
              <a:defRPr sz="1800" b="0" i="0" u="none" strike="noStrike" kern="0" cap="none" spc="0" baseline="0">
                <a:solidFill>
                  <a:srgbClr val="000000"/>
                </a:solidFill>
                <a:uFillTx/>
              </a:defRPr>
            </a:pPr>
            <a:r>
              <a:rPr lang="fr-FR" b="1" dirty="0">
                <a:solidFill>
                  <a:srgbClr val="595959"/>
                </a:solidFill>
                <a:latin typeface="Century Gothic"/>
              </a:rPr>
              <a:t>Etre au service de l’Entreprise : comprendre sa logique et ses contraintes pour lui permettre de les dépasser et intégrer davantage de </a:t>
            </a:r>
            <a:r>
              <a:rPr lang="fr-FR" b="1" dirty="0" smtClean="0">
                <a:solidFill>
                  <a:srgbClr val="595959"/>
                </a:solidFill>
                <a:latin typeface="Century Gothic"/>
              </a:rPr>
              <a:t>personnes </a:t>
            </a:r>
            <a:r>
              <a:rPr lang="fr-FR" b="1" dirty="0">
                <a:solidFill>
                  <a:srgbClr val="595959"/>
                </a:solidFill>
                <a:latin typeface="Century Gothic"/>
              </a:rPr>
              <a:t>en situation de handicap</a:t>
            </a:r>
          </a:p>
          <a:p>
            <a:pPr marL="0" indent="0">
              <a:buNone/>
            </a:pPr>
            <a:r>
              <a:rPr lang="fr-FR" b="1" i="1" dirty="0" smtClean="0">
                <a:solidFill>
                  <a:srgbClr val="595959"/>
                </a:solidFill>
              </a:rPr>
              <a:t> </a:t>
            </a:r>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18</a:t>
            </a:fld>
            <a:endParaRPr lang="fr-FR"/>
          </a:p>
        </p:txBody>
      </p:sp>
    </p:spTree>
    <p:extLst>
      <p:ext uri="{BB962C8B-B14F-4D97-AF65-F5344CB8AC3E}">
        <p14:creationId xmlns:p14="http://schemas.microsoft.com/office/powerpoint/2010/main" val="30808245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dispositifs innovants</a:t>
            </a:r>
            <a:endParaRPr lang="fr-FR" dirty="0"/>
          </a:p>
        </p:txBody>
      </p:sp>
      <p:sp>
        <p:nvSpPr>
          <p:cNvPr id="3" name="Espace réservé du contenu 2"/>
          <p:cNvSpPr>
            <a:spLocks noGrp="1"/>
          </p:cNvSpPr>
          <p:nvPr>
            <p:ph idx="1"/>
          </p:nvPr>
        </p:nvSpPr>
        <p:spPr/>
        <p:txBody>
          <a:bodyPr/>
          <a:lstStyle/>
          <a:p>
            <a:r>
              <a:rPr lang="fr-FR" dirty="0"/>
              <a:t>L’expression « emploi accompagné » est la traduction du concept anglo-saxon «</a:t>
            </a:r>
            <a:r>
              <a:rPr lang="fr-FR" dirty="0" err="1"/>
              <a:t>supported</a:t>
            </a:r>
            <a:r>
              <a:rPr lang="fr-FR" dirty="0"/>
              <a:t> </a:t>
            </a:r>
            <a:r>
              <a:rPr lang="fr-FR" dirty="0" err="1"/>
              <a:t>employment</a:t>
            </a:r>
            <a:r>
              <a:rPr lang="fr-FR" dirty="0"/>
              <a:t>». Le but de l’emploi accompagné est une insertion aussi rapide et directe que possible dans un milieu de travail ordinaire avec l’aide et le soutien d’un conseiller, le Référent Emploi Accompagné dit REA, qui peut poursuivre son accompagnement après l’embauche de façon pérenne.</a:t>
            </a:r>
            <a:br>
              <a:rPr lang="fr-FR" dirty="0"/>
            </a:br>
            <a:r>
              <a:rPr lang="fr-FR" dirty="0"/>
              <a:t/>
            </a:r>
            <a:br>
              <a:rPr lang="fr-FR" dirty="0"/>
            </a:br>
            <a:r>
              <a:rPr lang="fr-FR" dirty="0"/>
              <a:t>Le dispositif d’emploi accompagné n’a pas vocation à se substituer aux dispositifs existants mais à les actionner et à les compléter.</a:t>
            </a:r>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19</a:t>
            </a:fld>
            <a:endParaRPr lang="fr-FR"/>
          </a:p>
        </p:txBody>
      </p:sp>
    </p:spTree>
    <p:extLst>
      <p:ext uri="{BB962C8B-B14F-4D97-AF65-F5344CB8AC3E}">
        <p14:creationId xmlns:p14="http://schemas.microsoft.com/office/powerpoint/2010/main" val="2567797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INTERVENANT</a:t>
            </a:r>
            <a:endParaRPr lang="fr-FR" b="1" dirty="0"/>
          </a:p>
        </p:txBody>
      </p:sp>
      <p:sp>
        <p:nvSpPr>
          <p:cNvPr id="3" name="Espace réservé du contenu 2"/>
          <p:cNvSpPr>
            <a:spLocks noGrp="1"/>
          </p:cNvSpPr>
          <p:nvPr>
            <p:ph idx="1"/>
          </p:nvPr>
        </p:nvSpPr>
        <p:spPr/>
        <p:txBody>
          <a:bodyPr/>
          <a:lstStyle/>
          <a:p>
            <a:endParaRPr lang="fr-FR" b="1" dirty="0" smtClean="0"/>
          </a:p>
          <a:p>
            <a:endParaRPr lang="fr-FR" b="1" dirty="0"/>
          </a:p>
          <a:p>
            <a:endParaRPr lang="fr-FR" b="1" dirty="0"/>
          </a:p>
          <a:p>
            <a:pPr algn="just"/>
            <a:r>
              <a:rPr lang="fr-FR" b="1" dirty="0"/>
              <a:t>Vincent HIVERNAT, </a:t>
            </a:r>
            <a:r>
              <a:rPr lang="fr-FR" dirty="0" smtClean="0"/>
              <a:t>Responsable de service du </a:t>
            </a:r>
            <a:r>
              <a:rPr lang="fr-FR" dirty="0"/>
              <a:t>SACIP </a:t>
            </a:r>
            <a:r>
              <a:rPr lang="fr-FR" dirty="0" smtClean="0"/>
              <a:t>Occitanie APF France handicap</a:t>
            </a:r>
          </a:p>
          <a:p>
            <a:pPr algn="just"/>
            <a:endParaRPr lang="fr-FR" dirty="0" smtClean="0"/>
          </a:p>
          <a:p>
            <a:pPr marL="0" indent="0" algn="just">
              <a:buNone/>
            </a:pPr>
            <a:endParaRPr lang="fr-FR" dirty="0"/>
          </a:p>
          <a:p>
            <a:pPr algn="just"/>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2</a:t>
            </a:fld>
            <a:endParaRPr lang="fr-FR"/>
          </a:p>
        </p:txBody>
      </p:sp>
    </p:spTree>
    <p:extLst>
      <p:ext uri="{BB962C8B-B14F-4D97-AF65-F5344CB8AC3E}">
        <p14:creationId xmlns:p14="http://schemas.microsoft.com/office/powerpoint/2010/main" val="18459266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pluralité de publics ciblés</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Une couverture très large de tous les publics :</a:t>
            </a:r>
          </a:p>
          <a:p>
            <a:r>
              <a:rPr lang="fr-FR" dirty="0" smtClean="0"/>
              <a:t>Une </a:t>
            </a:r>
            <a:r>
              <a:rPr lang="fr-FR" dirty="0"/>
              <a:t>expertise sur les champs de l’emploi et de la formation professionnelle pour les </a:t>
            </a:r>
            <a:r>
              <a:rPr lang="fr-FR" dirty="0" smtClean="0"/>
              <a:t>publics </a:t>
            </a:r>
            <a:r>
              <a:rPr lang="fr-FR" dirty="0"/>
              <a:t>en situation de </a:t>
            </a:r>
            <a:r>
              <a:rPr lang="fr-FR" dirty="0" smtClean="0"/>
              <a:t>handicap moteur, </a:t>
            </a:r>
            <a:r>
              <a:rPr lang="fr-FR" dirty="0"/>
              <a:t>psychique, d’autisme, de déficience intellectuelle, </a:t>
            </a:r>
            <a:r>
              <a:rPr lang="fr-FR" dirty="0" smtClean="0"/>
              <a:t>de </a:t>
            </a:r>
            <a:r>
              <a:rPr lang="fr-FR" dirty="0"/>
              <a:t>troubles du comportement.</a:t>
            </a:r>
          </a:p>
          <a:p>
            <a:r>
              <a:rPr lang="fr-FR" dirty="0" smtClean="0"/>
              <a:t>Une </a:t>
            </a:r>
            <a:r>
              <a:rPr lang="fr-FR" dirty="0"/>
              <a:t>connaissance du public travailleur en situation de handicap en secteur protégé </a:t>
            </a:r>
            <a:r>
              <a:rPr lang="fr-FR" dirty="0" smtClean="0"/>
              <a:t>et </a:t>
            </a:r>
            <a:r>
              <a:rPr lang="fr-FR" dirty="0"/>
              <a:t>adapté ou en milieu ordinaire</a:t>
            </a:r>
          </a:p>
          <a:p>
            <a:r>
              <a:rPr lang="fr-FR" dirty="0" smtClean="0"/>
              <a:t>Une </a:t>
            </a:r>
            <a:r>
              <a:rPr lang="fr-FR" dirty="0"/>
              <a:t>maîtrise des problématiques afférentes au handicap sensoriel </a:t>
            </a:r>
            <a:endParaRPr lang="fr-FR" dirty="0" smtClean="0"/>
          </a:p>
          <a:p>
            <a:r>
              <a:rPr lang="fr-FR" dirty="0" smtClean="0"/>
              <a:t>Un </a:t>
            </a:r>
            <a:r>
              <a:rPr lang="fr-FR" dirty="0"/>
              <a:t>ressort départemental </a:t>
            </a:r>
            <a:r>
              <a:rPr lang="fr-FR" dirty="0" smtClean="0"/>
              <a:t>pour chaque dispositif</a:t>
            </a:r>
            <a:endParaRPr lang="fr-FR" dirty="0"/>
          </a:p>
          <a:p>
            <a:r>
              <a:rPr lang="fr-FR" dirty="0" smtClean="0"/>
              <a:t>L’ensemble des territoires </a:t>
            </a:r>
            <a:r>
              <a:rPr lang="fr-FR" dirty="0"/>
              <a:t>de la </a:t>
            </a:r>
            <a:r>
              <a:rPr lang="fr-FR" dirty="0" smtClean="0"/>
              <a:t>Haute-Garonne, de l’Hérault, de l’Ariège, de l’Aude et des Pyrénées orientales sont couverts</a:t>
            </a:r>
            <a:endParaRPr lang="fr-FR" dirty="0"/>
          </a:p>
          <a:p>
            <a:r>
              <a:rPr lang="fr-FR" dirty="0"/>
              <a:t>La mobilisation </a:t>
            </a:r>
            <a:r>
              <a:rPr lang="fr-FR" dirty="0" smtClean="0"/>
              <a:t>de </a:t>
            </a:r>
            <a:r>
              <a:rPr lang="fr-FR" dirty="0"/>
              <a:t>partenariats préexistants et solides dans le monde de l’entreprise</a:t>
            </a:r>
          </a:p>
          <a:p>
            <a:r>
              <a:rPr lang="fr-FR" dirty="0" smtClean="0"/>
              <a:t>Sur </a:t>
            </a:r>
            <a:r>
              <a:rPr lang="fr-FR" dirty="0"/>
              <a:t>le mode « Job coaching » une expertise déjà bien en place en matière d’insertion professionnelle auprès de ces publics.</a:t>
            </a:r>
          </a:p>
          <a:p>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20</a:t>
            </a:fld>
            <a:endParaRPr lang="fr-FR"/>
          </a:p>
        </p:txBody>
      </p:sp>
    </p:spTree>
    <p:extLst>
      <p:ext uri="{BB962C8B-B14F-4D97-AF65-F5344CB8AC3E}">
        <p14:creationId xmlns:p14="http://schemas.microsoft.com/office/powerpoint/2010/main" val="27614725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1631189" y="1288473"/>
            <a:ext cx="6683765" cy="972358"/>
          </a:xfrm>
        </p:spPr>
        <p:txBody>
          <a:bodyPr/>
          <a:lstStyle/>
          <a:p>
            <a:pPr lvl="0"/>
            <a:r>
              <a:rPr lang="fr-FR" sz="2400" dirty="0"/>
              <a:t>MODALITES D’ACCOMPAGNEMENT SUR LE DISPOSITIF</a:t>
            </a:r>
          </a:p>
        </p:txBody>
      </p:sp>
      <p:sp>
        <p:nvSpPr>
          <p:cNvPr id="3" name="Espace réservé du texte 2"/>
          <p:cNvSpPr txBox="1">
            <a:spLocks noGrp="1"/>
          </p:cNvSpPr>
          <p:nvPr>
            <p:ph type="body" idx="1"/>
          </p:nvPr>
        </p:nvSpPr>
        <p:spPr/>
        <p:txBody>
          <a:bodyPr/>
          <a:lstStyle/>
          <a:p>
            <a:pPr lvl="0"/>
            <a:endParaRPr lang="fr-FR" dirty="0"/>
          </a:p>
          <a:p>
            <a:pPr lvl="0"/>
            <a:endParaRPr lang="fr-FR" dirty="0"/>
          </a:p>
          <a:p>
            <a:pPr lvl="0"/>
            <a:endParaRPr lang="fr-FR" dirty="0"/>
          </a:p>
        </p:txBody>
      </p:sp>
      <p:sp>
        <p:nvSpPr>
          <p:cNvPr id="4" name="Espace réservé du contenu 3"/>
          <p:cNvSpPr txBox="1">
            <a:spLocks noGrp="1"/>
          </p:cNvSpPr>
          <p:nvPr>
            <p:ph type="body" idx="3"/>
          </p:nvPr>
        </p:nvSpPr>
        <p:spPr>
          <a:xfrm>
            <a:off x="2204531" y="3874077"/>
            <a:ext cx="6939467" cy="2081252"/>
          </a:xfrm>
        </p:spPr>
        <p:txBody>
          <a:bodyPr anchor="t">
            <a:normAutofit/>
          </a:bodyPr>
          <a:lstStyle/>
          <a:p>
            <a:pPr marL="257175" indent="-257175">
              <a:buChar char=""/>
            </a:pPr>
            <a:r>
              <a:rPr lang="fr-FR" sz="1600" b="1" dirty="0"/>
              <a:t>Module 1 : Accueil, Evaluation et Contractualisation</a:t>
            </a:r>
          </a:p>
          <a:p>
            <a:pPr marL="257175" indent="-257175">
              <a:buChar char=""/>
            </a:pPr>
            <a:r>
              <a:rPr lang="fr-FR" sz="1600" b="1" dirty="0"/>
              <a:t>Module 2 : Détermination et validation du projet </a:t>
            </a:r>
            <a:r>
              <a:rPr lang="fr-FR" sz="1600" b="1" dirty="0" smtClean="0"/>
              <a:t>professionnel</a:t>
            </a:r>
            <a:endParaRPr lang="fr-FR" sz="1600" b="1" dirty="0"/>
          </a:p>
          <a:p>
            <a:pPr marL="257175" indent="-257175">
              <a:buChar char=""/>
            </a:pPr>
            <a:r>
              <a:rPr lang="fr-FR" sz="1600" b="1" dirty="0"/>
              <a:t>Module 3 : Assistance dans la recherche d’emploi</a:t>
            </a:r>
          </a:p>
          <a:p>
            <a:pPr marL="257175" indent="-257175">
              <a:buChar char=""/>
            </a:pPr>
            <a:r>
              <a:rPr lang="fr-FR" sz="1600" b="1" dirty="0"/>
              <a:t>Module 4 : Accompagnement dans l’emploi</a:t>
            </a:r>
            <a:endParaRPr lang="fr-FR" sz="1600" dirty="0"/>
          </a:p>
        </p:txBody>
      </p:sp>
      <p:sp>
        <p:nvSpPr>
          <p:cNvPr id="5" name="Espace réservé du contenu 5"/>
          <p:cNvSpPr txBox="1">
            <a:spLocks noGrp="1"/>
          </p:cNvSpPr>
          <p:nvPr>
            <p:ph idx="2"/>
          </p:nvPr>
        </p:nvSpPr>
        <p:spPr>
          <a:xfrm>
            <a:off x="812380" y="2260831"/>
            <a:ext cx="3898165" cy="1342088"/>
          </a:xfrm>
        </p:spPr>
        <p:txBody>
          <a:bodyPr>
            <a:normAutofit/>
          </a:bodyPr>
          <a:lstStyle/>
          <a:p>
            <a:pPr lvl="0"/>
            <a:r>
              <a:rPr lang="fr-FR" sz="1600" b="1" dirty="0"/>
              <a:t>accompagnements intensifs</a:t>
            </a:r>
          </a:p>
          <a:p>
            <a:pPr lvl="0"/>
            <a:r>
              <a:rPr lang="fr-FR" sz="1600" b="1" dirty="0"/>
              <a:t>accompagnements modérés</a:t>
            </a:r>
          </a:p>
          <a:p>
            <a:pPr lvl="0"/>
            <a:r>
              <a:rPr lang="fr-FR" sz="1600" b="1" dirty="0"/>
              <a:t>accompagnements ponctuels</a:t>
            </a:r>
            <a:endParaRPr lang="fr-FR" sz="1600" dirty="0"/>
          </a:p>
        </p:txBody>
      </p:sp>
      <p:sp>
        <p:nvSpPr>
          <p:cNvPr id="6" name="ZoneTexte 5"/>
          <p:cNvSpPr txBox="1"/>
          <p:nvPr/>
        </p:nvSpPr>
        <p:spPr>
          <a:xfrm>
            <a:off x="2590800" y="484909"/>
            <a:ext cx="6040582" cy="369332"/>
          </a:xfrm>
          <a:prstGeom prst="rect">
            <a:avLst/>
          </a:prstGeom>
          <a:noFill/>
        </p:spPr>
        <p:txBody>
          <a:bodyPr wrap="square" rtlCol="0">
            <a:spAutoFit/>
          </a:bodyPr>
          <a:lstStyle/>
          <a:p>
            <a:r>
              <a:rPr lang="fr-FR" b="1" dirty="0" smtClean="0">
                <a:solidFill>
                  <a:schemeClr val="bg1"/>
                </a:solidFill>
              </a:rPr>
              <a:t>Des modalités d’accompagnement adaptés à chaque situation</a:t>
            </a:r>
            <a:endParaRPr lang="fr-FR" b="1" dirty="0">
              <a:solidFill>
                <a:schemeClr val="bg1"/>
              </a:solidFill>
            </a:endParaRPr>
          </a:p>
        </p:txBody>
      </p:sp>
      <p:sp>
        <p:nvSpPr>
          <p:cNvPr id="7" name="Espace réservé du numéro de diapositive 7"/>
          <p:cNvSpPr>
            <a:spLocks noGrp="1"/>
          </p:cNvSpPr>
          <p:nvPr>
            <p:ph type="sldNum" sz="quarter" idx="12"/>
          </p:nvPr>
        </p:nvSpPr>
        <p:spPr>
          <a:xfrm>
            <a:off x="7197013" y="6492875"/>
            <a:ext cx="908447" cy="365125"/>
          </a:xfrm>
        </p:spPr>
        <p:txBody>
          <a:bodyPr/>
          <a:lstStyle/>
          <a:p>
            <a:r>
              <a:rPr lang="fr-FR" dirty="0" smtClean="0"/>
              <a:t>21</a:t>
            </a:r>
            <a:endParaRPr lang="fr-FR" dirty="0"/>
          </a:p>
        </p:txBody>
      </p:sp>
    </p:spTree>
    <p:extLst>
      <p:ext uri="{BB962C8B-B14F-4D97-AF65-F5344CB8AC3E}">
        <p14:creationId xmlns:p14="http://schemas.microsoft.com/office/powerpoint/2010/main" val="1633243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NOUS CONTACTER</a:t>
            </a:r>
            <a:endParaRPr lang="fr-FR" dirty="0"/>
          </a:p>
        </p:txBody>
      </p:sp>
      <p:sp>
        <p:nvSpPr>
          <p:cNvPr id="3" name="Espace réservé du contenu 2"/>
          <p:cNvSpPr>
            <a:spLocks noGrp="1"/>
          </p:cNvSpPr>
          <p:nvPr>
            <p:ph idx="1"/>
          </p:nvPr>
        </p:nvSpPr>
        <p:spPr/>
        <p:txBody>
          <a:bodyPr>
            <a:normAutofit/>
          </a:bodyPr>
          <a:lstStyle/>
          <a:p>
            <a:pPr marL="0" indent="0" algn="ctr">
              <a:buNone/>
            </a:pPr>
            <a:r>
              <a:rPr lang="fr-FR" sz="2800" b="1" dirty="0" smtClean="0"/>
              <a:t>APF France handicap </a:t>
            </a:r>
          </a:p>
          <a:p>
            <a:pPr marL="0" indent="0" algn="ctr">
              <a:buNone/>
            </a:pPr>
            <a:endParaRPr lang="fr-FR" dirty="0" smtClean="0"/>
          </a:p>
          <a:p>
            <a:pPr marL="0" indent="0" algn="ctr">
              <a:buNone/>
            </a:pPr>
            <a:r>
              <a:rPr lang="fr-FR" b="1" dirty="0" smtClean="0"/>
              <a:t>SACIP OCCITANIE</a:t>
            </a:r>
          </a:p>
          <a:p>
            <a:pPr marL="0" indent="0" algn="ctr">
              <a:buNone/>
            </a:pPr>
            <a:r>
              <a:rPr lang="fr-FR" b="1" dirty="0" smtClean="0"/>
              <a:t> </a:t>
            </a:r>
            <a:r>
              <a:rPr lang="fr-FR" dirty="0" smtClean="0"/>
              <a:t>(Service Appui Conseil en Insertion Professionnelle)</a:t>
            </a:r>
          </a:p>
          <a:p>
            <a:pPr marL="0" indent="0" algn="ctr">
              <a:buNone/>
            </a:pPr>
            <a:endParaRPr lang="fr-FR" dirty="0" smtClean="0"/>
          </a:p>
          <a:p>
            <a:pPr marL="0" indent="0" algn="ctr">
              <a:buNone/>
            </a:pPr>
            <a:r>
              <a:rPr lang="fr-FR" dirty="0" smtClean="0"/>
              <a:t>62 chemin du Commandant Joël Le Goff 31100 Toulouse</a:t>
            </a:r>
          </a:p>
          <a:p>
            <a:pPr marL="0" indent="0" algn="ctr">
              <a:buNone/>
            </a:pPr>
            <a:r>
              <a:rPr lang="fr-FR" dirty="0" smtClean="0"/>
              <a:t>NEOS, 697 avenue Etienne Méhul 34000 Montpellier</a:t>
            </a:r>
          </a:p>
          <a:p>
            <a:pPr marL="0" indent="0" algn="ctr">
              <a:buNone/>
            </a:pPr>
            <a:endParaRPr lang="fr-FR" dirty="0" smtClean="0"/>
          </a:p>
          <a:p>
            <a:pPr marL="0" indent="0" algn="ctr">
              <a:buNone/>
            </a:pPr>
            <a:r>
              <a:rPr lang="fr-FR" dirty="0" smtClean="0"/>
              <a:t>Tél: 05.34.51.13.17</a:t>
            </a:r>
          </a:p>
          <a:p>
            <a:pPr marL="0" indent="0" algn="ctr">
              <a:buNone/>
            </a:pPr>
            <a:endParaRPr lang="fr-FR" dirty="0" smtClean="0"/>
          </a:p>
          <a:p>
            <a:pPr marL="0" indent="0" algn="ctr">
              <a:buNone/>
            </a:pPr>
            <a:r>
              <a:rPr lang="fr-FR" dirty="0" smtClean="0"/>
              <a:t>Mail: </a:t>
            </a:r>
            <a:r>
              <a:rPr lang="fr-FR" dirty="0" smtClean="0">
                <a:hlinkClick r:id="rId2"/>
              </a:rPr>
              <a:t>sacip.occitanie@apf.asso.fr</a:t>
            </a:r>
            <a:endParaRPr lang="fr-FR" dirty="0"/>
          </a:p>
        </p:txBody>
      </p:sp>
      <p:sp>
        <p:nvSpPr>
          <p:cNvPr id="5" name="Espace réservé du numéro de diapositive 4"/>
          <p:cNvSpPr>
            <a:spLocks noGrp="1"/>
          </p:cNvSpPr>
          <p:nvPr>
            <p:ph type="sldNum" sz="quarter" idx="12"/>
          </p:nvPr>
        </p:nvSpPr>
        <p:spPr/>
        <p:txBody>
          <a:bodyPr/>
          <a:lstStyle/>
          <a:p>
            <a:fld id="{E0B91B21-9BEA-7949-94F9-C99029B7B2DD}" type="slidenum">
              <a:rPr lang="fr-FR" smtClean="0"/>
              <a:t>22</a:t>
            </a:fld>
            <a:endParaRPr lang="fr-FR"/>
          </a:p>
        </p:txBody>
      </p:sp>
    </p:spTree>
    <p:extLst>
      <p:ext uri="{BB962C8B-B14F-4D97-AF65-F5344CB8AC3E}">
        <p14:creationId xmlns:p14="http://schemas.microsoft.com/office/powerpoint/2010/main" val="2915198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963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2700" b="1" dirty="0" smtClean="0"/>
              <a:t>Présentation du SACIP OCCITANIE</a:t>
            </a:r>
            <a:endParaRPr lang="fr-FR" dirty="0"/>
          </a:p>
        </p:txBody>
      </p:sp>
    </p:spTree>
    <p:extLst>
      <p:ext uri="{BB962C8B-B14F-4D97-AF65-F5344CB8AC3E}">
        <p14:creationId xmlns:p14="http://schemas.microsoft.com/office/powerpoint/2010/main" val="1028274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4346" y="211661"/>
            <a:ext cx="6859654" cy="590884"/>
          </a:xfrm>
        </p:spPr>
        <p:txBody>
          <a:bodyPr>
            <a:normAutofit fontScale="90000"/>
          </a:bodyPr>
          <a:lstStyle/>
          <a:p>
            <a:r>
              <a:rPr lang="fr-FR" b="1" dirty="0" smtClean="0"/>
              <a:t>APF France Handicap, un acteur majeur de l’emploi des personnes en situation de handicap</a:t>
            </a:r>
            <a:endParaRPr lang="fr-FR" b="1" dirty="0"/>
          </a:p>
        </p:txBody>
      </p:sp>
      <p:sp>
        <p:nvSpPr>
          <p:cNvPr id="3" name="Espace réservé du contenu 2"/>
          <p:cNvSpPr>
            <a:spLocks noGrp="1"/>
          </p:cNvSpPr>
          <p:nvPr>
            <p:ph idx="1"/>
          </p:nvPr>
        </p:nvSpPr>
        <p:spPr>
          <a:xfrm>
            <a:off x="0" y="1482634"/>
            <a:ext cx="9144000" cy="4525963"/>
          </a:xfrm>
        </p:spPr>
        <p:txBody>
          <a:bodyPr>
            <a:normAutofit/>
          </a:bodyPr>
          <a:lstStyle/>
          <a:p>
            <a:endParaRPr lang="fr-FR" dirty="0"/>
          </a:p>
          <a:p>
            <a:endParaRPr lang="fr-FR" b="1" dirty="0" smtClean="0"/>
          </a:p>
          <a:p>
            <a:r>
              <a:rPr lang="fr-FR" b="1" dirty="0" smtClean="0"/>
              <a:t>APF </a:t>
            </a:r>
            <a:r>
              <a:rPr lang="fr-FR" b="1" dirty="0"/>
              <a:t>France handicap est engagée de longue date pour l’insertion professionnelle des personnes handicapées et l'emploi reste un thème d'intervention majeur d'APF France </a:t>
            </a:r>
            <a:r>
              <a:rPr lang="fr-FR" b="1" dirty="0" smtClean="0"/>
              <a:t>handicap. La direction régionale APF France handicap Occitanie en a fait un axe stratégique principal dès 2016 sur l’ensemble de la région Occitanie.</a:t>
            </a:r>
            <a:endParaRPr lang="fr-FR" b="1" dirty="0"/>
          </a:p>
          <a:p>
            <a:endParaRPr lang="fr-FR" dirty="0" smtClean="0"/>
          </a:p>
          <a:p>
            <a:endParaRPr lang="fr-FR" dirty="0" smtClean="0"/>
          </a:p>
          <a:p>
            <a:endParaRPr lang="fr-FR" dirty="0"/>
          </a:p>
        </p:txBody>
      </p:sp>
      <p:sp>
        <p:nvSpPr>
          <p:cNvPr id="8" name="Espace réservé du numéro de diapositive 7"/>
          <p:cNvSpPr>
            <a:spLocks noGrp="1"/>
          </p:cNvSpPr>
          <p:nvPr>
            <p:ph type="sldNum" sz="quarter" idx="12"/>
          </p:nvPr>
        </p:nvSpPr>
        <p:spPr/>
        <p:txBody>
          <a:bodyPr/>
          <a:lstStyle/>
          <a:p>
            <a:fld id="{E0B91B21-9BEA-7949-94F9-C99029B7B2DD}" type="slidenum">
              <a:rPr lang="fr-FR" smtClean="0"/>
              <a:t>4</a:t>
            </a:fld>
            <a:endParaRPr lang="fr-FR" dirty="0"/>
          </a:p>
        </p:txBody>
      </p:sp>
    </p:spTree>
    <p:extLst>
      <p:ext uri="{BB962C8B-B14F-4D97-AF65-F5344CB8AC3E}">
        <p14:creationId xmlns:p14="http://schemas.microsoft.com/office/powerpoint/2010/main" val="1012128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t>Le SACIP, une expertise reconnue</a:t>
            </a:r>
            <a:endParaRPr lang="fr-FR" b="1" dirty="0"/>
          </a:p>
        </p:txBody>
      </p:sp>
      <p:sp>
        <p:nvSpPr>
          <p:cNvPr id="3" name="Espace réservé du contenu 2"/>
          <p:cNvSpPr>
            <a:spLocks noGrp="1"/>
          </p:cNvSpPr>
          <p:nvPr>
            <p:ph idx="1"/>
          </p:nvPr>
        </p:nvSpPr>
        <p:spPr>
          <a:xfrm>
            <a:off x="3912782" y="1636663"/>
            <a:ext cx="4990011" cy="3994115"/>
          </a:xfrm>
        </p:spPr>
        <p:txBody>
          <a:bodyPr>
            <a:normAutofit fontScale="85000" lnSpcReduction="10000"/>
          </a:bodyPr>
          <a:lstStyle/>
          <a:p>
            <a:pPr marL="0" indent="0">
              <a:buNone/>
            </a:pPr>
            <a:r>
              <a:rPr lang="fr-FR" b="1" dirty="0" smtClean="0"/>
              <a:t>En </a:t>
            </a:r>
            <a:r>
              <a:rPr lang="fr-FR" b="1" dirty="0"/>
              <a:t>Occitanie Ouest, le SACIP </a:t>
            </a:r>
            <a:r>
              <a:rPr lang="fr-FR" dirty="0"/>
              <a:t>- le Service d’Appui Conseil en Insertion Professionnelle </a:t>
            </a:r>
            <a:r>
              <a:rPr lang="fr-FR" b="1" dirty="0"/>
              <a:t>assure le marché AGEFIPH des Prestations Ponctuelles Spécifiques depuis 2008</a:t>
            </a:r>
            <a:r>
              <a:rPr lang="fr-FR" dirty="0"/>
              <a:t> </a:t>
            </a:r>
            <a:r>
              <a:rPr lang="fr-FR" b="1" dirty="0"/>
              <a:t>grâce à l’expertise pluridisciplinaire de </a:t>
            </a:r>
            <a:r>
              <a:rPr lang="fr-FR" b="1" dirty="0" smtClean="0"/>
              <a:t>:</a:t>
            </a:r>
          </a:p>
          <a:p>
            <a:pPr>
              <a:buFontTx/>
              <a:buChar char="-"/>
            </a:pPr>
            <a:r>
              <a:rPr lang="fr-FR" b="1" dirty="0" smtClean="0"/>
              <a:t>chargés </a:t>
            </a:r>
            <a:r>
              <a:rPr lang="fr-FR" b="1" dirty="0"/>
              <a:t>d’insertion </a:t>
            </a:r>
            <a:r>
              <a:rPr lang="fr-FR" b="1" dirty="0" smtClean="0"/>
              <a:t>professionnelle, </a:t>
            </a:r>
          </a:p>
          <a:p>
            <a:pPr>
              <a:buFontTx/>
              <a:buChar char="-"/>
            </a:pPr>
            <a:r>
              <a:rPr lang="fr-FR" b="1" dirty="0" smtClean="0"/>
              <a:t>ergothérapeutes</a:t>
            </a:r>
            <a:r>
              <a:rPr lang="fr-FR" b="1" dirty="0"/>
              <a:t>, </a:t>
            </a:r>
          </a:p>
          <a:p>
            <a:pPr>
              <a:buFontTx/>
              <a:buChar char="-"/>
            </a:pPr>
            <a:r>
              <a:rPr lang="fr-FR" b="1" dirty="0" smtClean="0"/>
              <a:t>ergonome </a:t>
            </a:r>
          </a:p>
          <a:p>
            <a:pPr marL="0" indent="0">
              <a:buNone/>
            </a:pPr>
            <a:endParaRPr lang="fr-FR" b="1" dirty="0" smtClean="0"/>
          </a:p>
          <a:p>
            <a:pPr marL="0" indent="0">
              <a:buNone/>
            </a:pPr>
            <a:r>
              <a:rPr lang="fr-FR" b="1" dirty="0" smtClean="0"/>
              <a:t>Après la réponse positive au marché des Prestations d’Appuis Spécifiques handicap moteur, le SACIP intervient depuis le 19 février 2019 sur toute la région Occitanie et est devenu </a:t>
            </a:r>
            <a:r>
              <a:rPr lang="fr-FR" b="1" dirty="0" smtClean="0">
                <a:solidFill>
                  <a:srgbClr val="FF0000"/>
                </a:solidFill>
              </a:rPr>
              <a:t>SACIP OCCITANIE</a:t>
            </a:r>
          </a:p>
          <a:p>
            <a:pPr marL="0" indent="0">
              <a:buNone/>
            </a:pPr>
            <a:endParaRPr lang="fr-FR" dirty="0" smtClean="0"/>
          </a:p>
          <a:p>
            <a:endParaRPr lang="fr-FR" dirty="0"/>
          </a:p>
        </p:txBody>
      </p:sp>
      <p:pic>
        <p:nvPicPr>
          <p:cNvPr id="5" name="Image 4"/>
          <p:cNvPicPr>
            <a:picLocks noChangeAspect="1"/>
          </p:cNvPicPr>
          <p:nvPr/>
        </p:nvPicPr>
        <p:blipFill>
          <a:blip r:embed="rId2"/>
          <a:stretch>
            <a:fillRect/>
          </a:stretch>
        </p:blipFill>
        <p:spPr>
          <a:xfrm>
            <a:off x="0" y="1636664"/>
            <a:ext cx="3796564" cy="2599873"/>
          </a:xfrm>
          <a:prstGeom prst="rect">
            <a:avLst/>
          </a:prstGeom>
        </p:spPr>
      </p:pic>
      <p:sp>
        <p:nvSpPr>
          <p:cNvPr id="6" name="Espace réservé du numéro de diapositive 7"/>
          <p:cNvSpPr>
            <a:spLocks noGrp="1"/>
          </p:cNvSpPr>
          <p:nvPr>
            <p:ph type="sldNum" sz="quarter" idx="12"/>
          </p:nvPr>
        </p:nvSpPr>
        <p:spPr>
          <a:xfrm>
            <a:off x="7197013" y="6492875"/>
            <a:ext cx="908447" cy="365125"/>
          </a:xfrm>
        </p:spPr>
        <p:txBody>
          <a:bodyPr/>
          <a:lstStyle/>
          <a:p>
            <a:r>
              <a:rPr lang="fr-FR" dirty="0" smtClean="0"/>
              <a:t>5</a:t>
            </a:r>
            <a:endParaRPr lang="fr-FR" dirty="0"/>
          </a:p>
        </p:txBody>
      </p:sp>
    </p:spTree>
    <p:extLst>
      <p:ext uri="{BB962C8B-B14F-4D97-AF65-F5344CB8AC3E}">
        <p14:creationId xmlns:p14="http://schemas.microsoft.com/office/powerpoint/2010/main" val="776834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SACIP, une entité multi-services</a:t>
            </a:r>
            <a:endParaRPr lang="fr-FR" dirty="0"/>
          </a:p>
        </p:txBody>
      </p:sp>
      <p:sp>
        <p:nvSpPr>
          <p:cNvPr id="3" name="Espace réservé du contenu 2"/>
          <p:cNvSpPr>
            <a:spLocks noGrp="1"/>
          </p:cNvSpPr>
          <p:nvPr>
            <p:ph idx="1"/>
          </p:nvPr>
        </p:nvSpPr>
        <p:spPr>
          <a:xfrm>
            <a:off x="457200" y="1204547"/>
            <a:ext cx="8229600" cy="5436886"/>
          </a:xfrm>
        </p:spPr>
        <p:txBody>
          <a:bodyPr>
            <a:normAutofit lnSpcReduction="10000"/>
          </a:bodyPr>
          <a:lstStyle/>
          <a:p>
            <a:r>
              <a:rPr lang="fr-FR" sz="1600" dirty="0" smtClean="0"/>
              <a:t>Le SACIP a vocation a exercer différentes activités et missions sur la région Occitanie</a:t>
            </a:r>
          </a:p>
          <a:p>
            <a:r>
              <a:rPr lang="fr-FR" sz="1600" dirty="0" smtClean="0"/>
              <a:t>Prestations d’Appuis Spécifiques handicap moteur (depuis le 19 février 2019)</a:t>
            </a:r>
          </a:p>
          <a:p>
            <a:r>
              <a:rPr lang="fr-FR" sz="1600" dirty="0" smtClean="0"/>
              <a:t>Entreprises Inclusives 31 (Dispositif emploi accompagné), sur la Haute-Garonne, porté par une plateforme composée de l’ASEI (porteur), de l’ARSEAA et d’APF France handicap (depuis janvier 2018).</a:t>
            </a:r>
          </a:p>
          <a:p>
            <a:r>
              <a:rPr lang="fr-FR" sz="1600" dirty="0" smtClean="0"/>
              <a:t>Dispositif emploi accompagné Hérault (depuis le 19 février 2019), sur l’Hérault, porté par une plateforme composée de l’APSH 34 (porteur), de FAIRE ESS et d’APF France handicap</a:t>
            </a:r>
          </a:p>
          <a:p>
            <a:r>
              <a:rPr lang="fr-FR" sz="1600" dirty="0" smtClean="0">
                <a:solidFill>
                  <a:srgbClr val="FF0000"/>
                </a:solidFill>
              </a:rPr>
              <a:t>Dispositif emploi accompagné de l’Ariège, de l’Aude et des Pyrénées orientales (2020) par une plateforme composée d’APF France handicap (porteur) et ADAPEI 09 depuis le 1</a:t>
            </a:r>
            <a:r>
              <a:rPr lang="fr-FR" sz="1600" baseline="30000" dirty="0" smtClean="0">
                <a:solidFill>
                  <a:srgbClr val="FF0000"/>
                </a:solidFill>
              </a:rPr>
              <a:t>er</a:t>
            </a:r>
            <a:r>
              <a:rPr lang="fr-FR" sz="1600" dirty="0" smtClean="0">
                <a:solidFill>
                  <a:srgbClr val="FF0000"/>
                </a:solidFill>
              </a:rPr>
              <a:t> janvier 2020</a:t>
            </a:r>
          </a:p>
          <a:p>
            <a:r>
              <a:rPr lang="fr-FR" sz="1600" dirty="0" smtClean="0"/>
              <a:t>Des prestation de services sur mesures aux entreprises et </a:t>
            </a:r>
            <a:r>
              <a:rPr lang="fr-FR" sz="1600" dirty="0"/>
              <a:t>employeurs </a:t>
            </a:r>
            <a:r>
              <a:rPr lang="fr-FR" sz="1600" dirty="0" smtClean="0"/>
              <a:t>publics sous </a:t>
            </a:r>
            <a:r>
              <a:rPr lang="fr-FR" sz="1600" dirty="0"/>
              <a:t>accord handicap et </a:t>
            </a:r>
            <a:r>
              <a:rPr lang="fr-FR" sz="1600" dirty="0" smtClean="0"/>
              <a:t>l’OETH)</a:t>
            </a:r>
          </a:p>
          <a:p>
            <a:r>
              <a:rPr lang="fr-FR" sz="1600" dirty="0" smtClean="0"/>
              <a:t>Des actions de formation APF Formation (catalogue emploi pour les entreprises)</a:t>
            </a:r>
          </a:p>
          <a:p>
            <a:r>
              <a:rPr lang="fr-FR" sz="1600" dirty="0" smtClean="0">
                <a:solidFill>
                  <a:srgbClr val="FF0000"/>
                </a:solidFill>
              </a:rPr>
              <a:t>Une plateforme de prêt de matériel pour les PSH en formation (échanges en cours avec l’AGEFIPH Occitanie pour un développement de cette activité potentiellement en 2020)</a:t>
            </a:r>
          </a:p>
          <a:p>
            <a:pPr marL="0" indent="0">
              <a:buNone/>
            </a:pPr>
            <a:endParaRPr lang="fr-FR" sz="800" dirty="0"/>
          </a:p>
          <a:p>
            <a:r>
              <a:rPr lang="fr-FR" sz="1600" b="1" dirty="0" smtClean="0"/>
              <a:t>POUR FACILITER l’inscription du SACIP sur toute la région Occitanie, le SACIP est porté par le Pôle Aide humaine- Droits des personnes-APF Conseil  à Montpellier.</a:t>
            </a:r>
          </a:p>
          <a:p>
            <a:endParaRPr lang="fr-FR" dirty="0" smtClean="0"/>
          </a:p>
          <a:p>
            <a:endParaRPr lang="fr-FR" dirty="0" smtClean="0"/>
          </a:p>
          <a:p>
            <a:endParaRPr lang="fr-FR" dirty="0"/>
          </a:p>
        </p:txBody>
      </p:sp>
      <p:sp>
        <p:nvSpPr>
          <p:cNvPr id="4" name="Espace réservé du numéro de diapositive 7"/>
          <p:cNvSpPr>
            <a:spLocks noGrp="1"/>
          </p:cNvSpPr>
          <p:nvPr>
            <p:ph type="sldNum" sz="quarter" idx="12"/>
          </p:nvPr>
        </p:nvSpPr>
        <p:spPr>
          <a:xfrm>
            <a:off x="7197013" y="6492875"/>
            <a:ext cx="908447" cy="365125"/>
          </a:xfrm>
        </p:spPr>
        <p:txBody>
          <a:bodyPr/>
          <a:lstStyle/>
          <a:p>
            <a:r>
              <a:rPr lang="fr-FR" dirty="0" smtClean="0"/>
              <a:t>6</a:t>
            </a:r>
            <a:endParaRPr lang="fr-FR" dirty="0"/>
          </a:p>
        </p:txBody>
      </p:sp>
    </p:spTree>
    <p:extLst>
      <p:ext uri="{BB962C8B-B14F-4D97-AF65-F5344CB8AC3E}">
        <p14:creationId xmlns:p14="http://schemas.microsoft.com/office/powerpoint/2010/main" val="278630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Deux sites SACIP opérationnels depuis le 19/02/19</a:t>
            </a:r>
            <a:endParaRPr lang="fr-FR" b="1" dirty="0"/>
          </a:p>
        </p:txBody>
      </p:sp>
      <p:sp>
        <p:nvSpPr>
          <p:cNvPr id="3" name="Espace réservé du contenu 2"/>
          <p:cNvSpPr>
            <a:spLocks noGrp="1"/>
          </p:cNvSpPr>
          <p:nvPr>
            <p:ph idx="1"/>
          </p:nvPr>
        </p:nvSpPr>
        <p:spPr>
          <a:xfrm>
            <a:off x="465992" y="1538653"/>
            <a:ext cx="3420208" cy="4290647"/>
          </a:xfrm>
        </p:spPr>
        <p:txBody>
          <a:bodyPr>
            <a:normAutofit lnSpcReduction="10000"/>
          </a:bodyPr>
          <a:lstStyle/>
          <a:p>
            <a:r>
              <a:rPr lang="fr-FR" dirty="0" smtClean="0"/>
              <a:t>Site de Toulouse depuis 2008</a:t>
            </a:r>
          </a:p>
          <a:p>
            <a:r>
              <a:rPr lang="fr-FR" sz="2100" dirty="0" smtClean="0"/>
              <a:t>Site de Montpellier : opérationnel depuis le 19/02/2019</a:t>
            </a:r>
          </a:p>
          <a:p>
            <a:pPr marL="400050" lvl="1" indent="0">
              <a:buNone/>
            </a:pPr>
            <a:r>
              <a:rPr lang="fr-FR" sz="2100" dirty="0" smtClean="0"/>
              <a:t>- à proximité de la sortie autoroute</a:t>
            </a:r>
          </a:p>
          <a:p>
            <a:pPr marL="400050" lvl="1" indent="0">
              <a:buNone/>
            </a:pPr>
            <a:r>
              <a:rPr lang="fr-FR" sz="2100" dirty="0" smtClean="0"/>
              <a:t>- au pieds du tramway station Sabine</a:t>
            </a:r>
          </a:p>
          <a:p>
            <a:pPr marL="400050" lvl="1" indent="0">
              <a:buNone/>
            </a:pPr>
            <a:r>
              <a:rPr lang="fr-FR" sz="2100" dirty="0" smtClean="0"/>
              <a:t>- locaux en commun avec la direction régionale et le pôle comptable</a:t>
            </a:r>
            <a:endParaRPr lang="fr-FR" sz="2100" dirty="0"/>
          </a:p>
          <a:p>
            <a:pPr algn="just"/>
            <a:endParaRPr lang="fr-FR" dirty="0"/>
          </a:p>
          <a:p>
            <a:pPr algn="just"/>
            <a:endParaRPr lang="fr-FR" dirty="0" smtClean="0"/>
          </a:p>
          <a:p>
            <a:pPr marL="0" indent="0" algn="just">
              <a:buNone/>
            </a:pPr>
            <a:endParaRPr lang="fr-FR" dirty="0" smtClean="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436" y="3683976"/>
            <a:ext cx="2830549" cy="2830549"/>
          </a:xfrm>
          <a:prstGeom prst="rect">
            <a:avLst/>
          </a:prstGeom>
        </p:spPr>
      </p:pic>
      <p:pic>
        <p:nvPicPr>
          <p:cNvPr id="1026" name="Picture 2" descr="afc05941-caaa-4453-b4ed-950f738589d3@eurprd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5667" y="1173554"/>
            <a:ext cx="3276891" cy="2457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7"/>
          <p:cNvSpPr>
            <a:spLocks noGrp="1"/>
          </p:cNvSpPr>
          <p:nvPr>
            <p:ph type="sldNum" sz="quarter" idx="12"/>
          </p:nvPr>
        </p:nvSpPr>
        <p:spPr>
          <a:xfrm>
            <a:off x="7197013" y="6492875"/>
            <a:ext cx="908447" cy="365125"/>
          </a:xfrm>
        </p:spPr>
        <p:txBody>
          <a:bodyPr/>
          <a:lstStyle/>
          <a:p>
            <a:r>
              <a:rPr lang="fr-FR" dirty="0" smtClean="0"/>
              <a:t>7</a:t>
            </a:r>
            <a:endParaRPr lang="fr-FR" dirty="0"/>
          </a:p>
        </p:txBody>
      </p:sp>
    </p:spTree>
    <p:extLst>
      <p:ext uri="{BB962C8B-B14F-4D97-AF65-F5344CB8AC3E}">
        <p14:creationId xmlns:p14="http://schemas.microsoft.com/office/powerpoint/2010/main" val="3631991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r>
              <a:rPr lang="fr-FR" b="1" dirty="0"/>
              <a:t>Deux équipes permanentes avec des périmètres d’intervention dédiés</a:t>
            </a:r>
          </a:p>
        </p:txBody>
      </p:sp>
      <p:sp>
        <p:nvSpPr>
          <p:cNvPr id="3" name="Espace réservé du contenu 2"/>
          <p:cNvSpPr>
            <a:spLocks noGrp="1"/>
          </p:cNvSpPr>
          <p:nvPr>
            <p:ph idx="1"/>
          </p:nvPr>
        </p:nvSpPr>
        <p:spPr>
          <a:xfrm>
            <a:off x="457200" y="1575214"/>
            <a:ext cx="8229600" cy="3781697"/>
          </a:xfrm>
        </p:spPr>
        <p:txBody>
          <a:bodyPr/>
          <a:lstStyle/>
          <a:p>
            <a:r>
              <a:rPr lang="fr-FR" b="1" dirty="0" smtClean="0"/>
              <a:t>SITE TOULOUSE - 62</a:t>
            </a:r>
            <a:r>
              <a:rPr lang="fr-FR" b="1" dirty="0"/>
              <a:t>, chemin du Commandant Joël Le Goff </a:t>
            </a:r>
            <a:r>
              <a:rPr lang="fr-FR" b="1" dirty="0" smtClean="0"/>
              <a:t>:</a:t>
            </a:r>
            <a:r>
              <a:rPr lang="fr-FR" dirty="0" smtClean="0"/>
              <a:t> L’équipe </a:t>
            </a:r>
            <a:r>
              <a:rPr lang="fr-FR" dirty="0"/>
              <a:t>basée à Toulouse a vocation à couvrir les territoires : Ariège (09), Aude – Carcassonne (11), Haute-Garonne (31), Gers (32), Lot (46), Hautes-Pyrénées (65), Tarn (81) et Tarn-et-Garonne (82) et Nord Aveyron – Rodez (12</a:t>
            </a:r>
            <a:r>
              <a:rPr lang="fr-FR" dirty="0" smtClean="0"/>
              <a:t>)</a:t>
            </a:r>
          </a:p>
          <a:p>
            <a:endParaRPr lang="fr-FR" dirty="0"/>
          </a:p>
          <a:p>
            <a:pPr lvl="0"/>
            <a:r>
              <a:rPr lang="fr-FR" b="1" dirty="0" smtClean="0"/>
              <a:t>SITE MONTPELLIER – NEOS, 697 Avenue Etienne MEHUL:</a:t>
            </a:r>
            <a:endParaRPr lang="fr-FR" b="1" dirty="0"/>
          </a:p>
          <a:p>
            <a:pPr marL="0" indent="0">
              <a:buNone/>
            </a:pPr>
            <a:r>
              <a:rPr lang="fr-FR" dirty="0" smtClean="0"/>
              <a:t>	</a:t>
            </a:r>
            <a:r>
              <a:rPr lang="fr-FR" dirty="0"/>
              <a:t>L’équipe basée à Montpellier a vocation à couvrir les territoires : </a:t>
            </a:r>
            <a:r>
              <a:rPr lang="fr-FR" dirty="0" smtClean="0"/>
              <a:t>	Aude </a:t>
            </a:r>
            <a:r>
              <a:rPr lang="fr-FR" dirty="0"/>
              <a:t>– Narbonne (11), Sud </a:t>
            </a:r>
            <a:r>
              <a:rPr lang="fr-FR" dirty="0" smtClean="0"/>
              <a:t>Aveyron </a:t>
            </a:r>
            <a:r>
              <a:rPr lang="fr-FR" dirty="0"/>
              <a:t>-</a:t>
            </a:r>
            <a:r>
              <a:rPr lang="fr-FR" dirty="0" smtClean="0"/>
              <a:t> Millau </a:t>
            </a:r>
            <a:r>
              <a:rPr lang="fr-FR" dirty="0"/>
              <a:t>(12), Gard (30), </a:t>
            </a:r>
            <a:r>
              <a:rPr lang="fr-FR" dirty="0" smtClean="0"/>
              <a:t>	Hérault </a:t>
            </a:r>
            <a:r>
              <a:rPr lang="fr-FR" dirty="0"/>
              <a:t>(34), </a:t>
            </a:r>
            <a:r>
              <a:rPr lang="fr-FR" dirty="0" smtClean="0"/>
              <a:t>Lozère </a:t>
            </a:r>
            <a:r>
              <a:rPr lang="fr-FR" dirty="0"/>
              <a:t>(48), Pyrénées-Orientales (66)</a:t>
            </a:r>
          </a:p>
          <a:p>
            <a:endParaRPr lang="fr-FR" dirty="0" smtClean="0"/>
          </a:p>
          <a:p>
            <a:endParaRPr lang="fr-FR" dirty="0"/>
          </a:p>
        </p:txBody>
      </p:sp>
      <p:sp>
        <p:nvSpPr>
          <p:cNvPr id="4" name="Espace réservé du numéro de diapositive 7"/>
          <p:cNvSpPr>
            <a:spLocks noGrp="1"/>
          </p:cNvSpPr>
          <p:nvPr>
            <p:ph type="sldNum" sz="quarter" idx="12"/>
          </p:nvPr>
        </p:nvSpPr>
        <p:spPr>
          <a:xfrm>
            <a:off x="7197013" y="6492875"/>
            <a:ext cx="908447" cy="365125"/>
          </a:xfrm>
        </p:spPr>
        <p:txBody>
          <a:bodyPr/>
          <a:lstStyle/>
          <a:p>
            <a:r>
              <a:rPr lang="fr-FR" dirty="0" smtClean="0"/>
              <a:t>8</a:t>
            </a:r>
            <a:endParaRPr lang="fr-FR" dirty="0"/>
          </a:p>
        </p:txBody>
      </p:sp>
    </p:spTree>
    <p:extLst>
      <p:ext uri="{BB962C8B-B14F-4D97-AF65-F5344CB8AC3E}">
        <p14:creationId xmlns:p14="http://schemas.microsoft.com/office/powerpoint/2010/main" val="1151453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vert="horz" lIns="91440" tIns="45720" rIns="91440" bIns="45720" rtlCol="0" anchor="ctr">
            <a:noAutofit/>
          </a:bodyPr>
          <a:lstStyle/>
          <a:p>
            <a:r>
              <a:rPr lang="fr-FR" b="1" dirty="0"/>
              <a:t>Une capacité à se déployer </a:t>
            </a:r>
            <a:r>
              <a:rPr lang="fr-FR" b="1" dirty="0" smtClean="0"/>
              <a:t>sur </a:t>
            </a:r>
            <a:r>
              <a:rPr lang="fr-FR" b="1" dirty="0"/>
              <a:t>l’ensemble de la région Occitanie</a:t>
            </a:r>
          </a:p>
        </p:txBody>
      </p:sp>
      <p:sp>
        <p:nvSpPr>
          <p:cNvPr id="3" name="Espace réservé du contenu 2"/>
          <p:cNvSpPr>
            <a:spLocks noGrp="1"/>
          </p:cNvSpPr>
          <p:nvPr>
            <p:ph idx="1"/>
          </p:nvPr>
        </p:nvSpPr>
        <p:spPr>
          <a:xfrm>
            <a:off x="0" y="1495697"/>
            <a:ext cx="9144000" cy="4525963"/>
          </a:xfrm>
        </p:spPr>
        <p:txBody>
          <a:bodyPr/>
          <a:lstStyle/>
          <a:p>
            <a:r>
              <a:rPr lang="fr-FR" dirty="0" smtClean="0"/>
              <a:t>Une Offre de service qui couvre les 13 départements d’Occitanie qui permet un accueil des prestations sur l’ensemble de la région</a:t>
            </a:r>
          </a:p>
          <a:p>
            <a:endParaRPr lang="fr-FR" dirty="0"/>
          </a:p>
        </p:txBody>
      </p:sp>
      <p:pic>
        <p:nvPicPr>
          <p:cNvPr id="4" name="Image 3"/>
          <p:cNvPicPr>
            <a:picLocks noChangeAspect="1"/>
          </p:cNvPicPr>
          <p:nvPr/>
        </p:nvPicPr>
        <p:blipFill>
          <a:blip r:embed="rId2"/>
          <a:stretch>
            <a:fillRect/>
          </a:stretch>
        </p:blipFill>
        <p:spPr>
          <a:xfrm>
            <a:off x="246847" y="2165044"/>
            <a:ext cx="8439953" cy="4510393"/>
          </a:xfrm>
          <a:prstGeom prst="rect">
            <a:avLst/>
          </a:prstGeom>
        </p:spPr>
      </p:pic>
      <p:sp>
        <p:nvSpPr>
          <p:cNvPr id="5" name="Espace réservé du numéro de diapositive 7"/>
          <p:cNvSpPr>
            <a:spLocks noGrp="1"/>
          </p:cNvSpPr>
          <p:nvPr>
            <p:ph type="sldNum" sz="quarter" idx="12"/>
          </p:nvPr>
        </p:nvSpPr>
        <p:spPr>
          <a:xfrm>
            <a:off x="7197013" y="6492875"/>
            <a:ext cx="908447" cy="365125"/>
          </a:xfrm>
        </p:spPr>
        <p:txBody>
          <a:bodyPr/>
          <a:lstStyle/>
          <a:p>
            <a:r>
              <a:rPr lang="fr-FR" dirty="0" smtClean="0"/>
              <a:t>9</a:t>
            </a:r>
            <a:endParaRPr lang="fr-FR" dirty="0"/>
          </a:p>
        </p:txBody>
      </p:sp>
    </p:spTree>
    <p:extLst>
      <p:ext uri="{BB962C8B-B14F-4D97-AF65-F5344CB8AC3E}">
        <p14:creationId xmlns:p14="http://schemas.microsoft.com/office/powerpoint/2010/main" val="2859834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 National 4-3">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National 4-3</Template>
  <TotalTime>1528</TotalTime>
  <Words>1489</Words>
  <Application>Microsoft Office PowerPoint</Application>
  <PresentationFormat>Affichage à l'écran (4:3)</PresentationFormat>
  <Paragraphs>158</Paragraphs>
  <Slides>23</Slides>
  <Notes>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Calibri</vt:lpstr>
      <vt:lpstr>Century Gothic</vt:lpstr>
      <vt:lpstr>Poppins</vt:lpstr>
      <vt:lpstr>Poppins </vt:lpstr>
      <vt:lpstr>Poppins SemiBold</vt:lpstr>
      <vt:lpstr>Raleway</vt:lpstr>
      <vt:lpstr>Raleway SemiBold</vt:lpstr>
      <vt:lpstr>Times New Roman</vt:lpstr>
      <vt:lpstr>PPT National 4-3</vt:lpstr>
      <vt:lpstr>Présentation de l’offre de service emploi du SACIP sur Occitanie</vt:lpstr>
      <vt:lpstr>INTERVENANT</vt:lpstr>
      <vt:lpstr>Présentation du SACIP OCCITANIE</vt:lpstr>
      <vt:lpstr>APF France Handicap, un acteur majeur de l’emploi des personnes en situation de handicap</vt:lpstr>
      <vt:lpstr>Le SACIP, une expertise reconnue</vt:lpstr>
      <vt:lpstr>Le SACIP, une entité multi-services</vt:lpstr>
      <vt:lpstr>Deux sites SACIP opérationnels depuis le 19/02/19</vt:lpstr>
      <vt:lpstr>Deux équipes permanentes avec des périmètres d’intervention dédiés</vt:lpstr>
      <vt:lpstr>Une capacité à se déployer sur l’ensemble de la région Occitanie</vt:lpstr>
      <vt:lpstr>Les Prestations d’Appuis Spécifiques handicap moteur</vt:lpstr>
      <vt:lpstr>Quelques chiffres</vt:lpstr>
      <vt:lpstr>Une augmentation constante de l’activité année après année avant 2019</vt:lpstr>
      <vt:lpstr>Une forte augmentation d’activité sur 2019</vt:lpstr>
      <vt:lpstr>Deux Show-room d’aide techniques  de compensation à visée professionnelle</vt:lpstr>
      <vt:lpstr>Présentation des dispositifs emploi accompagné</vt:lpstr>
      <vt:lpstr>Trois dispositifs en plateformes Multiparteniares</vt:lpstr>
      <vt:lpstr>Trois dispositifs en plateformes Multipartenaires</vt:lpstr>
      <vt:lpstr>Des dispositifs ancrés dans la loi</vt:lpstr>
      <vt:lpstr>Des dispositifs innovants</vt:lpstr>
      <vt:lpstr>Une pluralité de publics ciblés</vt:lpstr>
      <vt:lpstr>MODALITES D’ACCOMPAGNEMENT SUR LE DISPOSITIF</vt:lpstr>
      <vt:lpstr>NOUS CONTACTER</vt:lpstr>
      <vt:lpstr>Présentation PowerPoint</vt:lpstr>
    </vt:vector>
  </TitlesOfParts>
  <Company>APF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Entretien d’audition-négociation DOS Prestations d’Appuis Spécifiques handicap moteur- Lot n°80 Hme Occ</dc:title>
  <dc:creator>Vincent HIVERNAT</dc:creator>
  <cp:lastModifiedBy>Vincent HIVERNAT</cp:lastModifiedBy>
  <cp:revision>125</cp:revision>
  <dcterms:created xsi:type="dcterms:W3CDTF">2018-12-03T09:33:17Z</dcterms:created>
  <dcterms:modified xsi:type="dcterms:W3CDTF">2020-01-20T17:45:40Z</dcterms:modified>
</cp:coreProperties>
</file>