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11"/>
  </p:notesMasterIdLst>
  <p:handoutMasterIdLst>
    <p:handoutMasterId r:id="rId12"/>
  </p:handoutMasterIdLst>
  <p:sldIdLst>
    <p:sldId id="260" r:id="rId2"/>
    <p:sldId id="266" r:id="rId3"/>
    <p:sldId id="301" r:id="rId4"/>
    <p:sldId id="297" r:id="rId5"/>
    <p:sldId id="299" r:id="rId6"/>
    <p:sldId id="296" r:id="rId7"/>
    <p:sldId id="298" r:id="rId8"/>
    <p:sldId id="302" r:id="rId9"/>
    <p:sldId id="269" r:id="rId10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Contexte" id="{BD6C9198-5815-4EF0-8CBF-9B70BC6E08CE}">
          <p14:sldIdLst>
            <p14:sldId id="260"/>
            <p14:sldId id="266"/>
            <p14:sldId id="301"/>
            <p14:sldId id="297"/>
            <p14:sldId id="299"/>
            <p14:sldId id="296"/>
            <p14:sldId id="298"/>
            <p14:sldId id="302"/>
            <p14:sldId id="26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c CHANEL" initials="EC" lastIdx="1" clrIdx="0">
    <p:extLst>
      <p:ext uri="{19B8F6BF-5375-455C-9EA6-DF929625EA0E}">
        <p15:presenceInfo xmlns:p15="http://schemas.microsoft.com/office/powerpoint/2012/main" userId="S::eric.chanel@apf.asso.fr::e0c19327-50aa-48f8-8a0c-3e79277a88e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7E3ED"/>
    <a:srgbClr val="F2F2F2"/>
    <a:srgbClr val="12546A"/>
    <a:srgbClr val="EC6608"/>
    <a:srgbClr val="009900"/>
    <a:srgbClr val="4289BD"/>
    <a:srgbClr val="F47E66"/>
    <a:srgbClr val="8F7332"/>
    <a:srgbClr val="5B9BD5"/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A111915-BE36-4E01-A7E5-04B1672EAD32}" styleName="Style léger 2 - Accentuation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5FD0F851-EC5A-4D38-B0AD-8093EC10F338}" styleName="Style léger 1 - Accentuation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BDBED569-4797-4DF1-A0F4-6AAB3CD982D8}" styleName="Style léger 3 - Accentuation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C083E6E3-FA7D-4D7B-A595-EF9225AFEA82}" styleName="Style léger 1 - Accentuation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86" d="100"/>
          <a:sy n="86" d="100"/>
        </p:scale>
        <p:origin x="562" y="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7" d="100"/>
          <a:sy n="67" d="100"/>
        </p:scale>
        <p:origin x="3120" y="77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309CC9-4961-4CC6-9ADC-FF657E124B6C}" type="datetimeFigureOut">
              <a:rPr lang="fr-FR" smtClean="0"/>
              <a:t>29/04/2021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0C3BB8-AAF9-4CFD-A477-D1FD56F9207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370658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AEF3CF-8898-471A-886F-58302C015FE2}" type="datetimeFigureOut">
              <a:rPr lang="fr-FR" smtClean="0"/>
              <a:t>29/04/2021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46EEA3-F8F5-4689-B975-E7EE79E0BD5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18280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" name="Google Shape;319;p2:notes"/>
          <p:cNvSpPr txBox="1">
            <a:spLocks noGrp="1"/>
          </p:cNvSpPr>
          <p:nvPr>
            <p:ph type="body" idx="1"/>
          </p:nvPr>
        </p:nvSpPr>
        <p:spPr>
          <a:xfrm>
            <a:off x="926877" y="5238997"/>
            <a:ext cx="5100931" cy="49635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0" name="Google Shape;32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-198438" y="828675"/>
            <a:ext cx="7351713" cy="413543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4582694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" name="Google Shape;319;p2:notes"/>
          <p:cNvSpPr txBox="1">
            <a:spLocks noGrp="1"/>
          </p:cNvSpPr>
          <p:nvPr>
            <p:ph type="body" idx="1"/>
          </p:nvPr>
        </p:nvSpPr>
        <p:spPr>
          <a:xfrm>
            <a:off x="926877" y="5238997"/>
            <a:ext cx="5100931" cy="49635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lang="fr-FR" sz="1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Par le Général de Gaulle en 1945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lang="fr-FR"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  <a:tabLst/>
              <a:defRPr/>
            </a:pPr>
            <a:r>
              <a:rPr lang="fr-FR" dirty="0">
                <a:solidFill>
                  <a:srgbClr val="F79E1C"/>
                </a:solidFill>
                <a:latin typeface="Brush Script MT" panose="03060802040406070304" pitchFamily="66" charset="0"/>
              </a:rPr>
              <a:t>« L’être humain ne peut être réduit à son handicap ou sa maladie quels qu’ils soient. En tant que citoyenne, la personne handicapée exerce ses responsabilités dans la société : elle a le choix et la maîtrise de son existence.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lang="fr-FR"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lang="fr-FR"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0" name="Google Shape;32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-198438" y="828675"/>
            <a:ext cx="7351713" cy="413543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5853401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" name="Google Shape;319;p2:notes"/>
          <p:cNvSpPr txBox="1">
            <a:spLocks noGrp="1"/>
          </p:cNvSpPr>
          <p:nvPr>
            <p:ph type="body" idx="1"/>
          </p:nvPr>
        </p:nvSpPr>
        <p:spPr>
          <a:xfrm>
            <a:off x="926877" y="5238997"/>
            <a:ext cx="5100931" cy="49635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0" name="Google Shape;32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-198438" y="828675"/>
            <a:ext cx="7351713" cy="413543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42588272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" name="Google Shape;319;p2:notes"/>
          <p:cNvSpPr txBox="1">
            <a:spLocks noGrp="1"/>
          </p:cNvSpPr>
          <p:nvPr>
            <p:ph type="body" idx="1"/>
          </p:nvPr>
        </p:nvSpPr>
        <p:spPr>
          <a:xfrm>
            <a:off x="926877" y="5238997"/>
            <a:ext cx="5100931" cy="49635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0" name="Google Shape;32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-198438" y="828675"/>
            <a:ext cx="7351713" cy="413543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0177338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" name="Google Shape;319;p2:notes"/>
          <p:cNvSpPr txBox="1">
            <a:spLocks noGrp="1"/>
          </p:cNvSpPr>
          <p:nvPr>
            <p:ph type="body" idx="1"/>
          </p:nvPr>
        </p:nvSpPr>
        <p:spPr>
          <a:xfrm>
            <a:off x="926877" y="5238997"/>
            <a:ext cx="5100931" cy="49635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0" name="Google Shape;32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-198438" y="828675"/>
            <a:ext cx="7351713" cy="413543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5853401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" name="Google Shape;319;p2:notes"/>
          <p:cNvSpPr txBox="1">
            <a:spLocks noGrp="1"/>
          </p:cNvSpPr>
          <p:nvPr>
            <p:ph type="body" idx="1"/>
          </p:nvPr>
        </p:nvSpPr>
        <p:spPr>
          <a:xfrm>
            <a:off x="926877" y="5238997"/>
            <a:ext cx="5100931" cy="49635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0" name="Google Shape;32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-198438" y="828675"/>
            <a:ext cx="7351713" cy="413543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280056930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" name="Google Shape;319;p2:notes"/>
          <p:cNvSpPr txBox="1">
            <a:spLocks noGrp="1"/>
          </p:cNvSpPr>
          <p:nvPr>
            <p:ph type="body" idx="1"/>
          </p:nvPr>
        </p:nvSpPr>
        <p:spPr>
          <a:xfrm>
            <a:off x="926877" y="5238997"/>
            <a:ext cx="5100931" cy="49635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0" name="Google Shape;32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-198438" y="828675"/>
            <a:ext cx="7351713" cy="413543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20266585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421F2-3C58-4199-9551-2B15C10CF1EB}" type="datetimeFigureOut">
              <a:rPr lang="fr-FR" smtClean="0"/>
              <a:t>29/04/2021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75E60-607A-44BE-8369-1682402DA82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561228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421F2-3C58-4199-9551-2B15C10CF1EB}" type="datetimeFigureOut">
              <a:rPr lang="fr-FR" smtClean="0"/>
              <a:t>29/04/2021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75E60-607A-44BE-8369-1682402DA82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217926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421F2-3C58-4199-9551-2B15C10CF1EB}" type="datetimeFigureOut">
              <a:rPr lang="fr-FR" smtClean="0"/>
              <a:t>29/04/2021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75E60-607A-44BE-8369-1682402DA82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638033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421F2-3C58-4199-9551-2B15C10CF1EB}" type="datetimeFigureOut">
              <a:rPr lang="fr-FR" smtClean="0"/>
              <a:t>29/04/2021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75E60-607A-44BE-8369-1682402DA82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807132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oneTexte 11"/>
          <p:cNvSpPr txBox="1"/>
          <p:nvPr/>
        </p:nvSpPr>
        <p:spPr>
          <a:xfrm>
            <a:off x="4626623" y="768010"/>
            <a:ext cx="7565377" cy="400110"/>
          </a:xfrm>
          <a:prstGeom prst="rect">
            <a:avLst/>
          </a:prstGeom>
          <a:solidFill>
            <a:srgbClr val="F2F2F2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2000" b="0" i="0" noProof="0" dirty="0">
                <a:solidFill>
                  <a:srgbClr val="12546A"/>
                </a:solidFill>
                <a:latin typeface="Questrial" panose="020B0604020202020204" charset="0"/>
                <a:ea typeface="Open Sans" panose="020B0606030504020204" pitchFamily="34" charset="0"/>
                <a:cs typeface="Open Sans" panose="020B0606030504020204" pitchFamily="34" charset="0"/>
              </a:rPr>
              <a:t>pour une société plus inclusive et solidaire</a:t>
            </a:r>
          </a:p>
        </p:txBody>
      </p:sp>
      <p:sp>
        <p:nvSpPr>
          <p:cNvPr id="15" name="Rectangle 14"/>
          <p:cNvSpPr/>
          <p:nvPr/>
        </p:nvSpPr>
        <p:spPr>
          <a:xfrm>
            <a:off x="0" y="0"/>
            <a:ext cx="4626623" cy="31341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Rectangle 15"/>
          <p:cNvSpPr/>
          <p:nvPr/>
        </p:nvSpPr>
        <p:spPr>
          <a:xfrm>
            <a:off x="4626623" y="-267"/>
            <a:ext cx="7565377" cy="313418"/>
          </a:xfrm>
          <a:prstGeom prst="rect">
            <a:avLst/>
          </a:prstGeom>
          <a:solidFill>
            <a:srgbClr val="12546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0" name="Connecteur droit 9"/>
          <p:cNvCxnSpPr/>
          <p:nvPr/>
        </p:nvCxnSpPr>
        <p:spPr>
          <a:xfrm>
            <a:off x="4626623" y="431563"/>
            <a:ext cx="0" cy="949626"/>
          </a:xfrm>
          <a:prstGeom prst="line">
            <a:avLst/>
          </a:prstGeom>
          <a:ln w="19050">
            <a:solidFill>
              <a:srgbClr val="12546A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Image 6">
            <a:extLst>
              <a:ext uri="{FF2B5EF4-FFF2-40B4-BE49-F238E27FC236}">
                <a16:creationId xmlns:a16="http://schemas.microsoft.com/office/drawing/2014/main" id="{52262534-60BC-4770-B310-EB162D4E82F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6170" y="431563"/>
            <a:ext cx="2777866" cy="10334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057632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0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0" y="-1"/>
            <a:ext cx="4445000" cy="3925453"/>
          </a:xfrm>
          <a:prstGeom prst="rect">
            <a:avLst/>
          </a:prstGeom>
          <a:noFill/>
        </p:spPr>
        <p:txBody>
          <a:bodyPr>
            <a:normAutofit/>
          </a:bodyPr>
          <a:lstStyle>
            <a:lvl1pPr marL="0" indent="0">
              <a:buNone/>
              <a:defRPr sz="1500"/>
            </a:lvl1pPr>
          </a:lstStyle>
          <a:p>
            <a:r>
              <a:rPr lang="fr-FR"/>
              <a:t>Cliquez sur l'icône pour ajouter une image</a:t>
            </a:r>
            <a:endParaRPr lang="en-US"/>
          </a:p>
        </p:txBody>
      </p:sp>
      <p:sp>
        <p:nvSpPr>
          <p:cNvPr id="4" name="Picture Placeholder 7"/>
          <p:cNvSpPr>
            <a:spLocks noGrp="1"/>
          </p:cNvSpPr>
          <p:nvPr>
            <p:ph type="pic" sz="quarter" idx="11"/>
          </p:nvPr>
        </p:nvSpPr>
        <p:spPr>
          <a:xfrm>
            <a:off x="4445000" y="3925452"/>
            <a:ext cx="7747000" cy="2932548"/>
          </a:xfrm>
          <a:prstGeom prst="rect">
            <a:avLst/>
          </a:prstGeom>
          <a:noFill/>
        </p:spPr>
        <p:txBody>
          <a:bodyPr>
            <a:normAutofit/>
          </a:bodyPr>
          <a:lstStyle>
            <a:lvl1pPr marL="0" indent="0">
              <a:buNone/>
              <a:defRPr sz="1500"/>
            </a:lvl1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5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4668118" y="246307"/>
            <a:ext cx="7523881" cy="173854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>
              <a:defRPr sz="3700" b="1">
                <a:solidFill>
                  <a:srgbClr val="003366"/>
                </a:solidFill>
                <a:latin typeface="Questrial" pitchFamily="2" charset="0"/>
              </a:defRPr>
            </a:lvl1pPr>
          </a:lstStyle>
          <a:p>
            <a:r>
              <a:rPr lang="en-US" dirty="0"/>
              <a:t>Write Project Tittle Here</a:t>
            </a:r>
          </a:p>
        </p:txBody>
      </p:sp>
    </p:spTree>
    <p:extLst>
      <p:ext uri="{BB962C8B-B14F-4D97-AF65-F5344CB8AC3E}">
        <p14:creationId xmlns:p14="http://schemas.microsoft.com/office/powerpoint/2010/main" val="15629887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2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8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0" y="3429000"/>
            <a:ext cx="4445000" cy="3429000"/>
          </a:xfrm>
          <a:prstGeom prst="rect">
            <a:avLst/>
          </a:prstGeom>
          <a:solidFill>
            <a:srgbClr val="80201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4445000" cy="6858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1500"/>
            </a:lvl1pPr>
          </a:lstStyle>
          <a:p>
            <a:r>
              <a:rPr lang="fr-FR"/>
              <a:t>Cliquez sur l'icône pour ajouter une image</a:t>
            </a:r>
            <a:endParaRPr lang="en-US"/>
          </a:p>
        </p:txBody>
      </p:sp>
      <p:sp>
        <p:nvSpPr>
          <p:cNvPr id="4" name="Picture Placeholder 7"/>
          <p:cNvSpPr>
            <a:spLocks noGrp="1"/>
          </p:cNvSpPr>
          <p:nvPr>
            <p:ph type="pic" sz="quarter" idx="11"/>
          </p:nvPr>
        </p:nvSpPr>
        <p:spPr>
          <a:xfrm>
            <a:off x="4445000" y="3429000"/>
            <a:ext cx="7747000" cy="3429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1500"/>
            </a:lvl1pPr>
          </a:lstStyle>
          <a:p>
            <a:r>
              <a:rPr lang="fr-FR"/>
              <a:t>Cliquez sur l'icône pour ajouter une image</a:t>
            </a:r>
            <a:endParaRPr lang="en-US"/>
          </a:p>
        </p:txBody>
      </p:sp>
      <p:sp>
        <p:nvSpPr>
          <p:cNvPr id="5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4668118" y="246307"/>
            <a:ext cx="7523881" cy="173854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>
              <a:defRPr sz="3700" b="1">
                <a:solidFill>
                  <a:srgbClr val="003366"/>
                </a:solidFill>
                <a:latin typeface="Questrial" pitchFamily="2" charset="0"/>
              </a:defRPr>
            </a:lvl1pPr>
          </a:lstStyle>
          <a:p>
            <a:r>
              <a:rPr lang="en-US" dirty="0"/>
              <a:t>Write Project Tittle Here</a:t>
            </a:r>
          </a:p>
        </p:txBody>
      </p:sp>
    </p:spTree>
    <p:extLst>
      <p:ext uri="{BB962C8B-B14F-4D97-AF65-F5344CB8AC3E}">
        <p14:creationId xmlns:p14="http://schemas.microsoft.com/office/powerpoint/2010/main" val="164594441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FEAF0-5F08-41DE-85E1-EDD6B82B426A}" type="datetimeFigureOut">
              <a:rPr lang="fr-FR" smtClean="0"/>
              <a:t>29/04/2021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2EAFA-79C0-47E9-89FE-CBC08FEF813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169882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561659" y="404261"/>
            <a:ext cx="5328782" cy="5178392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421F2-3C58-4199-9551-2B15C10CF1EB}" type="datetimeFigureOut">
              <a:rPr lang="fr-FR" smtClean="0"/>
              <a:t>29/04/2021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75E60-607A-44BE-8369-1682402DA824}" type="slidenum">
              <a:rPr lang="fr-FR" smtClean="0"/>
              <a:t>‹N°›</a:t>
            </a:fld>
            <a:endParaRPr lang="fr-FR"/>
          </a:p>
        </p:txBody>
      </p:sp>
      <p:sp>
        <p:nvSpPr>
          <p:cNvPr id="7" name="Titre 1"/>
          <p:cNvSpPr>
            <a:spLocks noGrp="1"/>
          </p:cNvSpPr>
          <p:nvPr>
            <p:ph type="ctrTitle"/>
          </p:nvPr>
        </p:nvSpPr>
        <p:spPr>
          <a:xfrm>
            <a:off x="371606" y="883596"/>
            <a:ext cx="5653412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8" name="Sous-titre 2"/>
          <p:cNvSpPr>
            <a:spLocks noGrp="1"/>
          </p:cNvSpPr>
          <p:nvPr>
            <p:ph type="subTitle" idx="13"/>
          </p:nvPr>
        </p:nvSpPr>
        <p:spPr>
          <a:xfrm>
            <a:off x="371606" y="3363271"/>
            <a:ext cx="5653412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</p:spTree>
    <p:extLst>
      <p:ext uri="{BB962C8B-B14F-4D97-AF65-F5344CB8AC3E}">
        <p14:creationId xmlns:p14="http://schemas.microsoft.com/office/powerpoint/2010/main" val="1119490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421F2-3C58-4199-9551-2B15C10CF1EB}" type="datetimeFigureOut">
              <a:rPr lang="fr-FR" smtClean="0"/>
              <a:t>29/04/2021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75E60-607A-44BE-8369-1682402DA82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11300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421F2-3C58-4199-9551-2B15C10CF1EB}" type="datetimeFigureOut">
              <a:rPr lang="fr-FR" smtClean="0"/>
              <a:t>29/04/2021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75E60-607A-44BE-8369-1682402DA82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982890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421F2-3C58-4199-9551-2B15C10CF1EB}" type="datetimeFigureOut">
              <a:rPr lang="fr-FR" smtClean="0"/>
              <a:t>29/04/2021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75E60-607A-44BE-8369-1682402DA82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189272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421F2-3C58-4199-9551-2B15C10CF1EB}" type="datetimeFigureOut">
              <a:rPr lang="fr-FR" smtClean="0"/>
              <a:t>29/04/2021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75E60-607A-44BE-8369-1682402DA82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140242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1871"/>
            <a:ext cx="10515600" cy="787270"/>
          </a:xfrm>
        </p:spPr>
        <p:txBody>
          <a:bodyPr/>
          <a:lstStyle>
            <a:lvl1pPr>
              <a:defRPr>
                <a:solidFill>
                  <a:srgbClr val="802017"/>
                </a:solidFill>
              </a:defRPr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421F2-3C58-4199-9551-2B15C10CF1EB}" type="datetimeFigureOut">
              <a:rPr lang="fr-FR" smtClean="0"/>
              <a:t>29/04/2021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75E60-607A-44BE-8369-1682402DA824}" type="slidenum">
              <a:rPr lang="fr-FR" smtClean="0"/>
              <a:t>‹N°›</a:t>
            </a:fld>
            <a:endParaRPr lang="fr-FR"/>
          </a:p>
        </p:txBody>
      </p:sp>
      <p:cxnSp>
        <p:nvCxnSpPr>
          <p:cNvPr id="7" name="Connecteur droit 6"/>
          <p:cNvCxnSpPr/>
          <p:nvPr/>
        </p:nvCxnSpPr>
        <p:spPr>
          <a:xfrm>
            <a:off x="838200" y="1002082"/>
            <a:ext cx="11353800" cy="0"/>
          </a:xfrm>
          <a:prstGeom prst="line">
            <a:avLst/>
          </a:prstGeom>
          <a:ln w="57150">
            <a:solidFill>
              <a:srgbClr val="DE7F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721330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-1" y="-3"/>
            <a:ext cx="12192001" cy="877458"/>
          </a:xfrm>
          <a:prstGeom prst="rect">
            <a:avLst/>
          </a:prstGeom>
          <a:solidFill>
            <a:srgbClr val="12546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F36F23"/>
              </a:solidFill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97655"/>
            <a:ext cx="10515600" cy="789142"/>
          </a:xfrm>
        </p:spPr>
        <p:txBody>
          <a:bodyPr>
            <a:normAutofit/>
          </a:bodyPr>
          <a:lstStyle>
            <a:lvl1pPr>
              <a:defRPr sz="2800">
                <a:solidFill>
                  <a:schemeClr val="bg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cxnSp>
        <p:nvCxnSpPr>
          <p:cNvPr id="7" name="Connecteur droit 6"/>
          <p:cNvCxnSpPr/>
          <p:nvPr userDrawn="1"/>
        </p:nvCxnSpPr>
        <p:spPr>
          <a:xfrm>
            <a:off x="0" y="877455"/>
            <a:ext cx="12192000" cy="0"/>
          </a:xfrm>
          <a:prstGeom prst="line">
            <a:avLst/>
          </a:prstGeom>
          <a:ln w="57150">
            <a:solidFill>
              <a:srgbClr val="F36F23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Espace réservé de la date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421F2-3C58-4199-9551-2B15C10CF1EB}" type="datetimeFigureOut">
              <a:rPr lang="fr-FR" smtClean="0"/>
              <a:t>29/04/2021</a:t>
            </a:fld>
            <a:endParaRPr lang="fr-FR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1" name="Espace réservé du numéro de diapositive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75E60-607A-44BE-8369-1682402DA824}" type="slidenum">
              <a:rPr lang="fr-FR" smtClean="0"/>
              <a:t>‹N°›</a:t>
            </a:fld>
            <a:endParaRPr lang="fr-FR" dirty="0"/>
          </a:p>
        </p:txBody>
      </p:sp>
      <p:sp>
        <p:nvSpPr>
          <p:cNvPr id="12" name="ZoneTexte 11"/>
          <p:cNvSpPr txBox="1"/>
          <p:nvPr userDrawn="1"/>
        </p:nvSpPr>
        <p:spPr>
          <a:xfrm>
            <a:off x="11353800" y="6356349"/>
            <a:ext cx="1270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5930A33C-8AB7-4E1E-BFA9-8F7291C95CC8}" type="slidenum">
              <a:rPr lang="fr-FR" sz="1000" smtClean="0">
                <a:solidFill>
                  <a:srgbClr val="8497B0"/>
                </a:solidFill>
                <a:latin typeface="Questrial" pitchFamily="2" charset="0"/>
              </a:rPr>
              <a:t>‹N°›</a:t>
            </a:fld>
            <a:endParaRPr lang="fr-FR" sz="1000" dirty="0">
              <a:solidFill>
                <a:srgbClr val="8497B0"/>
              </a:solidFill>
              <a:latin typeface="Questrial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5749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421F2-3C58-4199-9551-2B15C10CF1EB}" type="datetimeFigureOut">
              <a:rPr lang="fr-FR" smtClean="0"/>
              <a:t>29/04/2021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75E60-607A-44BE-8369-1682402DA82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44788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7891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6421F2-3C58-4199-9551-2B15C10CF1EB}" type="datetimeFigureOut">
              <a:rPr lang="fr-FR" smtClean="0"/>
              <a:t>29/04/2021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475E60-607A-44BE-8369-1682402DA824}" type="slidenum">
              <a:rPr lang="fr-FR" smtClean="0"/>
              <a:t>‹N°›</a:t>
            </a:fld>
            <a:endParaRPr lang="fr-FR"/>
          </a:p>
        </p:txBody>
      </p:sp>
      <p:cxnSp>
        <p:nvCxnSpPr>
          <p:cNvPr id="8" name="Connecteur droit 7"/>
          <p:cNvCxnSpPr/>
          <p:nvPr/>
        </p:nvCxnSpPr>
        <p:spPr>
          <a:xfrm>
            <a:off x="838200" y="838457"/>
            <a:ext cx="11353800" cy="0"/>
          </a:xfrm>
          <a:prstGeom prst="line">
            <a:avLst/>
          </a:prstGeom>
          <a:ln w="57150">
            <a:solidFill>
              <a:srgbClr val="0033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039460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  <p:sldLayoutId id="2147483675" r:id="rId14"/>
    <p:sldLayoutId id="2147483676" r:id="rId15"/>
    <p:sldLayoutId id="2147483660" r:id="rId1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003366"/>
          </a:solidFill>
          <a:latin typeface="Questrial" pitchFamily="2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Questrial" pitchFamily="2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Questrial" pitchFamily="2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Questrial" pitchFamily="2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Questrial" pitchFamily="2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Questrial" pitchFamily="2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4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13" Type="http://schemas.openxmlformats.org/officeDocument/2006/relationships/image" Target="../media/image19.png"/><Relationship Id="rId18" Type="http://schemas.openxmlformats.org/officeDocument/2006/relationships/image" Target="../media/image24.svg"/><Relationship Id="rId3" Type="http://schemas.openxmlformats.org/officeDocument/2006/relationships/image" Target="../media/image9.jpeg"/><Relationship Id="rId21" Type="http://schemas.openxmlformats.org/officeDocument/2006/relationships/image" Target="../media/image27.png"/><Relationship Id="rId7" Type="http://schemas.openxmlformats.org/officeDocument/2006/relationships/image" Target="../media/image13.png"/><Relationship Id="rId12" Type="http://schemas.openxmlformats.org/officeDocument/2006/relationships/image" Target="../media/image18.svg"/><Relationship Id="rId17" Type="http://schemas.openxmlformats.org/officeDocument/2006/relationships/image" Target="../media/image23.png"/><Relationship Id="rId2" Type="http://schemas.openxmlformats.org/officeDocument/2006/relationships/notesSlide" Target="../notesSlides/notesSlide3.xml"/><Relationship Id="rId16" Type="http://schemas.openxmlformats.org/officeDocument/2006/relationships/image" Target="../media/image22.svg"/><Relationship Id="rId20" Type="http://schemas.openxmlformats.org/officeDocument/2006/relationships/image" Target="../media/image26.png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12.png"/><Relationship Id="rId11" Type="http://schemas.openxmlformats.org/officeDocument/2006/relationships/image" Target="../media/image17.png"/><Relationship Id="rId5" Type="http://schemas.openxmlformats.org/officeDocument/2006/relationships/image" Target="../media/image11.png"/><Relationship Id="rId15" Type="http://schemas.openxmlformats.org/officeDocument/2006/relationships/image" Target="../media/image21.png"/><Relationship Id="rId10" Type="http://schemas.openxmlformats.org/officeDocument/2006/relationships/image" Target="../media/image16.png"/><Relationship Id="rId19" Type="http://schemas.openxmlformats.org/officeDocument/2006/relationships/image" Target="../media/image25.png"/><Relationship Id="rId4" Type="http://schemas.openxmlformats.org/officeDocument/2006/relationships/image" Target="../media/image10.png"/><Relationship Id="rId9" Type="http://schemas.openxmlformats.org/officeDocument/2006/relationships/image" Target="../media/image15.png"/><Relationship Id="rId14" Type="http://schemas.openxmlformats.org/officeDocument/2006/relationships/image" Target="../media/image20.svg"/><Relationship Id="rId22" Type="http://schemas.openxmlformats.org/officeDocument/2006/relationships/image" Target="../media/image2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30.jpeg"/><Relationship Id="rId5" Type="http://schemas.openxmlformats.org/officeDocument/2006/relationships/image" Target="../media/image26.png"/><Relationship Id="rId4" Type="http://schemas.openxmlformats.org/officeDocument/2006/relationships/image" Target="../media/image2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34.png"/><Relationship Id="rId5" Type="http://schemas.openxmlformats.org/officeDocument/2006/relationships/image" Target="../media/image33.png"/><Relationship Id="rId4" Type="http://schemas.openxmlformats.org/officeDocument/2006/relationships/image" Target="../media/image3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3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>
            <a:extLst>
              <a:ext uri="{FF2B5EF4-FFF2-40B4-BE49-F238E27FC236}">
                <a16:creationId xmlns:a16="http://schemas.microsoft.com/office/drawing/2014/main" id="{8D4CF3A7-E6AC-480C-AE42-CF953959E1CC}"/>
              </a:ext>
            </a:extLst>
          </p:cNvPr>
          <p:cNvSpPr/>
          <p:nvPr/>
        </p:nvSpPr>
        <p:spPr>
          <a:xfrm>
            <a:off x="0" y="4423258"/>
            <a:ext cx="12192000" cy="2434742"/>
          </a:xfrm>
          <a:prstGeom prst="rect">
            <a:avLst/>
          </a:prstGeom>
          <a:solidFill>
            <a:srgbClr val="12546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2" name="Image 11">
            <a:extLst>
              <a:ext uri="{FF2B5EF4-FFF2-40B4-BE49-F238E27FC236}">
                <a16:creationId xmlns:a16="http://schemas.microsoft.com/office/drawing/2014/main" id="{96C47692-73D7-43C3-8D0F-DCE0CB0AF343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9511" y="1600323"/>
            <a:ext cx="4784810" cy="1780083"/>
          </a:xfrm>
          <a:prstGeom prst="rect">
            <a:avLst/>
          </a:prstGeom>
        </p:spPr>
      </p:pic>
      <p:grpSp>
        <p:nvGrpSpPr>
          <p:cNvPr id="7" name="Groupe 6">
            <a:extLst>
              <a:ext uri="{FF2B5EF4-FFF2-40B4-BE49-F238E27FC236}">
                <a16:creationId xmlns:a16="http://schemas.microsoft.com/office/drawing/2014/main" id="{6BF7B6C2-984F-4B2B-B60A-F44B8563A177}"/>
              </a:ext>
            </a:extLst>
          </p:cNvPr>
          <p:cNvGrpSpPr/>
          <p:nvPr/>
        </p:nvGrpSpPr>
        <p:grpSpPr>
          <a:xfrm>
            <a:off x="4450672" y="4795862"/>
            <a:ext cx="3610252" cy="1883054"/>
            <a:chOff x="4678531" y="4804739"/>
            <a:chExt cx="3610252" cy="1883054"/>
          </a:xfrm>
        </p:grpSpPr>
        <p:pic>
          <p:nvPicPr>
            <p:cNvPr id="23" name="Image 22"/>
            <p:cNvPicPr>
              <a:picLocks noChangeAspect="1"/>
            </p:cNvPicPr>
            <p:nvPr/>
          </p:nvPicPr>
          <p:blipFill>
            <a:blip r:embed="rId3" cstate="screen">
              <a:biLevel thresh="2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678531" y="5002947"/>
              <a:ext cx="1541244" cy="968542"/>
            </a:xfrm>
            <a:prstGeom prst="rect">
              <a:avLst/>
            </a:prstGeom>
          </p:spPr>
        </p:pic>
        <p:pic>
          <p:nvPicPr>
            <p:cNvPr id="1026" name="Picture 2" descr="Résultat de recherche d'images pour &quot;the adecco group logo png&quot;"/>
            <p:cNvPicPr>
              <a:picLocks noChangeAspect="1" noChangeArrowheads="1"/>
            </p:cNvPicPr>
            <p:nvPr/>
          </p:nvPicPr>
          <p:blipFill>
            <a:blip r:embed="rId4" cstate="screen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661722" y="5138236"/>
              <a:ext cx="1627061" cy="81353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4" name="Plus 13"/>
            <p:cNvSpPr/>
            <p:nvPr/>
          </p:nvSpPr>
          <p:spPr>
            <a:xfrm>
              <a:off x="6252539" y="5410560"/>
              <a:ext cx="360000" cy="360000"/>
            </a:xfrm>
            <a:prstGeom prst="mathPlus">
              <a:avLst>
                <a:gd name="adj1" fmla="val 12199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6" name="Rectangle 55"/>
            <p:cNvSpPr/>
            <p:nvPr/>
          </p:nvSpPr>
          <p:spPr>
            <a:xfrm>
              <a:off x="5537059" y="4804739"/>
              <a:ext cx="1721562" cy="276999"/>
            </a:xfrm>
            <a:prstGeom prst="rect">
              <a:avLst/>
            </a:prstGeom>
          </p:spPr>
          <p:txBody>
            <a:bodyPr wrap="none" lIns="91440" tIns="45720" rIns="91440" bIns="45720" anchor="t">
              <a:spAutoFit/>
            </a:bodyPr>
            <a:lstStyle/>
            <a:p>
              <a:r>
                <a:rPr lang="en-US" sz="1200" b="1" dirty="0">
                  <a:solidFill>
                    <a:schemeClr val="bg1"/>
                  </a:solidFill>
                  <a:latin typeface="Questrial"/>
                </a:rPr>
                <a:t>Une initiative commune</a:t>
              </a:r>
              <a:endParaRPr lang="fr-FR" dirty="0"/>
            </a:p>
          </p:txBody>
        </p:sp>
        <p:pic>
          <p:nvPicPr>
            <p:cNvPr id="3" name="Image 2">
              <a:extLst>
                <a:ext uri="{FF2B5EF4-FFF2-40B4-BE49-F238E27FC236}">
                  <a16:creationId xmlns:a16="http://schemas.microsoft.com/office/drawing/2014/main" id="{D1D53A16-BBDC-46C0-93FA-46840323EF6D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screen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319774" y="6132568"/>
              <a:ext cx="2225529" cy="555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9379739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F5950F81-B0F5-4716-91BD-E91C06A639C0}"/>
              </a:ext>
            </a:extLst>
          </p:cNvPr>
          <p:cNvSpPr/>
          <p:nvPr/>
        </p:nvSpPr>
        <p:spPr>
          <a:xfrm>
            <a:off x="1" y="909251"/>
            <a:ext cx="2961677" cy="5948749"/>
          </a:xfrm>
          <a:prstGeom prst="rect">
            <a:avLst/>
          </a:prstGeom>
          <a:solidFill>
            <a:schemeClr val="tx2">
              <a:lumMod val="40000"/>
              <a:lumOff val="60000"/>
              <a:alpha val="1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12"/>
          <p:cNvSpPr/>
          <p:nvPr/>
        </p:nvSpPr>
        <p:spPr>
          <a:xfrm>
            <a:off x="7608163" y="5708532"/>
            <a:ext cx="4583837" cy="401857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r-FR" sz="1600" b="1" dirty="0">
              <a:solidFill>
                <a:srgbClr val="003366"/>
              </a:solidFill>
              <a:latin typeface="Questrial" pitchFamily="2" charset="0"/>
              <a:ea typeface="Questrial"/>
              <a:cs typeface="Arial" panose="020B0604020202020204" pitchFamily="34" charset="0"/>
              <a:sym typeface="Questrial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28334" y="2433482"/>
            <a:ext cx="2719534" cy="1061829"/>
          </a:xfrm>
          <a:prstGeom prst="rect">
            <a:avLst/>
          </a:prstGeom>
          <a:noFill/>
          <a:ln w="3175">
            <a:solidFill>
              <a:srgbClr val="12546A"/>
            </a:solidFill>
          </a:ln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fr-FR" sz="1050" dirty="0">
                <a:latin typeface="Questrial" pitchFamily="2" charset="0"/>
                <a:ea typeface="+mn-lt"/>
                <a:cs typeface="+mn-lt"/>
              </a:rPr>
              <a:t>depuis 1933</a:t>
            </a:r>
          </a:p>
          <a:p>
            <a:pPr algn="ctr"/>
            <a:r>
              <a:rPr lang="fr-FR" sz="1050" dirty="0">
                <a:latin typeface="Questrial" pitchFamily="2" charset="0"/>
                <a:ea typeface="+mn-lt"/>
                <a:cs typeface="+mn-lt"/>
              </a:rPr>
              <a:t>Association reconnue d’utilité publique</a:t>
            </a:r>
            <a:endParaRPr lang="en-US" sz="1050" dirty="0">
              <a:latin typeface="Questrial" pitchFamily="2" charset="0"/>
              <a:ea typeface="+mn-lt"/>
              <a:cs typeface="+mn-lt"/>
            </a:endParaRPr>
          </a:p>
          <a:p>
            <a:pPr algn="ctr"/>
            <a:endParaRPr lang="fr-FR" sz="1050" dirty="0">
              <a:latin typeface="Questrial" pitchFamily="2" charset="0"/>
              <a:ea typeface="+mn-lt"/>
              <a:cs typeface="+mn-lt"/>
            </a:endParaRPr>
          </a:p>
          <a:p>
            <a:pPr algn="ctr"/>
            <a:r>
              <a:rPr lang="fr-FR" sz="1050" dirty="0">
                <a:latin typeface="Questrial" pitchFamily="2" charset="0"/>
                <a:ea typeface="+mn-lt"/>
                <a:cs typeface="+mn-lt"/>
              </a:rPr>
              <a:t>100 000 acteurs dont 14 500 salariés</a:t>
            </a:r>
            <a:endParaRPr lang="en-US" sz="1050" dirty="0">
              <a:latin typeface="Questrial" pitchFamily="2" charset="0"/>
              <a:ea typeface="+mn-lt"/>
              <a:cs typeface="+mn-lt"/>
            </a:endParaRPr>
          </a:p>
          <a:p>
            <a:pPr algn="ctr"/>
            <a:r>
              <a:rPr lang="fr-FR" sz="1050" dirty="0">
                <a:latin typeface="Questrial" pitchFamily="2" charset="0"/>
                <a:ea typeface="+mn-lt"/>
                <a:cs typeface="+mn-lt"/>
              </a:rPr>
              <a:t>550 établissements</a:t>
            </a:r>
            <a:br>
              <a:rPr lang="fr-FR" sz="1050" dirty="0">
                <a:latin typeface="Questrial" pitchFamily="2" charset="0"/>
                <a:ea typeface="+mn-lt"/>
                <a:cs typeface="+mn-lt"/>
              </a:rPr>
            </a:br>
            <a:r>
              <a:rPr lang="fr-FR" sz="1050" dirty="0">
                <a:latin typeface="Questrial" pitchFamily="2" charset="0"/>
                <a:ea typeface="+mn-lt"/>
                <a:cs typeface="+mn-lt"/>
              </a:rPr>
              <a:t> 800 M€ de budget annuel</a:t>
            </a:r>
            <a:endParaRPr lang="en-US" sz="1050" dirty="0">
              <a:latin typeface="Questrial" pitchFamily="2" charset="0"/>
              <a:ea typeface="+mn-lt"/>
              <a:cs typeface="+mn-lt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541572" y="3063401"/>
            <a:ext cx="8256851" cy="3046988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r>
              <a:rPr lang="fr-FR" sz="1600" b="1" dirty="0">
                <a:solidFill>
                  <a:srgbClr val="12546A"/>
                </a:solidFill>
                <a:latin typeface="Questrial" pitchFamily="2" charset="0"/>
                <a:ea typeface="Questrial"/>
                <a:cs typeface="Poppins ExtraLight" panose="00000300000000000000" pitchFamily="2" charset="0"/>
                <a:sym typeface="Questrial"/>
              </a:rPr>
              <a:t>Joint-venture sociale</a:t>
            </a:r>
          </a:p>
          <a:p>
            <a:r>
              <a:rPr lang="fr-FR" sz="1600" dirty="0">
                <a:latin typeface="Questrial" pitchFamily="2" charset="0"/>
                <a:ea typeface="Questrial"/>
                <a:cs typeface="Poppins ExtraLight" panose="00000300000000000000" pitchFamily="2" charset="0"/>
                <a:sym typeface="Questrial"/>
              </a:rPr>
              <a:t>de la plus importante organisation française pour les personnes en situation de handicap </a:t>
            </a:r>
          </a:p>
          <a:p>
            <a:r>
              <a:rPr lang="fr-FR" sz="1600" dirty="0">
                <a:latin typeface="Questrial" pitchFamily="2" charset="0"/>
                <a:ea typeface="Questrial"/>
                <a:cs typeface="Poppins ExtraLight" panose="00000300000000000000" pitchFamily="2" charset="0"/>
                <a:sym typeface="Questrial"/>
              </a:rPr>
              <a:t>et du leader du travail temporaire en France</a:t>
            </a:r>
            <a:endParaRPr lang="fr-FR" sz="1600" dirty="0">
              <a:latin typeface="Questrial" pitchFamily="2" charset="0"/>
            </a:endParaRPr>
          </a:p>
          <a:p>
            <a:endParaRPr lang="fr-FR" sz="1600" dirty="0">
              <a:latin typeface="Questrial" pitchFamily="2" charset="0"/>
              <a:ea typeface="Questrial"/>
              <a:cs typeface="Poppins ExtraLight" panose="00000300000000000000" pitchFamily="2" charset="0"/>
            </a:endParaRPr>
          </a:p>
          <a:p>
            <a:r>
              <a:rPr lang="fr-FR" sz="1600" b="1" dirty="0">
                <a:solidFill>
                  <a:srgbClr val="12546A"/>
                </a:solidFill>
                <a:latin typeface="Questrial" pitchFamily="2" charset="0"/>
                <a:ea typeface="+mn-lt"/>
                <a:cs typeface="+mn-lt"/>
              </a:rPr>
              <a:t>Pour faciliter l'emploi handicap </a:t>
            </a:r>
            <a:r>
              <a:rPr lang="fr-FR" sz="1600" dirty="0">
                <a:latin typeface="Questrial" pitchFamily="2" charset="0"/>
                <a:ea typeface="+mn-lt"/>
                <a:cs typeface="+mn-lt"/>
              </a:rPr>
              <a:t>dans les entreprises et la fonction publique</a:t>
            </a:r>
          </a:p>
          <a:p>
            <a:endParaRPr lang="fr-FR" sz="1600" dirty="0">
              <a:latin typeface="Questrial" pitchFamily="2" charset="0"/>
              <a:ea typeface="Questrial"/>
              <a:cs typeface="Poppins ExtraLight" panose="00000300000000000000" pitchFamily="2" charset="0"/>
            </a:endParaRPr>
          </a:p>
          <a:p>
            <a:r>
              <a:rPr lang="fr-FR" sz="1600" b="1" dirty="0">
                <a:solidFill>
                  <a:srgbClr val="12546A"/>
                </a:solidFill>
                <a:latin typeface="Questrial" pitchFamily="2" charset="0"/>
                <a:ea typeface="Questrial"/>
                <a:cs typeface="Poppins ExtraLight" panose="00000300000000000000" pitchFamily="2" charset="0"/>
                <a:sym typeface="Questrial"/>
              </a:rPr>
              <a:t>via l'outil du travail temporaire </a:t>
            </a:r>
            <a:r>
              <a:rPr lang="fr-FR" sz="1600" dirty="0">
                <a:latin typeface="Questrial" pitchFamily="2" charset="0"/>
                <a:ea typeface="Questrial"/>
                <a:cs typeface="Poppins ExtraLight" panose="00000300000000000000" pitchFamily="2" charset="0"/>
                <a:sym typeface="Questrial"/>
              </a:rPr>
              <a:t>et les activités de placement</a:t>
            </a:r>
            <a:endParaRPr lang="fr-FR" sz="1600" dirty="0">
              <a:latin typeface="Questrial" pitchFamily="2" charset="0"/>
              <a:ea typeface="Questrial"/>
              <a:cs typeface="Calibri"/>
            </a:endParaRPr>
          </a:p>
          <a:p>
            <a:endParaRPr lang="fr-FR" sz="1600" dirty="0">
              <a:latin typeface="Questrial" pitchFamily="2" charset="0"/>
              <a:ea typeface="Questrial"/>
              <a:cs typeface="Calibri"/>
            </a:endParaRPr>
          </a:p>
          <a:p>
            <a:r>
              <a:rPr lang="fr-FR" sz="1600" dirty="0">
                <a:latin typeface="Questrial" pitchFamily="2" charset="0"/>
                <a:ea typeface="Questrial"/>
                <a:cs typeface="Calibri"/>
                <a:sym typeface="Questrial"/>
              </a:rPr>
              <a:t>Dans la dynamique </a:t>
            </a:r>
            <a:r>
              <a:rPr lang="fr-FR" sz="1600" dirty="0">
                <a:latin typeface="Questrial" pitchFamily="2" charset="0"/>
                <a:ea typeface="Questrial"/>
                <a:cs typeface="Poppins ExtraLight" panose="00000300000000000000" pitchFamily="2" charset="0"/>
                <a:sym typeface="Questrial"/>
              </a:rPr>
              <a:t>"Cap vers l'entreprise inclusive“ menée par le Ministère du Travail</a:t>
            </a:r>
            <a:endParaRPr lang="fr-FR" sz="1600" dirty="0">
              <a:latin typeface="Questrial" pitchFamily="2" charset="0"/>
              <a:ea typeface="Questrial"/>
              <a:cs typeface="Poppins ExtraLight" panose="00000300000000000000" pitchFamily="2" charset="0"/>
            </a:endParaRPr>
          </a:p>
          <a:p>
            <a:endParaRPr lang="fr-FR" sz="1600" dirty="0">
              <a:latin typeface="Questrial" pitchFamily="2" charset="0"/>
              <a:cs typeface="Calibri"/>
            </a:endParaRPr>
          </a:p>
          <a:p>
            <a:pPr algn="r"/>
            <a:endParaRPr lang="fr-FR" sz="1600" dirty="0">
              <a:latin typeface="Questrial" pitchFamily="2" charset="0"/>
              <a:cs typeface="Calibri"/>
            </a:endParaRPr>
          </a:p>
          <a:p>
            <a:pPr algn="r"/>
            <a:r>
              <a:rPr lang="fr-FR" sz="1600" b="1" dirty="0">
                <a:solidFill>
                  <a:srgbClr val="12546A"/>
                </a:solidFill>
                <a:latin typeface="Questrial" pitchFamily="2" charset="0"/>
                <a:cs typeface="Calibri"/>
              </a:rPr>
              <a:t>pour une société plus inclusive et solidaire</a:t>
            </a:r>
            <a:endParaRPr lang="fr-FR" b="1" dirty="0">
              <a:solidFill>
                <a:srgbClr val="12546A"/>
              </a:solidFill>
              <a:latin typeface="Questrial" pitchFamily="2" charset="0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90515" y="173377"/>
            <a:ext cx="10891982" cy="789142"/>
          </a:xfrm>
        </p:spPr>
        <p:txBody>
          <a:bodyPr>
            <a:normAutofit/>
          </a:bodyPr>
          <a:lstStyle/>
          <a:p>
            <a:r>
              <a:rPr lang="en-US" sz="2400" dirty="0">
                <a:sym typeface="Questrial"/>
              </a:rPr>
              <a:t>Qui </a:t>
            </a:r>
            <a:r>
              <a:rPr lang="en-US" sz="2400" dirty="0" err="1">
                <a:sym typeface="Questrial"/>
              </a:rPr>
              <a:t>sommes</a:t>
            </a:r>
            <a:r>
              <a:rPr lang="en-US" sz="2400" dirty="0">
                <a:sym typeface="Questrial"/>
              </a:rPr>
              <a:t>-nous ?</a:t>
            </a:r>
            <a:endParaRPr lang="fr-FR" sz="3600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AAD4DF29-9363-4C39-B4B3-17501ABDFD08}"/>
              </a:ext>
            </a:extLst>
          </p:cNvPr>
          <p:cNvSpPr/>
          <p:nvPr/>
        </p:nvSpPr>
        <p:spPr>
          <a:xfrm>
            <a:off x="128334" y="1371653"/>
            <a:ext cx="2719534" cy="1061829"/>
          </a:xfrm>
          <a:prstGeom prst="rect">
            <a:avLst/>
          </a:prstGeom>
          <a:solidFill>
            <a:srgbClr val="12546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EE2ACCE-A3AE-4425-AC49-9145C190F3B7}"/>
              </a:ext>
            </a:extLst>
          </p:cNvPr>
          <p:cNvSpPr/>
          <p:nvPr/>
        </p:nvSpPr>
        <p:spPr>
          <a:xfrm>
            <a:off x="128334" y="4026225"/>
            <a:ext cx="2719534" cy="1061829"/>
          </a:xfrm>
          <a:prstGeom prst="rect">
            <a:avLst/>
          </a:prstGeom>
          <a:solidFill>
            <a:srgbClr val="12546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2" name="Image 11"/>
          <p:cNvPicPr>
            <a:picLocks noChangeAspect="1"/>
          </p:cNvPicPr>
          <p:nvPr/>
        </p:nvPicPr>
        <p:blipFill>
          <a:blip r:embed="rId3" cstate="screen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1829" y="1444163"/>
            <a:ext cx="1348117" cy="847614"/>
          </a:xfrm>
          <a:prstGeom prst="rect">
            <a:avLst/>
          </a:prstGeom>
          <a:solidFill>
            <a:srgbClr val="12546A"/>
          </a:solidFill>
          <a:ln>
            <a:solidFill>
              <a:srgbClr val="12546A"/>
            </a:solidFill>
          </a:ln>
        </p:spPr>
      </p:pic>
      <p:pic>
        <p:nvPicPr>
          <p:cNvPr id="41" name="Picture 2" descr="Résultat de recherche d'images pour &quot;the adecco group logo png&quot;">
            <a:extLst>
              <a:ext uri="{FF2B5EF4-FFF2-40B4-BE49-F238E27FC236}">
                <a16:creationId xmlns:a16="http://schemas.microsoft.com/office/drawing/2014/main" id="{4185E559-9357-402B-9003-27C4D532B9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928" y="4146977"/>
            <a:ext cx="1759674" cy="879837"/>
          </a:xfrm>
          <a:prstGeom prst="rect">
            <a:avLst/>
          </a:prstGeom>
          <a:solidFill>
            <a:srgbClr val="12546A"/>
          </a:solidFill>
        </p:spPr>
      </p:pic>
      <p:sp>
        <p:nvSpPr>
          <p:cNvPr id="43" name="Rectangle 42">
            <a:extLst>
              <a:ext uri="{FF2B5EF4-FFF2-40B4-BE49-F238E27FC236}">
                <a16:creationId xmlns:a16="http://schemas.microsoft.com/office/drawing/2014/main" id="{B238BFF3-8FA3-4402-A86E-1C61E402BE29}"/>
              </a:ext>
            </a:extLst>
          </p:cNvPr>
          <p:cNvSpPr/>
          <p:nvPr/>
        </p:nvSpPr>
        <p:spPr>
          <a:xfrm>
            <a:off x="128333" y="5088497"/>
            <a:ext cx="2719536" cy="1061829"/>
          </a:xfrm>
          <a:prstGeom prst="rect">
            <a:avLst/>
          </a:prstGeom>
          <a:noFill/>
          <a:ln w="3175">
            <a:solidFill>
              <a:srgbClr val="12546A"/>
            </a:solidFill>
          </a:ln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fr-FR" sz="1050" dirty="0">
                <a:latin typeface="Questrial" pitchFamily="2" charset="0"/>
                <a:ea typeface="+mn-lt"/>
                <a:cs typeface="+mn-lt"/>
              </a:rPr>
              <a:t>Leader mondial des solutions </a:t>
            </a:r>
            <a:br>
              <a:rPr lang="fr-FR" sz="1050" dirty="0">
                <a:latin typeface="Questrial" pitchFamily="2" charset="0"/>
                <a:ea typeface="+mn-lt"/>
                <a:cs typeface="+mn-lt"/>
              </a:rPr>
            </a:br>
            <a:r>
              <a:rPr lang="fr-FR" sz="1050" dirty="0">
                <a:latin typeface="Questrial" pitchFamily="2" charset="0"/>
                <a:ea typeface="+mn-lt"/>
                <a:cs typeface="+mn-lt"/>
              </a:rPr>
              <a:t>en ressources humaines</a:t>
            </a:r>
          </a:p>
          <a:p>
            <a:pPr algn="ctr"/>
            <a:endParaRPr lang="fr-FR" sz="1050" dirty="0">
              <a:latin typeface="Questrial" pitchFamily="2" charset="0"/>
              <a:ea typeface="+mn-lt"/>
              <a:cs typeface="+mn-lt"/>
            </a:endParaRPr>
          </a:p>
          <a:p>
            <a:pPr algn="ctr"/>
            <a:r>
              <a:rPr lang="fr-FR" sz="1050" dirty="0">
                <a:latin typeface="Questrial" pitchFamily="2" charset="0"/>
                <a:ea typeface="+mn-lt"/>
                <a:cs typeface="+mn-lt"/>
              </a:rPr>
              <a:t>Leader français du travail temporaire</a:t>
            </a:r>
            <a:endParaRPr lang="fr-FR" sz="1050" dirty="0">
              <a:latin typeface="Questrial" pitchFamily="2" charset="0"/>
            </a:endParaRPr>
          </a:p>
          <a:p>
            <a:pPr algn="ctr"/>
            <a:r>
              <a:rPr lang="fr-FR" sz="1050" dirty="0">
                <a:latin typeface="Questrial" pitchFamily="2" charset="0"/>
                <a:cs typeface="Calibri"/>
              </a:rPr>
              <a:t>130 000 intérimaires par semaine</a:t>
            </a:r>
          </a:p>
          <a:p>
            <a:pPr algn="ctr"/>
            <a:r>
              <a:rPr lang="fr-FR" sz="1050" dirty="0">
                <a:latin typeface="Questrial" pitchFamily="2" charset="0"/>
                <a:ea typeface="+mn-lt"/>
                <a:cs typeface="+mn-lt"/>
              </a:rPr>
              <a:t>9000 permanents,1200 agences</a:t>
            </a:r>
          </a:p>
        </p:txBody>
      </p:sp>
      <p:pic>
        <p:nvPicPr>
          <p:cNvPr id="14" name="Image 13">
            <a:extLst>
              <a:ext uri="{FF2B5EF4-FFF2-40B4-BE49-F238E27FC236}">
                <a16:creationId xmlns:a16="http://schemas.microsoft.com/office/drawing/2014/main" id="{9AFBB1A1-8C35-4A0F-8719-1476B9FFB858}"/>
              </a:ext>
            </a:extLst>
          </p:cNvPr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03560" y="1518220"/>
            <a:ext cx="2412471" cy="8975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24144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180733"/>
            <a:ext cx="10515600" cy="789142"/>
          </a:xfrm>
        </p:spPr>
        <p:txBody>
          <a:bodyPr>
            <a:normAutofit/>
          </a:bodyPr>
          <a:lstStyle/>
          <a:p>
            <a:r>
              <a:rPr lang="fr-FR" sz="2400" dirty="0">
                <a:latin typeface="questrial"/>
              </a:rPr>
              <a:t>Présentation APF France handicap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8D1030F-A7DF-4698-A150-FA851A15DE99}"/>
              </a:ext>
            </a:extLst>
          </p:cNvPr>
          <p:cNvSpPr/>
          <p:nvPr/>
        </p:nvSpPr>
        <p:spPr>
          <a:xfrm>
            <a:off x="4613917" y="1340716"/>
            <a:ext cx="6956437" cy="3512693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fr-FR" sz="1600" dirty="0">
                <a:latin typeface="Questrial"/>
              </a:rPr>
              <a:t>Association loi 1901 reconnue d’utilité publique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fr-FR" sz="600" dirty="0">
              <a:latin typeface="Questrial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fr-FR" sz="1600" dirty="0">
                <a:latin typeface="Questrial"/>
              </a:rPr>
              <a:t>Depuis 1933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fr-FR" sz="800" dirty="0">
              <a:latin typeface="Questrial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fr-FR" sz="1600" dirty="0">
                <a:latin typeface="Questrial"/>
              </a:rPr>
              <a:t>Mission de représentation et de défense des droits des personnes </a:t>
            </a:r>
            <a:br>
              <a:rPr lang="fr-FR" sz="1600" dirty="0">
                <a:latin typeface="Questrial"/>
              </a:rPr>
            </a:br>
            <a:r>
              <a:rPr lang="fr-FR" sz="1600" dirty="0">
                <a:latin typeface="Questrial"/>
              </a:rPr>
              <a:t>en situation de handicap et de leurs proches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fr-FR" sz="800" dirty="0">
              <a:latin typeface="Questrial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fr-FR" sz="1600" dirty="0">
                <a:latin typeface="Questrial"/>
              </a:rPr>
              <a:t>14 500 salariés, 35 000 usagers, 550 établissements</a:t>
            </a:r>
            <a:br>
              <a:rPr lang="fr-FR" sz="1600" dirty="0">
                <a:latin typeface="Questrial"/>
              </a:rPr>
            </a:br>
            <a:r>
              <a:rPr lang="fr-FR" sz="1600" dirty="0">
                <a:latin typeface="Questrial"/>
              </a:rPr>
              <a:t>21 000 adhérents, 200 000 donateurs dont 33 000 réguliers</a:t>
            </a:r>
            <a:br>
              <a:rPr lang="fr-FR" sz="1600" dirty="0">
                <a:latin typeface="Questrial"/>
              </a:rPr>
            </a:br>
            <a:r>
              <a:rPr lang="fr-FR" sz="1600" dirty="0">
                <a:latin typeface="Questrial"/>
              </a:rPr>
              <a:t>&gt; 800M€ de budget annuel</a:t>
            </a:r>
            <a:br>
              <a:rPr lang="fr-FR" sz="1600" dirty="0">
                <a:latin typeface="Questrial"/>
              </a:rPr>
            </a:br>
            <a:r>
              <a:rPr lang="fr-FR" sz="1600" dirty="0">
                <a:latin typeface="Questrial"/>
              </a:rPr>
              <a:t>1</a:t>
            </a:r>
            <a:r>
              <a:rPr lang="fr-FR" sz="1600" baseline="30000" dirty="0">
                <a:latin typeface="Questrial"/>
              </a:rPr>
              <a:t>e</a:t>
            </a:r>
            <a:r>
              <a:rPr lang="fr-FR" sz="1600" dirty="0">
                <a:latin typeface="Questrial"/>
              </a:rPr>
              <a:t> organisation pour les personnes en situation de handicap en France</a:t>
            </a:r>
          </a:p>
        </p:txBody>
      </p:sp>
      <p:sp>
        <p:nvSpPr>
          <p:cNvPr id="15" name="Forme libre : forme 14">
            <a:extLst>
              <a:ext uri="{FF2B5EF4-FFF2-40B4-BE49-F238E27FC236}">
                <a16:creationId xmlns:a16="http://schemas.microsoft.com/office/drawing/2014/main" id="{7D9235F1-FD60-4189-8C7A-405DA8E90E98}"/>
              </a:ext>
            </a:extLst>
          </p:cNvPr>
          <p:cNvSpPr/>
          <p:nvPr/>
        </p:nvSpPr>
        <p:spPr>
          <a:xfrm>
            <a:off x="4129539" y="1478748"/>
            <a:ext cx="50516" cy="3215172"/>
          </a:xfrm>
          <a:custGeom>
            <a:avLst/>
            <a:gdLst>
              <a:gd name="connsiteX0" fmla="*/ 4452 w 50516"/>
              <a:gd name="connsiteY0" fmla="*/ 0 h 3215172"/>
              <a:gd name="connsiteX1" fmla="*/ 313 w 50516"/>
              <a:gd name="connsiteY1" fmla="*/ 888237 h 3215172"/>
              <a:gd name="connsiteX2" fmla="*/ 12728 w 50516"/>
              <a:gd name="connsiteY2" fmla="*/ 1638862 h 3215172"/>
              <a:gd name="connsiteX3" fmla="*/ 16867 w 50516"/>
              <a:gd name="connsiteY3" fmla="*/ 1688904 h 3215172"/>
              <a:gd name="connsiteX4" fmla="*/ 25143 w 50516"/>
              <a:gd name="connsiteY4" fmla="*/ 2051704 h 3215172"/>
              <a:gd name="connsiteX5" fmla="*/ 29281 w 50516"/>
              <a:gd name="connsiteY5" fmla="*/ 2114257 h 3215172"/>
              <a:gd name="connsiteX6" fmla="*/ 33420 w 50516"/>
              <a:gd name="connsiteY6" fmla="*/ 2439527 h 3215172"/>
              <a:gd name="connsiteX7" fmla="*/ 41696 w 50516"/>
              <a:gd name="connsiteY7" fmla="*/ 2489568 h 3215172"/>
              <a:gd name="connsiteX8" fmla="*/ 45834 w 50516"/>
              <a:gd name="connsiteY8" fmla="*/ 2577141 h 3215172"/>
              <a:gd name="connsiteX9" fmla="*/ 49973 w 50516"/>
              <a:gd name="connsiteY9" fmla="*/ 3215172 h 32151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0516" h="3215172" extrusionOk="0">
                <a:moveTo>
                  <a:pt x="4452" y="0"/>
                </a:moveTo>
                <a:cubicBezTo>
                  <a:pt x="20849" y="298878"/>
                  <a:pt x="27829" y="573073"/>
                  <a:pt x="313" y="888237"/>
                </a:cubicBezTo>
                <a:cubicBezTo>
                  <a:pt x="-41595" y="962651"/>
                  <a:pt x="-5283" y="1483605"/>
                  <a:pt x="12728" y="1638862"/>
                </a:cubicBezTo>
                <a:cubicBezTo>
                  <a:pt x="12306" y="1657807"/>
                  <a:pt x="14867" y="1670545"/>
                  <a:pt x="16867" y="1688904"/>
                </a:cubicBezTo>
                <a:cubicBezTo>
                  <a:pt x="29492" y="1828936"/>
                  <a:pt x="15721" y="1925656"/>
                  <a:pt x="25143" y="2051704"/>
                </a:cubicBezTo>
                <a:cubicBezTo>
                  <a:pt x="24428" y="2072182"/>
                  <a:pt x="27990" y="2090230"/>
                  <a:pt x="29281" y="2114257"/>
                </a:cubicBezTo>
                <a:cubicBezTo>
                  <a:pt x="37807" y="2231441"/>
                  <a:pt x="26197" y="2330757"/>
                  <a:pt x="33420" y="2439527"/>
                </a:cubicBezTo>
                <a:cubicBezTo>
                  <a:pt x="36870" y="2460139"/>
                  <a:pt x="38285" y="2471336"/>
                  <a:pt x="41696" y="2489568"/>
                </a:cubicBezTo>
                <a:cubicBezTo>
                  <a:pt x="45717" y="2518668"/>
                  <a:pt x="44569" y="2543699"/>
                  <a:pt x="45834" y="2577141"/>
                </a:cubicBezTo>
                <a:cubicBezTo>
                  <a:pt x="80627" y="2925714"/>
                  <a:pt x="51306" y="2698893"/>
                  <a:pt x="49973" y="3215172"/>
                </a:cubicBezTo>
              </a:path>
            </a:pathLst>
          </a:custGeom>
          <a:noFill/>
          <a:ln>
            <a:solidFill>
              <a:srgbClr val="12546A"/>
            </a:solidFill>
            <a:extLst>
              <a:ext uri="{C807C97D-BFC1-408E-A445-0C87EB9F89A2}">
                <ask:lineSketchStyleProps xmlns:ask="http://schemas.microsoft.com/office/drawing/2018/sketchyshapes" sd="965667260">
                  <a:custGeom>
                    <a:avLst/>
                    <a:gdLst>
                      <a:gd name="connsiteX0" fmla="*/ 10578 w 120023"/>
                      <a:gd name="connsiteY0" fmla="*/ 0 h 2526890"/>
                      <a:gd name="connsiteX1" fmla="*/ 746 w 120023"/>
                      <a:gd name="connsiteY1" fmla="*/ 698090 h 2526890"/>
                      <a:gd name="connsiteX2" fmla="*/ 30243 w 120023"/>
                      <a:gd name="connsiteY2" fmla="*/ 1288026 h 2526890"/>
                      <a:gd name="connsiteX3" fmla="*/ 40075 w 120023"/>
                      <a:gd name="connsiteY3" fmla="*/ 1327355 h 2526890"/>
                      <a:gd name="connsiteX4" fmla="*/ 59740 w 120023"/>
                      <a:gd name="connsiteY4" fmla="*/ 1612490 h 2526890"/>
                      <a:gd name="connsiteX5" fmla="*/ 69572 w 120023"/>
                      <a:gd name="connsiteY5" fmla="*/ 1661652 h 2526890"/>
                      <a:gd name="connsiteX6" fmla="*/ 79404 w 120023"/>
                      <a:gd name="connsiteY6" fmla="*/ 1917290 h 2526890"/>
                      <a:gd name="connsiteX7" fmla="*/ 99069 w 120023"/>
                      <a:gd name="connsiteY7" fmla="*/ 1956619 h 2526890"/>
                      <a:gd name="connsiteX8" fmla="*/ 108901 w 120023"/>
                      <a:gd name="connsiteY8" fmla="*/ 2025445 h 2526890"/>
                      <a:gd name="connsiteX9" fmla="*/ 118733 w 120023"/>
                      <a:gd name="connsiteY9" fmla="*/ 2526890 h 252689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</a:cxnLst>
                    <a:rect l="l" t="t" r="r" b="b"/>
                    <a:pathLst>
                      <a:path w="120023" h="2526890">
                        <a:moveTo>
                          <a:pt x="10578" y="0"/>
                        </a:moveTo>
                        <a:cubicBezTo>
                          <a:pt x="7301" y="232697"/>
                          <a:pt x="746" y="465370"/>
                          <a:pt x="746" y="698090"/>
                        </a:cubicBezTo>
                        <a:cubicBezTo>
                          <a:pt x="746" y="753298"/>
                          <a:pt x="-7417" y="1137383"/>
                          <a:pt x="30243" y="1288026"/>
                        </a:cubicBezTo>
                        <a:lnTo>
                          <a:pt x="40075" y="1327355"/>
                        </a:lnTo>
                        <a:cubicBezTo>
                          <a:pt x="45580" y="1437451"/>
                          <a:pt x="45286" y="1511313"/>
                          <a:pt x="59740" y="1612490"/>
                        </a:cubicBezTo>
                        <a:cubicBezTo>
                          <a:pt x="62103" y="1629034"/>
                          <a:pt x="66295" y="1645265"/>
                          <a:pt x="69572" y="1661652"/>
                        </a:cubicBezTo>
                        <a:cubicBezTo>
                          <a:pt x="72849" y="1746865"/>
                          <a:pt x="70919" y="1832438"/>
                          <a:pt x="79404" y="1917290"/>
                        </a:cubicBezTo>
                        <a:cubicBezTo>
                          <a:pt x="80862" y="1931874"/>
                          <a:pt x="95212" y="1942478"/>
                          <a:pt x="99069" y="1956619"/>
                        </a:cubicBezTo>
                        <a:cubicBezTo>
                          <a:pt x="105167" y="1978977"/>
                          <a:pt x="105624" y="2002503"/>
                          <a:pt x="108901" y="2025445"/>
                        </a:cubicBezTo>
                        <a:cubicBezTo>
                          <a:pt x="125276" y="2303833"/>
                          <a:pt x="118733" y="2136781"/>
                          <a:pt x="118733" y="2526890"/>
                        </a:cubicBezTo>
                      </a:path>
                    </a:pathLst>
                  </a:cu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DC633BC9-79B8-42BB-90D8-93B3F46F3A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3167" y="2078313"/>
            <a:ext cx="2446385" cy="15208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3" name="ZoneTexte 42">
            <a:extLst>
              <a:ext uri="{FF2B5EF4-FFF2-40B4-BE49-F238E27FC236}">
                <a16:creationId xmlns:a16="http://schemas.microsoft.com/office/drawing/2014/main" id="{710EF375-CE68-4C7B-9CEB-1A0EA6E05CB7}"/>
              </a:ext>
            </a:extLst>
          </p:cNvPr>
          <p:cNvSpPr txBox="1"/>
          <p:nvPr/>
        </p:nvSpPr>
        <p:spPr>
          <a:xfrm>
            <a:off x="363607" y="5425784"/>
            <a:ext cx="11464786" cy="923330"/>
          </a:xfrm>
          <a:prstGeom prst="rect">
            <a:avLst/>
          </a:prstGeom>
          <a:solidFill>
            <a:srgbClr val="FDE4BF"/>
          </a:solidFill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  <a:tabLst/>
              <a:defRPr/>
            </a:pPr>
            <a:r>
              <a:rPr lang="fr-FR" dirty="0">
                <a:latin typeface="Raleway Light" pitchFamily="2" charset="0"/>
              </a:rPr>
              <a:t>« L’être humain ne peut être réduit à son handicap ou sa maladie quels qu’ils soient. En tant que citoyenne, la personne handicapée exerce ses responsabilités dans la société : elle a le choix et la maîtrise de son existence. »</a:t>
            </a:r>
          </a:p>
        </p:txBody>
      </p:sp>
      <p:sp>
        <p:nvSpPr>
          <p:cNvPr id="45" name="ZoneTexte 44">
            <a:extLst>
              <a:ext uri="{FF2B5EF4-FFF2-40B4-BE49-F238E27FC236}">
                <a16:creationId xmlns:a16="http://schemas.microsoft.com/office/drawing/2014/main" id="{3C632337-569C-4897-A6B1-288E18035C07}"/>
              </a:ext>
            </a:extLst>
          </p:cNvPr>
          <p:cNvSpPr txBox="1"/>
          <p:nvPr/>
        </p:nvSpPr>
        <p:spPr>
          <a:xfrm>
            <a:off x="9373842" y="6087504"/>
            <a:ext cx="3959915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100" dirty="0">
                <a:solidFill>
                  <a:srgbClr val="12546A"/>
                </a:solidFill>
                <a:latin typeface="Questrial"/>
              </a:rPr>
              <a:t>Extrait charte APF France handicap</a:t>
            </a:r>
            <a:endParaRPr lang="fr-FR" sz="1100" dirty="0">
              <a:solidFill>
                <a:srgbClr val="12546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01668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" name="Picture 6" descr="Association des Paralysés de France (APF)">
            <a:extLst>
              <a:ext uri="{FF2B5EF4-FFF2-40B4-BE49-F238E27FC236}">
                <a16:creationId xmlns:a16="http://schemas.microsoft.com/office/drawing/2014/main" id="{B572FC19-3670-4481-BF42-5A5C621DC28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906" y="4693390"/>
            <a:ext cx="990091" cy="4935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Titre 1">
            <a:extLst>
              <a:ext uri="{FF2B5EF4-FFF2-40B4-BE49-F238E27FC236}">
                <a16:creationId xmlns:a16="http://schemas.microsoft.com/office/drawing/2014/main" id="{2F62B440-7A53-4C67-9638-432F0A352F68}"/>
              </a:ext>
            </a:extLst>
          </p:cNvPr>
          <p:cNvSpPr txBox="1">
            <a:spLocks/>
          </p:cNvSpPr>
          <p:nvPr/>
        </p:nvSpPr>
        <p:spPr>
          <a:xfrm>
            <a:off x="838200" y="180733"/>
            <a:ext cx="10515600" cy="7891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>
                <a:solidFill>
                  <a:schemeClr val="bg1"/>
                </a:solidFill>
                <a:latin typeface="Questrial" pitchFamily="2" charset="0"/>
                <a:ea typeface="+mj-ea"/>
                <a:cs typeface="+mj-cs"/>
              </a:defRPr>
            </a:lvl1pPr>
          </a:lstStyle>
          <a:p>
            <a:r>
              <a:rPr lang="fr-FR" sz="2400" dirty="0">
                <a:latin typeface="questrial"/>
              </a:rPr>
              <a:t>Une offre d’accompagnement complète pour votre emploi BOETH</a:t>
            </a:r>
          </a:p>
        </p:txBody>
      </p:sp>
      <p:grpSp>
        <p:nvGrpSpPr>
          <p:cNvPr id="56" name="Groupe 55">
            <a:extLst>
              <a:ext uri="{FF2B5EF4-FFF2-40B4-BE49-F238E27FC236}">
                <a16:creationId xmlns:a16="http://schemas.microsoft.com/office/drawing/2014/main" id="{89BC884E-4D03-4763-86EC-745BFDBC87ED}"/>
              </a:ext>
            </a:extLst>
          </p:cNvPr>
          <p:cNvGrpSpPr/>
          <p:nvPr/>
        </p:nvGrpSpPr>
        <p:grpSpPr>
          <a:xfrm>
            <a:off x="1036321" y="2380485"/>
            <a:ext cx="10746645" cy="3905148"/>
            <a:chOff x="703110" y="1569658"/>
            <a:chExt cx="10746645" cy="3905148"/>
          </a:xfrm>
        </p:grpSpPr>
        <p:pic>
          <p:nvPicPr>
            <p:cNvPr id="21" name="Google Shape;423;p60" descr="RÃ©sultat de recherche d'images pour &quot;besoin client&quot;">
              <a:extLst>
                <a:ext uri="{FF2B5EF4-FFF2-40B4-BE49-F238E27FC236}">
                  <a16:creationId xmlns:a16="http://schemas.microsoft.com/office/drawing/2014/main" id="{A7BABCE1-B1A9-45D1-92B4-B86B955C96B9}"/>
                </a:ext>
              </a:extLst>
            </p:cNvPr>
            <p:cNvPicPr preferRelativeResize="0"/>
            <p:nvPr/>
          </p:nvPicPr>
          <p:blipFill rotWithShape="1">
            <a:blip r:embed="rId4">
              <a:alphaModFix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620211" y="3235317"/>
              <a:ext cx="795334" cy="803751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</p:pic>
        <p:sp>
          <p:nvSpPr>
            <p:cNvPr id="22" name="Google Shape;424;p60">
              <a:extLst>
                <a:ext uri="{FF2B5EF4-FFF2-40B4-BE49-F238E27FC236}">
                  <a16:creationId xmlns:a16="http://schemas.microsoft.com/office/drawing/2014/main" id="{1A64EEC4-2F0D-48F2-A926-9FFE679EAA6A}"/>
                </a:ext>
              </a:extLst>
            </p:cNvPr>
            <p:cNvSpPr txBox="1"/>
            <p:nvPr/>
          </p:nvSpPr>
          <p:spPr>
            <a:xfrm>
              <a:off x="703110" y="4064937"/>
              <a:ext cx="2606765" cy="57964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12700" rIns="0" bIns="0" anchor="t" anchorCtr="0">
              <a:noAutofit/>
            </a:bodyPr>
            <a:lstStyle/>
            <a:p>
              <a:pPr marL="1270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fr-FR" sz="1050" b="1" dirty="0">
                  <a:solidFill>
                    <a:srgbClr val="D6641D"/>
                  </a:solidFill>
                  <a:latin typeface="Gill Sans"/>
                  <a:ea typeface="Gill Sans"/>
                  <a:cs typeface="Gill Sans"/>
                  <a:sym typeface="Gill Sans"/>
                </a:rPr>
                <a:t>CIBLAGE</a:t>
              </a:r>
            </a:p>
            <a:p>
              <a:pPr marL="1270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fr-FR" sz="1050" b="1" dirty="0">
                  <a:solidFill>
                    <a:srgbClr val="D6641D"/>
                  </a:solidFill>
                  <a:latin typeface="Gill Sans"/>
                  <a:ea typeface="Gill Sans"/>
                  <a:cs typeface="Gill Sans"/>
                  <a:sym typeface="Gill Sans"/>
                </a:rPr>
                <a:t>DES METIERS</a:t>
              </a:r>
            </a:p>
            <a:p>
              <a:pPr marL="1270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fr-FR" sz="1050" b="1" dirty="0">
                  <a:solidFill>
                    <a:srgbClr val="D6641D"/>
                  </a:solidFill>
                  <a:latin typeface="Gill Sans"/>
                  <a:sym typeface="Gill Sans"/>
                </a:rPr>
                <a:t>FAVORABLES</a:t>
              </a:r>
            </a:p>
            <a:p>
              <a:pPr marL="1270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lang="fr-FR" sz="1050" b="1" dirty="0">
                <a:solidFill>
                  <a:srgbClr val="D6641D"/>
                </a:solidFill>
                <a:latin typeface="Gill Sans"/>
                <a:sym typeface="Gill Sans"/>
              </a:endParaRPr>
            </a:p>
            <a:p>
              <a:pPr marL="1270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lang="fr-FR" sz="1050" b="1" dirty="0">
                <a:solidFill>
                  <a:srgbClr val="D6641D"/>
                </a:solidFill>
                <a:latin typeface="Gill Sans"/>
                <a:sym typeface="Gill Sans"/>
              </a:endParaRPr>
            </a:p>
            <a:p>
              <a:pPr marL="1270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fr-FR" sz="1050" b="1" dirty="0">
                  <a:solidFill>
                    <a:srgbClr val="D6641D"/>
                  </a:solidFill>
                  <a:latin typeface="Gill Sans"/>
                  <a:sym typeface="Gill Sans"/>
                </a:rPr>
                <a:t>A COURT TERME ET A MOYEN TERME</a:t>
              </a:r>
              <a:endParaRPr sz="1400" dirty="0"/>
            </a:p>
          </p:txBody>
        </p:sp>
        <p:grpSp>
          <p:nvGrpSpPr>
            <p:cNvPr id="23" name="Google Shape;425;p60">
              <a:extLst>
                <a:ext uri="{FF2B5EF4-FFF2-40B4-BE49-F238E27FC236}">
                  <a16:creationId xmlns:a16="http://schemas.microsoft.com/office/drawing/2014/main" id="{E019A7F9-F8F6-4705-8A63-CD935702954D}"/>
                </a:ext>
              </a:extLst>
            </p:cNvPr>
            <p:cNvGrpSpPr/>
            <p:nvPr/>
          </p:nvGrpSpPr>
          <p:grpSpPr>
            <a:xfrm>
              <a:off x="1126359" y="1569658"/>
              <a:ext cx="10323396" cy="3905148"/>
              <a:chOff x="503634" y="714042"/>
              <a:chExt cx="13756508" cy="5234249"/>
            </a:xfrm>
          </p:grpSpPr>
          <p:sp>
            <p:nvSpPr>
              <p:cNvPr id="25" name="Google Shape;427;p60">
                <a:extLst>
                  <a:ext uri="{FF2B5EF4-FFF2-40B4-BE49-F238E27FC236}">
                    <a16:creationId xmlns:a16="http://schemas.microsoft.com/office/drawing/2014/main" id="{EB2E08D8-D139-4436-A208-055D730F1929}"/>
                  </a:ext>
                </a:extLst>
              </p:cNvPr>
              <p:cNvSpPr/>
              <p:nvPr/>
            </p:nvSpPr>
            <p:spPr>
              <a:xfrm>
                <a:off x="5295902" y="2824575"/>
                <a:ext cx="2376000" cy="2088000"/>
              </a:xfrm>
              <a:custGeom>
                <a:avLst/>
                <a:gdLst/>
                <a:ahLst/>
                <a:cxnLst/>
                <a:rect l="l" t="t" r="r" b="b"/>
                <a:pathLst>
                  <a:path w="2232659" h="1902459" extrusionOk="0">
                    <a:moveTo>
                      <a:pt x="1757169" y="1901952"/>
                    </a:moveTo>
                    <a:lnTo>
                      <a:pt x="475485" y="1901952"/>
                    </a:lnTo>
                    <a:lnTo>
                      <a:pt x="0" y="950971"/>
                    </a:lnTo>
                    <a:lnTo>
                      <a:pt x="475485" y="0"/>
                    </a:lnTo>
                    <a:lnTo>
                      <a:pt x="1757169" y="0"/>
                    </a:lnTo>
                    <a:lnTo>
                      <a:pt x="1767075" y="19812"/>
                    </a:lnTo>
                    <a:lnTo>
                      <a:pt x="495297" y="19812"/>
                    </a:lnTo>
                    <a:lnTo>
                      <a:pt x="483105" y="27432"/>
                    </a:lnTo>
                    <a:lnTo>
                      <a:pt x="491493" y="27432"/>
                    </a:lnTo>
                    <a:lnTo>
                      <a:pt x="33515" y="944880"/>
                    </a:lnTo>
                    <a:lnTo>
                      <a:pt x="27429" y="944880"/>
                    </a:lnTo>
                    <a:lnTo>
                      <a:pt x="27429" y="957072"/>
                    </a:lnTo>
                    <a:lnTo>
                      <a:pt x="33525" y="957072"/>
                    </a:lnTo>
                    <a:lnTo>
                      <a:pt x="491487" y="1872996"/>
                    </a:lnTo>
                    <a:lnTo>
                      <a:pt x="483105" y="1872996"/>
                    </a:lnTo>
                    <a:lnTo>
                      <a:pt x="495297" y="1880616"/>
                    </a:lnTo>
                    <a:lnTo>
                      <a:pt x="1767837" y="1880616"/>
                    </a:lnTo>
                    <a:lnTo>
                      <a:pt x="1757169" y="1901952"/>
                    </a:lnTo>
                    <a:close/>
                  </a:path>
                  <a:path w="2232659" h="1902459" extrusionOk="0">
                    <a:moveTo>
                      <a:pt x="491493" y="27432"/>
                    </a:moveTo>
                    <a:lnTo>
                      <a:pt x="483105" y="27432"/>
                    </a:lnTo>
                    <a:lnTo>
                      <a:pt x="495297" y="19812"/>
                    </a:lnTo>
                    <a:lnTo>
                      <a:pt x="491493" y="27432"/>
                    </a:lnTo>
                    <a:close/>
                  </a:path>
                  <a:path w="2232659" h="1902459" extrusionOk="0">
                    <a:moveTo>
                      <a:pt x="1739649" y="27432"/>
                    </a:moveTo>
                    <a:lnTo>
                      <a:pt x="491493" y="27432"/>
                    </a:lnTo>
                    <a:lnTo>
                      <a:pt x="495297" y="19812"/>
                    </a:lnTo>
                    <a:lnTo>
                      <a:pt x="1735833" y="19812"/>
                    </a:lnTo>
                    <a:lnTo>
                      <a:pt x="1739649" y="27432"/>
                    </a:lnTo>
                    <a:close/>
                  </a:path>
                  <a:path w="2232659" h="1902459" extrusionOk="0">
                    <a:moveTo>
                      <a:pt x="2202170" y="950971"/>
                    </a:moveTo>
                    <a:lnTo>
                      <a:pt x="1735833" y="19812"/>
                    </a:lnTo>
                    <a:lnTo>
                      <a:pt x="1748025" y="27432"/>
                    </a:lnTo>
                    <a:lnTo>
                      <a:pt x="1770885" y="27432"/>
                    </a:lnTo>
                    <a:lnTo>
                      <a:pt x="2229609" y="944880"/>
                    </a:lnTo>
                    <a:lnTo>
                      <a:pt x="2205225" y="944880"/>
                    </a:lnTo>
                    <a:lnTo>
                      <a:pt x="2202170" y="950971"/>
                    </a:lnTo>
                    <a:close/>
                  </a:path>
                  <a:path w="2232659" h="1902459" extrusionOk="0">
                    <a:moveTo>
                      <a:pt x="1770885" y="27432"/>
                    </a:moveTo>
                    <a:lnTo>
                      <a:pt x="1748025" y="27432"/>
                    </a:lnTo>
                    <a:lnTo>
                      <a:pt x="1735833" y="19812"/>
                    </a:lnTo>
                    <a:lnTo>
                      <a:pt x="1767075" y="19812"/>
                    </a:lnTo>
                    <a:lnTo>
                      <a:pt x="1770885" y="27432"/>
                    </a:lnTo>
                    <a:close/>
                  </a:path>
                  <a:path w="2232659" h="1902459" extrusionOk="0">
                    <a:moveTo>
                      <a:pt x="27429" y="957072"/>
                    </a:moveTo>
                    <a:lnTo>
                      <a:pt x="27429" y="944880"/>
                    </a:lnTo>
                    <a:lnTo>
                      <a:pt x="30472" y="950976"/>
                    </a:lnTo>
                    <a:lnTo>
                      <a:pt x="27429" y="957072"/>
                    </a:lnTo>
                    <a:close/>
                  </a:path>
                  <a:path w="2232659" h="1902459" extrusionOk="0">
                    <a:moveTo>
                      <a:pt x="30475" y="950971"/>
                    </a:moveTo>
                    <a:lnTo>
                      <a:pt x="27429" y="944880"/>
                    </a:lnTo>
                    <a:lnTo>
                      <a:pt x="33515" y="944880"/>
                    </a:lnTo>
                    <a:lnTo>
                      <a:pt x="30475" y="950971"/>
                    </a:lnTo>
                    <a:close/>
                  </a:path>
                  <a:path w="2232659" h="1902459" extrusionOk="0">
                    <a:moveTo>
                      <a:pt x="2205225" y="957072"/>
                    </a:moveTo>
                    <a:lnTo>
                      <a:pt x="2202170" y="950971"/>
                    </a:lnTo>
                    <a:lnTo>
                      <a:pt x="2205225" y="944880"/>
                    </a:lnTo>
                    <a:lnTo>
                      <a:pt x="2205225" y="957072"/>
                    </a:lnTo>
                    <a:close/>
                  </a:path>
                  <a:path w="2232659" h="1902459" extrusionOk="0">
                    <a:moveTo>
                      <a:pt x="2229609" y="957072"/>
                    </a:moveTo>
                    <a:lnTo>
                      <a:pt x="2205225" y="957072"/>
                    </a:lnTo>
                    <a:lnTo>
                      <a:pt x="2205225" y="944880"/>
                    </a:lnTo>
                    <a:lnTo>
                      <a:pt x="2229609" y="944880"/>
                    </a:lnTo>
                    <a:lnTo>
                      <a:pt x="2232657" y="950976"/>
                    </a:lnTo>
                    <a:lnTo>
                      <a:pt x="2229609" y="957072"/>
                    </a:lnTo>
                    <a:close/>
                  </a:path>
                  <a:path w="2232659" h="1902459" extrusionOk="0">
                    <a:moveTo>
                      <a:pt x="33525" y="957072"/>
                    </a:moveTo>
                    <a:lnTo>
                      <a:pt x="27429" y="957072"/>
                    </a:lnTo>
                    <a:lnTo>
                      <a:pt x="30475" y="950971"/>
                    </a:lnTo>
                    <a:lnTo>
                      <a:pt x="33525" y="957072"/>
                    </a:lnTo>
                    <a:close/>
                  </a:path>
                  <a:path w="2232659" h="1902459" extrusionOk="0">
                    <a:moveTo>
                      <a:pt x="1735833" y="1880616"/>
                    </a:moveTo>
                    <a:lnTo>
                      <a:pt x="2202170" y="950971"/>
                    </a:lnTo>
                    <a:lnTo>
                      <a:pt x="2205225" y="957072"/>
                    </a:lnTo>
                    <a:lnTo>
                      <a:pt x="2229609" y="957072"/>
                    </a:lnTo>
                    <a:lnTo>
                      <a:pt x="1771647" y="1872996"/>
                    </a:lnTo>
                    <a:lnTo>
                      <a:pt x="1748025" y="1872996"/>
                    </a:lnTo>
                    <a:lnTo>
                      <a:pt x="1735833" y="1880616"/>
                    </a:lnTo>
                    <a:close/>
                  </a:path>
                  <a:path w="2232659" h="1902459" extrusionOk="0">
                    <a:moveTo>
                      <a:pt x="495297" y="1880616"/>
                    </a:moveTo>
                    <a:lnTo>
                      <a:pt x="483105" y="1872996"/>
                    </a:lnTo>
                    <a:lnTo>
                      <a:pt x="491487" y="1872996"/>
                    </a:lnTo>
                    <a:lnTo>
                      <a:pt x="495297" y="1880616"/>
                    </a:lnTo>
                    <a:close/>
                  </a:path>
                  <a:path w="2232659" h="1902459" extrusionOk="0">
                    <a:moveTo>
                      <a:pt x="1735833" y="1880616"/>
                    </a:moveTo>
                    <a:lnTo>
                      <a:pt x="495297" y="1880616"/>
                    </a:lnTo>
                    <a:lnTo>
                      <a:pt x="491487" y="1872996"/>
                    </a:lnTo>
                    <a:lnTo>
                      <a:pt x="1739655" y="1872996"/>
                    </a:lnTo>
                    <a:lnTo>
                      <a:pt x="1735833" y="1880616"/>
                    </a:lnTo>
                    <a:close/>
                  </a:path>
                  <a:path w="2232659" h="1902459" extrusionOk="0">
                    <a:moveTo>
                      <a:pt x="1767837" y="1880616"/>
                    </a:moveTo>
                    <a:lnTo>
                      <a:pt x="1735833" y="1880616"/>
                    </a:lnTo>
                    <a:lnTo>
                      <a:pt x="1748025" y="1872996"/>
                    </a:lnTo>
                    <a:lnTo>
                      <a:pt x="1771647" y="1872996"/>
                    </a:lnTo>
                    <a:lnTo>
                      <a:pt x="1767837" y="1880616"/>
                    </a:lnTo>
                    <a:close/>
                  </a:path>
                </a:pathLst>
              </a:custGeom>
              <a:solidFill>
                <a:srgbClr val="03546B"/>
              </a:solidFill>
              <a:ln>
                <a:noFill/>
              </a:ln>
            </p:spPr>
            <p:txBody>
              <a:bodyPr spcFirstLastPara="1" wrap="square" lIns="0" tIns="0" rIns="0" bIns="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6" name="Google Shape;428;p60">
                <a:extLst>
                  <a:ext uri="{FF2B5EF4-FFF2-40B4-BE49-F238E27FC236}">
                    <a16:creationId xmlns:a16="http://schemas.microsoft.com/office/drawing/2014/main" id="{24EFDB44-897A-445B-ADFC-9D60E5793612}"/>
                  </a:ext>
                </a:extLst>
              </p:cNvPr>
              <p:cNvSpPr/>
              <p:nvPr/>
            </p:nvSpPr>
            <p:spPr>
              <a:xfrm>
                <a:off x="5304138" y="773532"/>
                <a:ext cx="2376000" cy="2088000"/>
              </a:xfrm>
              <a:custGeom>
                <a:avLst/>
                <a:gdLst/>
                <a:ahLst/>
                <a:cxnLst/>
                <a:rect l="l" t="t" r="r" b="b"/>
                <a:pathLst>
                  <a:path w="2232659" h="1900555" extrusionOk="0">
                    <a:moveTo>
                      <a:pt x="1757172" y="1900428"/>
                    </a:moveTo>
                    <a:lnTo>
                      <a:pt x="475488" y="1900428"/>
                    </a:lnTo>
                    <a:lnTo>
                      <a:pt x="0" y="950976"/>
                    </a:lnTo>
                    <a:lnTo>
                      <a:pt x="475488" y="0"/>
                    </a:lnTo>
                    <a:lnTo>
                      <a:pt x="1757172" y="0"/>
                    </a:lnTo>
                    <a:lnTo>
                      <a:pt x="1767078" y="19812"/>
                    </a:lnTo>
                    <a:lnTo>
                      <a:pt x="495300" y="19812"/>
                    </a:lnTo>
                    <a:lnTo>
                      <a:pt x="483108" y="27432"/>
                    </a:lnTo>
                    <a:lnTo>
                      <a:pt x="491496" y="27432"/>
                    </a:lnTo>
                    <a:lnTo>
                      <a:pt x="34278" y="943356"/>
                    </a:lnTo>
                    <a:lnTo>
                      <a:pt x="27432" y="943356"/>
                    </a:lnTo>
                    <a:lnTo>
                      <a:pt x="27432" y="957072"/>
                    </a:lnTo>
                    <a:lnTo>
                      <a:pt x="34278" y="957072"/>
                    </a:lnTo>
                    <a:lnTo>
                      <a:pt x="491496" y="1872996"/>
                    </a:lnTo>
                    <a:lnTo>
                      <a:pt x="483108" y="1872996"/>
                    </a:lnTo>
                    <a:lnTo>
                      <a:pt x="495300" y="1880616"/>
                    </a:lnTo>
                    <a:lnTo>
                      <a:pt x="1767093" y="1880616"/>
                    </a:lnTo>
                    <a:lnTo>
                      <a:pt x="1757172" y="1900428"/>
                    </a:lnTo>
                    <a:close/>
                  </a:path>
                  <a:path w="2232659" h="1900555" extrusionOk="0">
                    <a:moveTo>
                      <a:pt x="491496" y="27432"/>
                    </a:moveTo>
                    <a:lnTo>
                      <a:pt x="483108" y="27432"/>
                    </a:lnTo>
                    <a:lnTo>
                      <a:pt x="495300" y="19812"/>
                    </a:lnTo>
                    <a:lnTo>
                      <a:pt x="491496" y="27432"/>
                    </a:lnTo>
                    <a:close/>
                  </a:path>
                  <a:path w="2232659" h="1900555" extrusionOk="0">
                    <a:moveTo>
                      <a:pt x="1739652" y="27432"/>
                    </a:moveTo>
                    <a:lnTo>
                      <a:pt x="491496" y="27432"/>
                    </a:lnTo>
                    <a:lnTo>
                      <a:pt x="495300" y="19812"/>
                    </a:lnTo>
                    <a:lnTo>
                      <a:pt x="1735836" y="19812"/>
                    </a:lnTo>
                    <a:lnTo>
                      <a:pt x="1739652" y="27432"/>
                    </a:lnTo>
                    <a:close/>
                  </a:path>
                  <a:path w="2232659" h="1900555" extrusionOk="0">
                    <a:moveTo>
                      <a:pt x="2201793" y="950214"/>
                    </a:moveTo>
                    <a:lnTo>
                      <a:pt x="1735836" y="19812"/>
                    </a:lnTo>
                    <a:lnTo>
                      <a:pt x="1748028" y="27432"/>
                    </a:lnTo>
                    <a:lnTo>
                      <a:pt x="1770888" y="27432"/>
                    </a:lnTo>
                    <a:lnTo>
                      <a:pt x="2228850" y="943356"/>
                    </a:lnTo>
                    <a:lnTo>
                      <a:pt x="2205228" y="943356"/>
                    </a:lnTo>
                    <a:lnTo>
                      <a:pt x="2201793" y="950214"/>
                    </a:lnTo>
                    <a:close/>
                  </a:path>
                  <a:path w="2232659" h="1900555" extrusionOk="0">
                    <a:moveTo>
                      <a:pt x="1770888" y="27432"/>
                    </a:moveTo>
                    <a:lnTo>
                      <a:pt x="1748028" y="27432"/>
                    </a:lnTo>
                    <a:lnTo>
                      <a:pt x="1735836" y="19812"/>
                    </a:lnTo>
                    <a:lnTo>
                      <a:pt x="1767078" y="19812"/>
                    </a:lnTo>
                    <a:lnTo>
                      <a:pt x="1770888" y="27432"/>
                    </a:lnTo>
                    <a:close/>
                  </a:path>
                  <a:path w="2232659" h="1900555" extrusionOk="0">
                    <a:moveTo>
                      <a:pt x="27432" y="957072"/>
                    </a:moveTo>
                    <a:lnTo>
                      <a:pt x="27432" y="943356"/>
                    </a:lnTo>
                    <a:lnTo>
                      <a:pt x="30855" y="950214"/>
                    </a:lnTo>
                    <a:lnTo>
                      <a:pt x="27432" y="957072"/>
                    </a:lnTo>
                    <a:close/>
                  </a:path>
                  <a:path w="2232659" h="1900555" extrusionOk="0">
                    <a:moveTo>
                      <a:pt x="30855" y="950214"/>
                    </a:moveTo>
                    <a:lnTo>
                      <a:pt x="27432" y="943356"/>
                    </a:lnTo>
                    <a:lnTo>
                      <a:pt x="34278" y="943356"/>
                    </a:lnTo>
                    <a:lnTo>
                      <a:pt x="30855" y="950214"/>
                    </a:lnTo>
                    <a:close/>
                  </a:path>
                  <a:path w="2232659" h="1900555" extrusionOk="0">
                    <a:moveTo>
                      <a:pt x="2205228" y="957072"/>
                    </a:moveTo>
                    <a:lnTo>
                      <a:pt x="2201793" y="950214"/>
                    </a:lnTo>
                    <a:lnTo>
                      <a:pt x="2205228" y="943356"/>
                    </a:lnTo>
                    <a:lnTo>
                      <a:pt x="2205228" y="957072"/>
                    </a:lnTo>
                    <a:close/>
                  </a:path>
                  <a:path w="2232659" h="1900555" extrusionOk="0">
                    <a:moveTo>
                      <a:pt x="2229607" y="957072"/>
                    </a:moveTo>
                    <a:lnTo>
                      <a:pt x="2205228" y="957072"/>
                    </a:lnTo>
                    <a:lnTo>
                      <a:pt x="2205228" y="943356"/>
                    </a:lnTo>
                    <a:lnTo>
                      <a:pt x="2228850" y="943356"/>
                    </a:lnTo>
                    <a:lnTo>
                      <a:pt x="2232660" y="950976"/>
                    </a:lnTo>
                    <a:lnTo>
                      <a:pt x="2229607" y="957072"/>
                    </a:lnTo>
                    <a:close/>
                  </a:path>
                  <a:path w="2232659" h="1900555" extrusionOk="0">
                    <a:moveTo>
                      <a:pt x="34278" y="957072"/>
                    </a:moveTo>
                    <a:lnTo>
                      <a:pt x="27432" y="957072"/>
                    </a:lnTo>
                    <a:lnTo>
                      <a:pt x="30855" y="950214"/>
                    </a:lnTo>
                    <a:lnTo>
                      <a:pt x="34278" y="957072"/>
                    </a:lnTo>
                    <a:close/>
                  </a:path>
                  <a:path w="2232659" h="1900555" extrusionOk="0">
                    <a:moveTo>
                      <a:pt x="1735836" y="1880616"/>
                    </a:moveTo>
                    <a:lnTo>
                      <a:pt x="2201793" y="950214"/>
                    </a:lnTo>
                    <a:lnTo>
                      <a:pt x="2205228" y="957072"/>
                    </a:lnTo>
                    <a:lnTo>
                      <a:pt x="2229607" y="957072"/>
                    </a:lnTo>
                    <a:lnTo>
                      <a:pt x="1770910" y="1872996"/>
                    </a:lnTo>
                    <a:lnTo>
                      <a:pt x="1748028" y="1872996"/>
                    </a:lnTo>
                    <a:lnTo>
                      <a:pt x="1735836" y="1880616"/>
                    </a:lnTo>
                    <a:close/>
                  </a:path>
                  <a:path w="2232659" h="1900555" extrusionOk="0">
                    <a:moveTo>
                      <a:pt x="495300" y="1880616"/>
                    </a:moveTo>
                    <a:lnTo>
                      <a:pt x="483108" y="1872996"/>
                    </a:lnTo>
                    <a:lnTo>
                      <a:pt x="491496" y="1872996"/>
                    </a:lnTo>
                    <a:lnTo>
                      <a:pt x="495300" y="1880616"/>
                    </a:lnTo>
                    <a:close/>
                  </a:path>
                  <a:path w="2232659" h="1900555" extrusionOk="0">
                    <a:moveTo>
                      <a:pt x="1735836" y="1880616"/>
                    </a:moveTo>
                    <a:lnTo>
                      <a:pt x="495300" y="1880616"/>
                    </a:lnTo>
                    <a:lnTo>
                      <a:pt x="491496" y="1872996"/>
                    </a:lnTo>
                    <a:lnTo>
                      <a:pt x="1739652" y="1872996"/>
                    </a:lnTo>
                    <a:lnTo>
                      <a:pt x="1735836" y="1880616"/>
                    </a:lnTo>
                    <a:close/>
                  </a:path>
                  <a:path w="2232659" h="1900555" extrusionOk="0">
                    <a:moveTo>
                      <a:pt x="1767093" y="1880616"/>
                    </a:moveTo>
                    <a:lnTo>
                      <a:pt x="1735836" y="1880616"/>
                    </a:lnTo>
                    <a:lnTo>
                      <a:pt x="1748028" y="1872996"/>
                    </a:lnTo>
                    <a:lnTo>
                      <a:pt x="1770910" y="1872996"/>
                    </a:lnTo>
                    <a:lnTo>
                      <a:pt x="1767093" y="1880616"/>
                    </a:lnTo>
                    <a:close/>
                  </a:path>
                </a:pathLst>
              </a:custGeom>
              <a:solidFill>
                <a:srgbClr val="03546B"/>
              </a:solidFill>
              <a:ln>
                <a:noFill/>
              </a:ln>
            </p:spPr>
            <p:txBody>
              <a:bodyPr spcFirstLastPara="1" wrap="square" lIns="0" tIns="0" rIns="0" bIns="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7" name="Google Shape;429;p60">
                <a:extLst>
                  <a:ext uri="{FF2B5EF4-FFF2-40B4-BE49-F238E27FC236}">
                    <a16:creationId xmlns:a16="http://schemas.microsoft.com/office/drawing/2014/main" id="{8D0F743D-D663-4B23-A58A-9B96ACCD9547}"/>
                  </a:ext>
                </a:extLst>
              </p:cNvPr>
              <p:cNvSpPr/>
              <p:nvPr/>
            </p:nvSpPr>
            <p:spPr>
              <a:xfrm>
                <a:off x="7134494" y="3860291"/>
                <a:ext cx="2376000" cy="2088000"/>
              </a:xfrm>
              <a:custGeom>
                <a:avLst/>
                <a:gdLst/>
                <a:ahLst/>
                <a:cxnLst/>
                <a:rect l="l" t="t" r="r" b="b"/>
                <a:pathLst>
                  <a:path w="2234565" h="1902460" extrusionOk="0">
                    <a:moveTo>
                      <a:pt x="1758696" y="1901952"/>
                    </a:moveTo>
                    <a:lnTo>
                      <a:pt x="475488" y="1901952"/>
                    </a:lnTo>
                    <a:lnTo>
                      <a:pt x="0" y="950976"/>
                    </a:lnTo>
                    <a:lnTo>
                      <a:pt x="475488" y="0"/>
                    </a:lnTo>
                    <a:lnTo>
                      <a:pt x="1758696" y="0"/>
                    </a:lnTo>
                    <a:lnTo>
                      <a:pt x="1769364" y="21336"/>
                    </a:lnTo>
                    <a:lnTo>
                      <a:pt x="496824" y="21336"/>
                    </a:lnTo>
                    <a:lnTo>
                      <a:pt x="484632" y="28956"/>
                    </a:lnTo>
                    <a:lnTo>
                      <a:pt x="493014" y="28956"/>
                    </a:lnTo>
                    <a:lnTo>
                      <a:pt x="35052" y="944880"/>
                    </a:lnTo>
                    <a:lnTo>
                      <a:pt x="28956" y="944880"/>
                    </a:lnTo>
                    <a:lnTo>
                      <a:pt x="28956" y="957072"/>
                    </a:lnTo>
                    <a:lnTo>
                      <a:pt x="35042" y="957072"/>
                    </a:lnTo>
                    <a:lnTo>
                      <a:pt x="493020" y="1874520"/>
                    </a:lnTo>
                    <a:lnTo>
                      <a:pt x="484632" y="1874520"/>
                    </a:lnTo>
                    <a:lnTo>
                      <a:pt x="496824" y="1882140"/>
                    </a:lnTo>
                    <a:lnTo>
                      <a:pt x="1768602" y="1882140"/>
                    </a:lnTo>
                    <a:lnTo>
                      <a:pt x="1758696" y="1901952"/>
                    </a:lnTo>
                    <a:close/>
                  </a:path>
                  <a:path w="2234565" h="1902460" extrusionOk="0">
                    <a:moveTo>
                      <a:pt x="493014" y="28956"/>
                    </a:moveTo>
                    <a:lnTo>
                      <a:pt x="484632" y="28956"/>
                    </a:lnTo>
                    <a:lnTo>
                      <a:pt x="496824" y="21336"/>
                    </a:lnTo>
                    <a:lnTo>
                      <a:pt x="493014" y="28956"/>
                    </a:lnTo>
                    <a:close/>
                  </a:path>
                  <a:path w="2234565" h="1902460" extrusionOk="0">
                    <a:moveTo>
                      <a:pt x="1741170" y="28956"/>
                    </a:moveTo>
                    <a:lnTo>
                      <a:pt x="493014" y="28956"/>
                    </a:lnTo>
                    <a:lnTo>
                      <a:pt x="496824" y="21336"/>
                    </a:lnTo>
                    <a:lnTo>
                      <a:pt x="1737360" y="21336"/>
                    </a:lnTo>
                    <a:lnTo>
                      <a:pt x="1741170" y="28956"/>
                    </a:lnTo>
                    <a:close/>
                  </a:path>
                  <a:path w="2234565" h="1902460" extrusionOk="0">
                    <a:moveTo>
                      <a:pt x="2202182" y="950980"/>
                    </a:moveTo>
                    <a:lnTo>
                      <a:pt x="1737360" y="21336"/>
                    </a:lnTo>
                    <a:lnTo>
                      <a:pt x="1749552" y="28956"/>
                    </a:lnTo>
                    <a:lnTo>
                      <a:pt x="1773174" y="28956"/>
                    </a:lnTo>
                    <a:lnTo>
                      <a:pt x="2231136" y="944880"/>
                    </a:lnTo>
                    <a:lnTo>
                      <a:pt x="2205228" y="944880"/>
                    </a:lnTo>
                    <a:lnTo>
                      <a:pt x="2202182" y="950980"/>
                    </a:lnTo>
                    <a:close/>
                  </a:path>
                  <a:path w="2234565" h="1902460" extrusionOk="0">
                    <a:moveTo>
                      <a:pt x="1773174" y="28956"/>
                    </a:moveTo>
                    <a:lnTo>
                      <a:pt x="1749552" y="28956"/>
                    </a:lnTo>
                    <a:lnTo>
                      <a:pt x="1737360" y="21336"/>
                    </a:lnTo>
                    <a:lnTo>
                      <a:pt x="1769364" y="21336"/>
                    </a:lnTo>
                    <a:lnTo>
                      <a:pt x="1773174" y="28956"/>
                    </a:lnTo>
                    <a:close/>
                  </a:path>
                  <a:path w="2234565" h="1902460" extrusionOk="0">
                    <a:moveTo>
                      <a:pt x="28956" y="957072"/>
                    </a:moveTo>
                    <a:lnTo>
                      <a:pt x="28956" y="944880"/>
                    </a:lnTo>
                    <a:lnTo>
                      <a:pt x="32001" y="950980"/>
                    </a:lnTo>
                    <a:lnTo>
                      <a:pt x="28956" y="957072"/>
                    </a:lnTo>
                    <a:close/>
                  </a:path>
                  <a:path w="2234565" h="1902460" extrusionOk="0">
                    <a:moveTo>
                      <a:pt x="32001" y="950980"/>
                    </a:moveTo>
                    <a:lnTo>
                      <a:pt x="28956" y="944880"/>
                    </a:lnTo>
                    <a:lnTo>
                      <a:pt x="35052" y="944880"/>
                    </a:lnTo>
                    <a:lnTo>
                      <a:pt x="32001" y="950980"/>
                    </a:lnTo>
                    <a:close/>
                  </a:path>
                  <a:path w="2234565" h="1902460" extrusionOk="0">
                    <a:moveTo>
                      <a:pt x="2205228" y="957072"/>
                    </a:moveTo>
                    <a:lnTo>
                      <a:pt x="2202185" y="950976"/>
                    </a:lnTo>
                    <a:lnTo>
                      <a:pt x="2205228" y="944880"/>
                    </a:lnTo>
                    <a:lnTo>
                      <a:pt x="2205228" y="957072"/>
                    </a:lnTo>
                    <a:close/>
                  </a:path>
                  <a:path w="2234565" h="1902460" extrusionOk="0">
                    <a:moveTo>
                      <a:pt x="2231136" y="957072"/>
                    </a:moveTo>
                    <a:lnTo>
                      <a:pt x="2205228" y="957072"/>
                    </a:lnTo>
                    <a:lnTo>
                      <a:pt x="2205228" y="944880"/>
                    </a:lnTo>
                    <a:lnTo>
                      <a:pt x="2231136" y="944880"/>
                    </a:lnTo>
                    <a:lnTo>
                      <a:pt x="2234181" y="950980"/>
                    </a:lnTo>
                    <a:lnTo>
                      <a:pt x="2231136" y="957072"/>
                    </a:lnTo>
                    <a:close/>
                  </a:path>
                  <a:path w="2234565" h="1902460" extrusionOk="0">
                    <a:moveTo>
                      <a:pt x="35042" y="957072"/>
                    </a:moveTo>
                    <a:lnTo>
                      <a:pt x="28956" y="957072"/>
                    </a:lnTo>
                    <a:lnTo>
                      <a:pt x="32001" y="950980"/>
                    </a:lnTo>
                    <a:lnTo>
                      <a:pt x="35042" y="957072"/>
                    </a:lnTo>
                    <a:close/>
                  </a:path>
                  <a:path w="2234565" h="1902460" extrusionOk="0">
                    <a:moveTo>
                      <a:pt x="1737360" y="1882140"/>
                    </a:moveTo>
                    <a:lnTo>
                      <a:pt x="2202182" y="950980"/>
                    </a:lnTo>
                    <a:lnTo>
                      <a:pt x="2205228" y="957072"/>
                    </a:lnTo>
                    <a:lnTo>
                      <a:pt x="2231136" y="957072"/>
                    </a:lnTo>
                    <a:lnTo>
                      <a:pt x="1772412" y="1874520"/>
                    </a:lnTo>
                    <a:lnTo>
                      <a:pt x="1749552" y="1874520"/>
                    </a:lnTo>
                    <a:lnTo>
                      <a:pt x="1737360" y="1882140"/>
                    </a:lnTo>
                    <a:close/>
                  </a:path>
                  <a:path w="2234565" h="1902460" extrusionOk="0">
                    <a:moveTo>
                      <a:pt x="496824" y="1882140"/>
                    </a:moveTo>
                    <a:lnTo>
                      <a:pt x="484632" y="1874520"/>
                    </a:lnTo>
                    <a:lnTo>
                      <a:pt x="493020" y="1874520"/>
                    </a:lnTo>
                    <a:lnTo>
                      <a:pt x="496824" y="1882140"/>
                    </a:lnTo>
                    <a:close/>
                  </a:path>
                  <a:path w="2234565" h="1902460" extrusionOk="0">
                    <a:moveTo>
                      <a:pt x="1737360" y="1882140"/>
                    </a:moveTo>
                    <a:lnTo>
                      <a:pt x="496824" y="1882140"/>
                    </a:lnTo>
                    <a:lnTo>
                      <a:pt x="493020" y="1874520"/>
                    </a:lnTo>
                    <a:lnTo>
                      <a:pt x="1741163" y="1874520"/>
                    </a:lnTo>
                    <a:lnTo>
                      <a:pt x="1737360" y="1882140"/>
                    </a:lnTo>
                    <a:close/>
                  </a:path>
                  <a:path w="2234565" h="1902460" extrusionOk="0">
                    <a:moveTo>
                      <a:pt x="1768602" y="1882140"/>
                    </a:moveTo>
                    <a:lnTo>
                      <a:pt x="1737360" y="1882140"/>
                    </a:lnTo>
                    <a:lnTo>
                      <a:pt x="1749552" y="1874520"/>
                    </a:lnTo>
                    <a:lnTo>
                      <a:pt x="1772412" y="1874520"/>
                    </a:lnTo>
                    <a:lnTo>
                      <a:pt x="1768602" y="1882140"/>
                    </a:lnTo>
                    <a:close/>
                  </a:path>
                </a:pathLst>
              </a:custGeom>
              <a:solidFill>
                <a:srgbClr val="03546B"/>
              </a:solidFill>
              <a:ln>
                <a:noFill/>
              </a:ln>
            </p:spPr>
            <p:txBody>
              <a:bodyPr spcFirstLastPara="1" wrap="square" lIns="0" tIns="0" rIns="0" bIns="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8" name="Google Shape;430;p60">
                <a:extLst>
                  <a:ext uri="{FF2B5EF4-FFF2-40B4-BE49-F238E27FC236}">
                    <a16:creationId xmlns:a16="http://schemas.microsoft.com/office/drawing/2014/main" id="{90E5410C-01B9-4781-84A4-2E63B0DFC0E5}"/>
                  </a:ext>
                </a:extLst>
              </p:cNvPr>
              <p:cNvSpPr/>
              <p:nvPr/>
            </p:nvSpPr>
            <p:spPr>
              <a:xfrm>
                <a:off x="7146324" y="1806474"/>
                <a:ext cx="2376000" cy="2088000"/>
              </a:xfrm>
              <a:custGeom>
                <a:avLst/>
                <a:gdLst/>
                <a:ahLst/>
                <a:cxnLst/>
                <a:rect l="l" t="t" r="r" b="b"/>
                <a:pathLst>
                  <a:path w="2234565" h="1902460" extrusionOk="0">
                    <a:moveTo>
                      <a:pt x="1758696" y="1901952"/>
                    </a:moveTo>
                    <a:lnTo>
                      <a:pt x="475488" y="1901952"/>
                    </a:lnTo>
                    <a:lnTo>
                      <a:pt x="0" y="950976"/>
                    </a:lnTo>
                    <a:lnTo>
                      <a:pt x="475488" y="0"/>
                    </a:lnTo>
                    <a:lnTo>
                      <a:pt x="1758696" y="0"/>
                    </a:lnTo>
                    <a:lnTo>
                      <a:pt x="1769364" y="21336"/>
                    </a:lnTo>
                    <a:lnTo>
                      <a:pt x="496824" y="21336"/>
                    </a:lnTo>
                    <a:lnTo>
                      <a:pt x="484632" y="28956"/>
                    </a:lnTo>
                    <a:lnTo>
                      <a:pt x="493014" y="28956"/>
                    </a:lnTo>
                    <a:lnTo>
                      <a:pt x="35052" y="944880"/>
                    </a:lnTo>
                    <a:lnTo>
                      <a:pt x="28956" y="944880"/>
                    </a:lnTo>
                    <a:lnTo>
                      <a:pt x="28956" y="957072"/>
                    </a:lnTo>
                    <a:lnTo>
                      <a:pt x="35042" y="957072"/>
                    </a:lnTo>
                    <a:lnTo>
                      <a:pt x="493020" y="1874520"/>
                    </a:lnTo>
                    <a:lnTo>
                      <a:pt x="484632" y="1874520"/>
                    </a:lnTo>
                    <a:lnTo>
                      <a:pt x="496824" y="1882140"/>
                    </a:lnTo>
                    <a:lnTo>
                      <a:pt x="1768602" y="1882140"/>
                    </a:lnTo>
                    <a:lnTo>
                      <a:pt x="1758696" y="1901952"/>
                    </a:lnTo>
                    <a:close/>
                  </a:path>
                  <a:path w="2234565" h="1902460" extrusionOk="0">
                    <a:moveTo>
                      <a:pt x="493014" y="28956"/>
                    </a:moveTo>
                    <a:lnTo>
                      <a:pt x="484632" y="28956"/>
                    </a:lnTo>
                    <a:lnTo>
                      <a:pt x="496824" y="21336"/>
                    </a:lnTo>
                    <a:lnTo>
                      <a:pt x="493014" y="28956"/>
                    </a:lnTo>
                    <a:close/>
                  </a:path>
                  <a:path w="2234565" h="1902460" extrusionOk="0">
                    <a:moveTo>
                      <a:pt x="1741170" y="28956"/>
                    </a:moveTo>
                    <a:lnTo>
                      <a:pt x="493014" y="28956"/>
                    </a:lnTo>
                    <a:lnTo>
                      <a:pt x="496824" y="21336"/>
                    </a:lnTo>
                    <a:lnTo>
                      <a:pt x="1737360" y="21336"/>
                    </a:lnTo>
                    <a:lnTo>
                      <a:pt x="1741170" y="28956"/>
                    </a:lnTo>
                    <a:close/>
                  </a:path>
                  <a:path w="2234565" h="1902460" extrusionOk="0">
                    <a:moveTo>
                      <a:pt x="2202182" y="950980"/>
                    </a:moveTo>
                    <a:lnTo>
                      <a:pt x="1737360" y="21336"/>
                    </a:lnTo>
                    <a:lnTo>
                      <a:pt x="1749552" y="28956"/>
                    </a:lnTo>
                    <a:lnTo>
                      <a:pt x="1773174" y="28956"/>
                    </a:lnTo>
                    <a:lnTo>
                      <a:pt x="2231136" y="944880"/>
                    </a:lnTo>
                    <a:lnTo>
                      <a:pt x="2205228" y="944880"/>
                    </a:lnTo>
                    <a:lnTo>
                      <a:pt x="2202182" y="950980"/>
                    </a:lnTo>
                    <a:close/>
                  </a:path>
                  <a:path w="2234565" h="1902460" extrusionOk="0">
                    <a:moveTo>
                      <a:pt x="1773174" y="28956"/>
                    </a:moveTo>
                    <a:lnTo>
                      <a:pt x="1749552" y="28956"/>
                    </a:lnTo>
                    <a:lnTo>
                      <a:pt x="1737360" y="21336"/>
                    </a:lnTo>
                    <a:lnTo>
                      <a:pt x="1769364" y="21336"/>
                    </a:lnTo>
                    <a:lnTo>
                      <a:pt x="1773174" y="28956"/>
                    </a:lnTo>
                    <a:close/>
                  </a:path>
                  <a:path w="2234565" h="1902460" extrusionOk="0">
                    <a:moveTo>
                      <a:pt x="28956" y="957072"/>
                    </a:moveTo>
                    <a:lnTo>
                      <a:pt x="28956" y="944880"/>
                    </a:lnTo>
                    <a:lnTo>
                      <a:pt x="32001" y="950980"/>
                    </a:lnTo>
                    <a:lnTo>
                      <a:pt x="28956" y="957072"/>
                    </a:lnTo>
                    <a:close/>
                  </a:path>
                  <a:path w="2234565" h="1902460" extrusionOk="0">
                    <a:moveTo>
                      <a:pt x="32001" y="950980"/>
                    </a:moveTo>
                    <a:lnTo>
                      <a:pt x="28956" y="944880"/>
                    </a:lnTo>
                    <a:lnTo>
                      <a:pt x="35052" y="944880"/>
                    </a:lnTo>
                    <a:lnTo>
                      <a:pt x="32001" y="950980"/>
                    </a:lnTo>
                    <a:close/>
                  </a:path>
                  <a:path w="2234565" h="1902460" extrusionOk="0">
                    <a:moveTo>
                      <a:pt x="2205228" y="957072"/>
                    </a:moveTo>
                    <a:lnTo>
                      <a:pt x="2202185" y="950976"/>
                    </a:lnTo>
                    <a:lnTo>
                      <a:pt x="2205228" y="944880"/>
                    </a:lnTo>
                    <a:lnTo>
                      <a:pt x="2205228" y="957072"/>
                    </a:lnTo>
                    <a:close/>
                  </a:path>
                  <a:path w="2234565" h="1902460" extrusionOk="0">
                    <a:moveTo>
                      <a:pt x="2231136" y="957072"/>
                    </a:moveTo>
                    <a:lnTo>
                      <a:pt x="2205228" y="957072"/>
                    </a:lnTo>
                    <a:lnTo>
                      <a:pt x="2205228" y="944880"/>
                    </a:lnTo>
                    <a:lnTo>
                      <a:pt x="2231136" y="944880"/>
                    </a:lnTo>
                    <a:lnTo>
                      <a:pt x="2234181" y="950980"/>
                    </a:lnTo>
                    <a:lnTo>
                      <a:pt x="2231136" y="957072"/>
                    </a:lnTo>
                    <a:close/>
                  </a:path>
                  <a:path w="2234565" h="1902460" extrusionOk="0">
                    <a:moveTo>
                      <a:pt x="35042" y="957072"/>
                    </a:moveTo>
                    <a:lnTo>
                      <a:pt x="28956" y="957072"/>
                    </a:lnTo>
                    <a:lnTo>
                      <a:pt x="32001" y="950980"/>
                    </a:lnTo>
                    <a:lnTo>
                      <a:pt x="35042" y="957072"/>
                    </a:lnTo>
                    <a:close/>
                  </a:path>
                  <a:path w="2234565" h="1902460" extrusionOk="0">
                    <a:moveTo>
                      <a:pt x="1737360" y="1882140"/>
                    </a:moveTo>
                    <a:lnTo>
                      <a:pt x="2202182" y="950980"/>
                    </a:lnTo>
                    <a:lnTo>
                      <a:pt x="2205228" y="957072"/>
                    </a:lnTo>
                    <a:lnTo>
                      <a:pt x="2231136" y="957072"/>
                    </a:lnTo>
                    <a:lnTo>
                      <a:pt x="1772412" y="1874520"/>
                    </a:lnTo>
                    <a:lnTo>
                      <a:pt x="1749552" y="1874520"/>
                    </a:lnTo>
                    <a:lnTo>
                      <a:pt x="1737360" y="1882140"/>
                    </a:lnTo>
                    <a:close/>
                  </a:path>
                  <a:path w="2234565" h="1902460" extrusionOk="0">
                    <a:moveTo>
                      <a:pt x="496824" y="1882140"/>
                    </a:moveTo>
                    <a:lnTo>
                      <a:pt x="484632" y="1874520"/>
                    </a:lnTo>
                    <a:lnTo>
                      <a:pt x="493020" y="1874520"/>
                    </a:lnTo>
                    <a:lnTo>
                      <a:pt x="496824" y="1882140"/>
                    </a:lnTo>
                    <a:close/>
                  </a:path>
                  <a:path w="2234565" h="1902460" extrusionOk="0">
                    <a:moveTo>
                      <a:pt x="1737360" y="1882140"/>
                    </a:moveTo>
                    <a:lnTo>
                      <a:pt x="496824" y="1882140"/>
                    </a:lnTo>
                    <a:lnTo>
                      <a:pt x="493020" y="1874520"/>
                    </a:lnTo>
                    <a:lnTo>
                      <a:pt x="1741163" y="1874520"/>
                    </a:lnTo>
                    <a:lnTo>
                      <a:pt x="1737360" y="1882140"/>
                    </a:lnTo>
                    <a:close/>
                  </a:path>
                  <a:path w="2234565" h="1902460" extrusionOk="0">
                    <a:moveTo>
                      <a:pt x="1768602" y="1882140"/>
                    </a:moveTo>
                    <a:lnTo>
                      <a:pt x="1737360" y="1882140"/>
                    </a:lnTo>
                    <a:lnTo>
                      <a:pt x="1749552" y="1874520"/>
                    </a:lnTo>
                    <a:lnTo>
                      <a:pt x="1772412" y="1874520"/>
                    </a:lnTo>
                    <a:lnTo>
                      <a:pt x="1768602" y="1882140"/>
                    </a:lnTo>
                    <a:close/>
                  </a:path>
                </a:pathLst>
              </a:custGeom>
              <a:solidFill>
                <a:srgbClr val="03546B"/>
              </a:solidFill>
              <a:ln>
                <a:noFill/>
              </a:ln>
            </p:spPr>
            <p:txBody>
              <a:bodyPr spcFirstLastPara="1" wrap="square" lIns="0" tIns="0" rIns="0" bIns="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9" name="Google Shape;431;p60">
                <a:extLst>
                  <a:ext uri="{FF2B5EF4-FFF2-40B4-BE49-F238E27FC236}">
                    <a16:creationId xmlns:a16="http://schemas.microsoft.com/office/drawing/2014/main" id="{F79C07AB-F772-4C0E-80F1-26571010D9FD}"/>
                  </a:ext>
                </a:extLst>
              </p:cNvPr>
              <p:cNvSpPr/>
              <p:nvPr/>
            </p:nvSpPr>
            <p:spPr>
              <a:xfrm>
                <a:off x="3448598" y="3857961"/>
                <a:ext cx="2376000" cy="2088000"/>
              </a:xfrm>
              <a:custGeom>
                <a:avLst/>
                <a:gdLst/>
                <a:ahLst/>
                <a:cxnLst/>
                <a:rect l="l" t="t" r="r" b="b"/>
                <a:pathLst>
                  <a:path w="2232660" h="1902460" extrusionOk="0">
                    <a:moveTo>
                      <a:pt x="1757172" y="1901952"/>
                    </a:moveTo>
                    <a:lnTo>
                      <a:pt x="475488" y="1901952"/>
                    </a:lnTo>
                    <a:lnTo>
                      <a:pt x="0" y="950976"/>
                    </a:lnTo>
                    <a:lnTo>
                      <a:pt x="475488" y="0"/>
                    </a:lnTo>
                    <a:lnTo>
                      <a:pt x="1757172" y="0"/>
                    </a:lnTo>
                    <a:lnTo>
                      <a:pt x="1767840" y="21336"/>
                    </a:lnTo>
                    <a:lnTo>
                      <a:pt x="496824" y="21336"/>
                    </a:lnTo>
                    <a:lnTo>
                      <a:pt x="484632" y="28956"/>
                    </a:lnTo>
                    <a:lnTo>
                      <a:pt x="493001" y="28956"/>
                    </a:lnTo>
                    <a:lnTo>
                      <a:pt x="33547" y="944880"/>
                    </a:lnTo>
                    <a:lnTo>
                      <a:pt x="27432" y="944880"/>
                    </a:lnTo>
                    <a:lnTo>
                      <a:pt x="27432" y="957072"/>
                    </a:lnTo>
                    <a:lnTo>
                      <a:pt x="33537" y="957072"/>
                    </a:lnTo>
                    <a:lnTo>
                      <a:pt x="493007" y="1874520"/>
                    </a:lnTo>
                    <a:lnTo>
                      <a:pt x="484632" y="1874520"/>
                    </a:lnTo>
                    <a:lnTo>
                      <a:pt x="496824" y="1882140"/>
                    </a:lnTo>
                    <a:lnTo>
                      <a:pt x="1767078" y="1882140"/>
                    </a:lnTo>
                    <a:lnTo>
                      <a:pt x="1757172" y="1901952"/>
                    </a:lnTo>
                    <a:close/>
                  </a:path>
                  <a:path w="2232660" h="1902460" extrusionOk="0">
                    <a:moveTo>
                      <a:pt x="493001" y="28956"/>
                    </a:moveTo>
                    <a:lnTo>
                      <a:pt x="484632" y="28956"/>
                    </a:lnTo>
                    <a:lnTo>
                      <a:pt x="496824" y="21336"/>
                    </a:lnTo>
                    <a:lnTo>
                      <a:pt x="493001" y="28956"/>
                    </a:lnTo>
                    <a:close/>
                  </a:path>
                  <a:path w="2232660" h="1902460" extrusionOk="0">
                    <a:moveTo>
                      <a:pt x="1741170" y="28956"/>
                    </a:moveTo>
                    <a:lnTo>
                      <a:pt x="493001" y="28956"/>
                    </a:lnTo>
                    <a:lnTo>
                      <a:pt x="496824" y="21336"/>
                    </a:lnTo>
                    <a:lnTo>
                      <a:pt x="1737360" y="21336"/>
                    </a:lnTo>
                    <a:lnTo>
                      <a:pt x="1741170" y="28956"/>
                    </a:lnTo>
                    <a:close/>
                  </a:path>
                  <a:path w="2232660" h="1902460" extrusionOk="0">
                    <a:moveTo>
                      <a:pt x="2202182" y="950980"/>
                    </a:moveTo>
                    <a:lnTo>
                      <a:pt x="1737360" y="21336"/>
                    </a:lnTo>
                    <a:lnTo>
                      <a:pt x="1749552" y="28956"/>
                    </a:lnTo>
                    <a:lnTo>
                      <a:pt x="1771650" y="28956"/>
                    </a:lnTo>
                    <a:lnTo>
                      <a:pt x="2229612" y="944880"/>
                    </a:lnTo>
                    <a:lnTo>
                      <a:pt x="2205228" y="944880"/>
                    </a:lnTo>
                    <a:lnTo>
                      <a:pt x="2202182" y="950980"/>
                    </a:lnTo>
                    <a:close/>
                  </a:path>
                  <a:path w="2232660" h="1902460" extrusionOk="0">
                    <a:moveTo>
                      <a:pt x="1771650" y="28956"/>
                    </a:moveTo>
                    <a:lnTo>
                      <a:pt x="1749552" y="28956"/>
                    </a:lnTo>
                    <a:lnTo>
                      <a:pt x="1737360" y="21336"/>
                    </a:lnTo>
                    <a:lnTo>
                      <a:pt x="1767840" y="21336"/>
                    </a:lnTo>
                    <a:lnTo>
                      <a:pt x="1771650" y="28956"/>
                    </a:lnTo>
                    <a:close/>
                  </a:path>
                  <a:path w="2232660" h="1902460" extrusionOk="0">
                    <a:moveTo>
                      <a:pt x="27432" y="957072"/>
                    </a:moveTo>
                    <a:lnTo>
                      <a:pt x="27432" y="944880"/>
                    </a:lnTo>
                    <a:lnTo>
                      <a:pt x="30487" y="950980"/>
                    </a:lnTo>
                    <a:lnTo>
                      <a:pt x="27432" y="957072"/>
                    </a:lnTo>
                    <a:close/>
                  </a:path>
                  <a:path w="2232660" h="1902460" extrusionOk="0">
                    <a:moveTo>
                      <a:pt x="30487" y="950980"/>
                    </a:moveTo>
                    <a:lnTo>
                      <a:pt x="27432" y="944880"/>
                    </a:lnTo>
                    <a:lnTo>
                      <a:pt x="33547" y="944880"/>
                    </a:lnTo>
                    <a:lnTo>
                      <a:pt x="30487" y="950980"/>
                    </a:lnTo>
                    <a:close/>
                  </a:path>
                  <a:path w="2232660" h="1902460" extrusionOk="0">
                    <a:moveTo>
                      <a:pt x="2205228" y="957072"/>
                    </a:moveTo>
                    <a:lnTo>
                      <a:pt x="2202185" y="950976"/>
                    </a:lnTo>
                    <a:lnTo>
                      <a:pt x="2205228" y="944880"/>
                    </a:lnTo>
                    <a:lnTo>
                      <a:pt x="2205228" y="957072"/>
                    </a:lnTo>
                    <a:close/>
                  </a:path>
                  <a:path w="2232660" h="1902460" extrusionOk="0">
                    <a:moveTo>
                      <a:pt x="2229612" y="957072"/>
                    </a:moveTo>
                    <a:lnTo>
                      <a:pt x="2205228" y="957072"/>
                    </a:lnTo>
                    <a:lnTo>
                      <a:pt x="2205228" y="944880"/>
                    </a:lnTo>
                    <a:lnTo>
                      <a:pt x="2229612" y="944880"/>
                    </a:lnTo>
                    <a:lnTo>
                      <a:pt x="2232657" y="950980"/>
                    </a:lnTo>
                    <a:lnTo>
                      <a:pt x="2229612" y="957072"/>
                    </a:lnTo>
                    <a:close/>
                  </a:path>
                  <a:path w="2232660" h="1902460" extrusionOk="0">
                    <a:moveTo>
                      <a:pt x="33537" y="957072"/>
                    </a:moveTo>
                    <a:lnTo>
                      <a:pt x="27432" y="957072"/>
                    </a:lnTo>
                    <a:lnTo>
                      <a:pt x="30487" y="950980"/>
                    </a:lnTo>
                    <a:lnTo>
                      <a:pt x="33537" y="957072"/>
                    </a:lnTo>
                    <a:close/>
                  </a:path>
                  <a:path w="2232660" h="1902460" extrusionOk="0">
                    <a:moveTo>
                      <a:pt x="1737360" y="1882140"/>
                    </a:moveTo>
                    <a:lnTo>
                      <a:pt x="2202182" y="950980"/>
                    </a:lnTo>
                    <a:lnTo>
                      <a:pt x="2205228" y="957072"/>
                    </a:lnTo>
                    <a:lnTo>
                      <a:pt x="2229612" y="957072"/>
                    </a:lnTo>
                    <a:lnTo>
                      <a:pt x="1770888" y="1874520"/>
                    </a:lnTo>
                    <a:lnTo>
                      <a:pt x="1749552" y="1874520"/>
                    </a:lnTo>
                    <a:lnTo>
                      <a:pt x="1737360" y="1882140"/>
                    </a:lnTo>
                    <a:close/>
                  </a:path>
                  <a:path w="2232660" h="1902460" extrusionOk="0">
                    <a:moveTo>
                      <a:pt x="496824" y="1882140"/>
                    </a:moveTo>
                    <a:lnTo>
                      <a:pt x="484632" y="1874520"/>
                    </a:lnTo>
                    <a:lnTo>
                      <a:pt x="493007" y="1874520"/>
                    </a:lnTo>
                    <a:lnTo>
                      <a:pt x="496824" y="1882140"/>
                    </a:lnTo>
                    <a:close/>
                  </a:path>
                  <a:path w="2232660" h="1902460" extrusionOk="0">
                    <a:moveTo>
                      <a:pt x="1737360" y="1882140"/>
                    </a:moveTo>
                    <a:lnTo>
                      <a:pt x="496824" y="1882140"/>
                    </a:lnTo>
                    <a:lnTo>
                      <a:pt x="493007" y="1874520"/>
                    </a:lnTo>
                    <a:lnTo>
                      <a:pt x="1741163" y="1874520"/>
                    </a:lnTo>
                    <a:lnTo>
                      <a:pt x="1737360" y="1882140"/>
                    </a:lnTo>
                    <a:close/>
                  </a:path>
                  <a:path w="2232660" h="1902460" extrusionOk="0">
                    <a:moveTo>
                      <a:pt x="1767078" y="1882140"/>
                    </a:moveTo>
                    <a:lnTo>
                      <a:pt x="1737360" y="1882140"/>
                    </a:lnTo>
                    <a:lnTo>
                      <a:pt x="1749552" y="1874520"/>
                    </a:lnTo>
                    <a:lnTo>
                      <a:pt x="1770888" y="1874520"/>
                    </a:lnTo>
                    <a:lnTo>
                      <a:pt x="1767078" y="1882140"/>
                    </a:lnTo>
                    <a:close/>
                  </a:path>
                </a:pathLst>
              </a:custGeom>
              <a:solidFill>
                <a:srgbClr val="03546B"/>
              </a:solidFill>
              <a:ln>
                <a:noFill/>
              </a:ln>
            </p:spPr>
            <p:txBody>
              <a:bodyPr spcFirstLastPara="1" wrap="square" lIns="0" tIns="0" rIns="0" bIns="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0" name="Google Shape;432;p60">
                <a:extLst>
                  <a:ext uri="{FF2B5EF4-FFF2-40B4-BE49-F238E27FC236}">
                    <a16:creationId xmlns:a16="http://schemas.microsoft.com/office/drawing/2014/main" id="{03895690-228F-4D59-81B3-950C9A2F345E}"/>
                  </a:ext>
                </a:extLst>
              </p:cNvPr>
              <p:cNvSpPr/>
              <p:nvPr/>
            </p:nvSpPr>
            <p:spPr>
              <a:xfrm>
                <a:off x="3460428" y="1791192"/>
                <a:ext cx="2376000" cy="2088000"/>
              </a:xfrm>
              <a:custGeom>
                <a:avLst/>
                <a:gdLst/>
                <a:ahLst/>
                <a:cxnLst/>
                <a:rect l="l" t="t" r="r" b="b"/>
                <a:pathLst>
                  <a:path w="2232660" h="1900554" extrusionOk="0">
                    <a:moveTo>
                      <a:pt x="1757172" y="1900428"/>
                    </a:moveTo>
                    <a:lnTo>
                      <a:pt x="475488" y="1900428"/>
                    </a:lnTo>
                    <a:lnTo>
                      <a:pt x="0" y="949452"/>
                    </a:lnTo>
                    <a:lnTo>
                      <a:pt x="475488" y="0"/>
                    </a:lnTo>
                    <a:lnTo>
                      <a:pt x="1757172" y="0"/>
                    </a:lnTo>
                    <a:lnTo>
                      <a:pt x="1767093" y="19812"/>
                    </a:lnTo>
                    <a:lnTo>
                      <a:pt x="496824" y="19812"/>
                    </a:lnTo>
                    <a:lnTo>
                      <a:pt x="484632" y="27432"/>
                    </a:lnTo>
                    <a:lnTo>
                      <a:pt x="493001" y="27432"/>
                    </a:lnTo>
                    <a:lnTo>
                      <a:pt x="33547" y="943356"/>
                    </a:lnTo>
                    <a:lnTo>
                      <a:pt x="27432" y="943356"/>
                    </a:lnTo>
                    <a:lnTo>
                      <a:pt x="27432" y="955548"/>
                    </a:lnTo>
                    <a:lnTo>
                      <a:pt x="33537" y="955548"/>
                    </a:lnTo>
                    <a:lnTo>
                      <a:pt x="493007" y="1872996"/>
                    </a:lnTo>
                    <a:lnTo>
                      <a:pt x="484632" y="1872996"/>
                    </a:lnTo>
                    <a:lnTo>
                      <a:pt x="496824" y="1880616"/>
                    </a:lnTo>
                    <a:lnTo>
                      <a:pt x="1767078" y="1880616"/>
                    </a:lnTo>
                    <a:lnTo>
                      <a:pt x="1757172" y="1900428"/>
                    </a:lnTo>
                    <a:close/>
                  </a:path>
                  <a:path w="2232660" h="1900554" extrusionOk="0">
                    <a:moveTo>
                      <a:pt x="493001" y="27432"/>
                    </a:moveTo>
                    <a:lnTo>
                      <a:pt x="484632" y="27432"/>
                    </a:lnTo>
                    <a:lnTo>
                      <a:pt x="496824" y="19812"/>
                    </a:lnTo>
                    <a:lnTo>
                      <a:pt x="493001" y="27432"/>
                    </a:lnTo>
                    <a:close/>
                  </a:path>
                  <a:path w="2232660" h="1900554" extrusionOk="0">
                    <a:moveTo>
                      <a:pt x="1741170" y="27432"/>
                    </a:moveTo>
                    <a:lnTo>
                      <a:pt x="493001" y="27432"/>
                    </a:lnTo>
                    <a:lnTo>
                      <a:pt x="496824" y="19812"/>
                    </a:lnTo>
                    <a:lnTo>
                      <a:pt x="1737360" y="19812"/>
                    </a:lnTo>
                    <a:lnTo>
                      <a:pt x="1741170" y="27432"/>
                    </a:lnTo>
                    <a:close/>
                  </a:path>
                  <a:path w="2232660" h="1900554" extrusionOk="0">
                    <a:moveTo>
                      <a:pt x="2202182" y="949456"/>
                    </a:moveTo>
                    <a:lnTo>
                      <a:pt x="1737360" y="19812"/>
                    </a:lnTo>
                    <a:lnTo>
                      <a:pt x="1749552" y="27432"/>
                    </a:lnTo>
                    <a:lnTo>
                      <a:pt x="1770910" y="27432"/>
                    </a:lnTo>
                    <a:lnTo>
                      <a:pt x="2229607" y="943356"/>
                    </a:lnTo>
                    <a:lnTo>
                      <a:pt x="2205228" y="943356"/>
                    </a:lnTo>
                    <a:lnTo>
                      <a:pt x="2202182" y="949456"/>
                    </a:lnTo>
                    <a:close/>
                  </a:path>
                  <a:path w="2232660" h="1900554" extrusionOk="0">
                    <a:moveTo>
                      <a:pt x="1770910" y="27432"/>
                    </a:moveTo>
                    <a:lnTo>
                      <a:pt x="1749552" y="27432"/>
                    </a:lnTo>
                    <a:lnTo>
                      <a:pt x="1737360" y="19812"/>
                    </a:lnTo>
                    <a:lnTo>
                      <a:pt x="1767093" y="19812"/>
                    </a:lnTo>
                    <a:lnTo>
                      <a:pt x="1770910" y="27432"/>
                    </a:lnTo>
                    <a:close/>
                  </a:path>
                  <a:path w="2232660" h="1900554" extrusionOk="0">
                    <a:moveTo>
                      <a:pt x="27432" y="955548"/>
                    </a:moveTo>
                    <a:lnTo>
                      <a:pt x="27432" y="943356"/>
                    </a:lnTo>
                    <a:lnTo>
                      <a:pt x="30487" y="949456"/>
                    </a:lnTo>
                    <a:lnTo>
                      <a:pt x="27432" y="955548"/>
                    </a:lnTo>
                    <a:close/>
                  </a:path>
                  <a:path w="2232660" h="1900554" extrusionOk="0">
                    <a:moveTo>
                      <a:pt x="30487" y="949456"/>
                    </a:moveTo>
                    <a:lnTo>
                      <a:pt x="27432" y="943356"/>
                    </a:lnTo>
                    <a:lnTo>
                      <a:pt x="33547" y="943356"/>
                    </a:lnTo>
                    <a:lnTo>
                      <a:pt x="30487" y="949456"/>
                    </a:lnTo>
                    <a:close/>
                  </a:path>
                  <a:path w="2232660" h="1900554" extrusionOk="0">
                    <a:moveTo>
                      <a:pt x="2205228" y="955548"/>
                    </a:moveTo>
                    <a:lnTo>
                      <a:pt x="2202185" y="949452"/>
                    </a:lnTo>
                    <a:lnTo>
                      <a:pt x="2205228" y="943356"/>
                    </a:lnTo>
                    <a:lnTo>
                      <a:pt x="2205228" y="955548"/>
                    </a:lnTo>
                    <a:close/>
                  </a:path>
                  <a:path w="2232660" h="1900554" extrusionOk="0">
                    <a:moveTo>
                      <a:pt x="2229612" y="955548"/>
                    </a:moveTo>
                    <a:lnTo>
                      <a:pt x="2205228" y="955548"/>
                    </a:lnTo>
                    <a:lnTo>
                      <a:pt x="2205228" y="943356"/>
                    </a:lnTo>
                    <a:lnTo>
                      <a:pt x="2229607" y="943356"/>
                    </a:lnTo>
                    <a:lnTo>
                      <a:pt x="2232657" y="949456"/>
                    </a:lnTo>
                    <a:lnTo>
                      <a:pt x="2229612" y="955548"/>
                    </a:lnTo>
                    <a:close/>
                  </a:path>
                  <a:path w="2232660" h="1900554" extrusionOk="0">
                    <a:moveTo>
                      <a:pt x="33537" y="955548"/>
                    </a:moveTo>
                    <a:lnTo>
                      <a:pt x="27432" y="955548"/>
                    </a:lnTo>
                    <a:lnTo>
                      <a:pt x="30487" y="949456"/>
                    </a:lnTo>
                    <a:lnTo>
                      <a:pt x="33537" y="955548"/>
                    </a:lnTo>
                    <a:close/>
                  </a:path>
                  <a:path w="2232660" h="1900554" extrusionOk="0">
                    <a:moveTo>
                      <a:pt x="1737360" y="1880616"/>
                    </a:moveTo>
                    <a:lnTo>
                      <a:pt x="2202182" y="949456"/>
                    </a:lnTo>
                    <a:lnTo>
                      <a:pt x="2205228" y="955548"/>
                    </a:lnTo>
                    <a:lnTo>
                      <a:pt x="2229612" y="955548"/>
                    </a:lnTo>
                    <a:lnTo>
                      <a:pt x="1770888" y="1872996"/>
                    </a:lnTo>
                    <a:lnTo>
                      <a:pt x="1749552" y="1872996"/>
                    </a:lnTo>
                    <a:lnTo>
                      <a:pt x="1737360" y="1880616"/>
                    </a:lnTo>
                    <a:close/>
                  </a:path>
                  <a:path w="2232660" h="1900554" extrusionOk="0">
                    <a:moveTo>
                      <a:pt x="496824" y="1880616"/>
                    </a:moveTo>
                    <a:lnTo>
                      <a:pt x="484632" y="1872996"/>
                    </a:lnTo>
                    <a:lnTo>
                      <a:pt x="493007" y="1872996"/>
                    </a:lnTo>
                    <a:lnTo>
                      <a:pt x="496824" y="1880616"/>
                    </a:lnTo>
                    <a:close/>
                  </a:path>
                  <a:path w="2232660" h="1900554" extrusionOk="0">
                    <a:moveTo>
                      <a:pt x="1737360" y="1880616"/>
                    </a:moveTo>
                    <a:lnTo>
                      <a:pt x="496824" y="1880616"/>
                    </a:lnTo>
                    <a:lnTo>
                      <a:pt x="493007" y="1872996"/>
                    </a:lnTo>
                    <a:lnTo>
                      <a:pt x="1741163" y="1872996"/>
                    </a:lnTo>
                    <a:lnTo>
                      <a:pt x="1737360" y="1880616"/>
                    </a:lnTo>
                    <a:close/>
                  </a:path>
                  <a:path w="2232660" h="1900554" extrusionOk="0">
                    <a:moveTo>
                      <a:pt x="1767078" y="1880616"/>
                    </a:moveTo>
                    <a:lnTo>
                      <a:pt x="1737360" y="1880616"/>
                    </a:lnTo>
                    <a:lnTo>
                      <a:pt x="1749552" y="1872996"/>
                    </a:lnTo>
                    <a:lnTo>
                      <a:pt x="1770888" y="1872996"/>
                    </a:lnTo>
                    <a:lnTo>
                      <a:pt x="1767078" y="1880616"/>
                    </a:lnTo>
                    <a:close/>
                  </a:path>
                </a:pathLst>
              </a:custGeom>
              <a:solidFill>
                <a:srgbClr val="03546B"/>
              </a:solidFill>
              <a:ln>
                <a:noFill/>
              </a:ln>
            </p:spPr>
            <p:txBody>
              <a:bodyPr spcFirstLastPara="1" wrap="square" lIns="0" tIns="0" rIns="0" bIns="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1" name="Google Shape;433;p60">
                <a:extLst>
                  <a:ext uri="{FF2B5EF4-FFF2-40B4-BE49-F238E27FC236}">
                    <a16:creationId xmlns:a16="http://schemas.microsoft.com/office/drawing/2014/main" id="{2A32B24B-C806-47CB-AEFC-4BD6952553E8}"/>
                  </a:ext>
                </a:extLst>
              </p:cNvPr>
              <p:cNvSpPr/>
              <p:nvPr/>
            </p:nvSpPr>
            <p:spPr>
              <a:xfrm>
                <a:off x="7944729" y="4148329"/>
                <a:ext cx="779190" cy="936383"/>
              </a:xfrm>
              <a:prstGeom prst="rect">
                <a:avLst/>
              </a:prstGeom>
              <a:blipFill rotWithShape="1">
                <a:blip r:embed="rId5" cstate="print">
                  <a:alphaModFix/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a:blipFill>
              <a:ln>
                <a:noFill/>
              </a:ln>
            </p:spPr>
            <p:txBody>
              <a:bodyPr spcFirstLastPara="1" wrap="square" lIns="0" tIns="0" rIns="0" bIns="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2" name="Google Shape;434;p60">
                <a:extLst>
                  <a:ext uri="{FF2B5EF4-FFF2-40B4-BE49-F238E27FC236}">
                    <a16:creationId xmlns:a16="http://schemas.microsoft.com/office/drawing/2014/main" id="{F17108FD-885C-4407-BDB9-9FF529007729}"/>
                  </a:ext>
                </a:extLst>
              </p:cNvPr>
              <p:cNvSpPr/>
              <p:nvPr/>
            </p:nvSpPr>
            <p:spPr>
              <a:xfrm>
                <a:off x="7900710" y="2251562"/>
                <a:ext cx="809690" cy="761677"/>
              </a:xfrm>
              <a:prstGeom prst="rect">
                <a:avLst/>
              </a:prstGeom>
              <a:blipFill rotWithShape="1">
                <a:blip r:embed="rId6" cstate="print">
                  <a:alphaModFix/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a:blipFill>
              <a:ln>
                <a:noFill/>
              </a:ln>
            </p:spPr>
            <p:txBody>
              <a:bodyPr spcFirstLastPara="1" wrap="square" lIns="0" tIns="0" rIns="0" bIns="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3" name="Google Shape;435;p60">
                <a:extLst>
                  <a:ext uri="{FF2B5EF4-FFF2-40B4-BE49-F238E27FC236}">
                    <a16:creationId xmlns:a16="http://schemas.microsoft.com/office/drawing/2014/main" id="{FB5285EE-072B-4714-9451-DDA7151869AE}"/>
                  </a:ext>
                </a:extLst>
              </p:cNvPr>
              <p:cNvSpPr/>
              <p:nvPr/>
            </p:nvSpPr>
            <p:spPr>
              <a:xfrm>
                <a:off x="6088014" y="1058740"/>
                <a:ext cx="947400" cy="627367"/>
              </a:xfrm>
              <a:prstGeom prst="rect">
                <a:avLst/>
              </a:prstGeom>
              <a:blipFill rotWithShape="1">
                <a:blip r:embed="rId7" cstate="print">
                  <a:alphaModFix/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a:blipFill>
              <a:ln>
                <a:noFill/>
              </a:ln>
            </p:spPr>
            <p:txBody>
              <a:bodyPr spcFirstLastPara="1" wrap="square" lIns="0" tIns="0" rIns="0" bIns="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4" name="Google Shape;436;p60">
                <a:extLst>
                  <a:ext uri="{FF2B5EF4-FFF2-40B4-BE49-F238E27FC236}">
                    <a16:creationId xmlns:a16="http://schemas.microsoft.com/office/drawing/2014/main" id="{2A99B330-FB94-4CB2-93A4-6A9ED36FE406}"/>
                  </a:ext>
                </a:extLst>
              </p:cNvPr>
              <p:cNvSpPr/>
              <p:nvPr/>
            </p:nvSpPr>
            <p:spPr>
              <a:xfrm>
                <a:off x="4204542" y="2165339"/>
                <a:ext cx="913496" cy="781262"/>
              </a:xfrm>
              <a:prstGeom prst="rect">
                <a:avLst/>
              </a:prstGeom>
              <a:blipFill rotWithShape="1">
                <a:blip r:embed="rId8" cstate="print">
                  <a:alphaModFix/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a:blipFill>
              <a:ln>
                <a:noFill/>
              </a:ln>
            </p:spPr>
            <p:txBody>
              <a:bodyPr spcFirstLastPara="1" wrap="square" lIns="0" tIns="0" rIns="0" bIns="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5" name="Google Shape;437;p60">
                <a:extLst>
                  <a:ext uri="{FF2B5EF4-FFF2-40B4-BE49-F238E27FC236}">
                    <a16:creationId xmlns:a16="http://schemas.microsoft.com/office/drawing/2014/main" id="{044C7DD8-AC60-4995-80FC-FB31DCC98D23}"/>
                  </a:ext>
                </a:extLst>
              </p:cNvPr>
              <p:cNvSpPr/>
              <p:nvPr/>
            </p:nvSpPr>
            <p:spPr>
              <a:xfrm>
                <a:off x="6015809" y="3107069"/>
                <a:ext cx="930460" cy="971028"/>
              </a:xfrm>
              <a:prstGeom prst="rect">
                <a:avLst/>
              </a:prstGeom>
              <a:blipFill rotWithShape="1">
                <a:blip r:embed="rId9" cstate="print">
                  <a:alphaModFix/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a:blipFill>
              <a:ln>
                <a:noFill/>
              </a:ln>
            </p:spPr>
            <p:txBody>
              <a:bodyPr spcFirstLastPara="1" wrap="square" lIns="0" tIns="0" rIns="0" bIns="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6" name="Google Shape;438;p60">
                <a:extLst>
                  <a:ext uri="{FF2B5EF4-FFF2-40B4-BE49-F238E27FC236}">
                    <a16:creationId xmlns:a16="http://schemas.microsoft.com/office/drawing/2014/main" id="{93C0C73F-C2E8-4D40-86B8-A57F91137B33}"/>
                  </a:ext>
                </a:extLst>
              </p:cNvPr>
              <p:cNvSpPr/>
              <p:nvPr/>
            </p:nvSpPr>
            <p:spPr>
              <a:xfrm>
                <a:off x="4327160" y="4211778"/>
                <a:ext cx="745080" cy="912588"/>
              </a:xfrm>
              <a:prstGeom prst="rect">
                <a:avLst/>
              </a:prstGeom>
              <a:blipFill rotWithShape="1">
                <a:blip r:embed="rId10" cstate="print">
                  <a:alphaModFix/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a:blipFill>
              <a:ln>
                <a:noFill/>
              </a:ln>
            </p:spPr>
            <p:txBody>
              <a:bodyPr spcFirstLastPara="1" wrap="square" lIns="0" tIns="0" rIns="0" bIns="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7" name="Google Shape;439;p60">
                <a:extLst>
                  <a:ext uri="{FF2B5EF4-FFF2-40B4-BE49-F238E27FC236}">
                    <a16:creationId xmlns:a16="http://schemas.microsoft.com/office/drawing/2014/main" id="{7949A079-BDD6-4F1F-926E-0B4908163711}"/>
                  </a:ext>
                </a:extLst>
              </p:cNvPr>
              <p:cNvSpPr txBox="1"/>
              <p:nvPr/>
            </p:nvSpPr>
            <p:spPr>
              <a:xfrm>
                <a:off x="3977287" y="3076904"/>
                <a:ext cx="1334546" cy="52065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0" tIns="12700" rIns="0" bIns="0" anchor="t" anchorCtr="0">
                <a:noAutofit/>
              </a:bodyPr>
              <a:lstStyle/>
              <a:p>
                <a:pPr marL="1270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fr-FR" sz="1100" b="1" dirty="0">
                    <a:solidFill>
                      <a:srgbClr val="D28755"/>
                    </a:solidFill>
                    <a:latin typeface="Gill Sans"/>
                    <a:ea typeface="Gill Sans"/>
                    <a:cs typeface="Gill Sans"/>
                    <a:sym typeface="Gill Sans"/>
                  </a:rPr>
                  <a:t>SOURCING  CANDIDATS</a:t>
                </a:r>
                <a:endParaRPr sz="1100" b="1" dirty="0">
                  <a:solidFill>
                    <a:srgbClr val="D28755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38" name="Google Shape;440;p60">
                <a:extLst>
                  <a:ext uri="{FF2B5EF4-FFF2-40B4-BE49-F238E27FC236}">
                    <a16:creationId xmlns:a16="http://schemas.microsoft.com/office/drawing/2014/main" id="{CFD0A0A2-A654-471D-96CD-75B4B97FD4A5}"/>
                  </a:ext>
                </a:extLst>
              </p:cNvPr>
              <p:cNvSpPr txBox="1"/>
              <p:nvPr/>
            </p:nvSpPr>
            <p:spPr>
              <a:xfrm>
                <a:off x="7390386" y="3091266"/>
                <a:ext cx="1944001" cy="364203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0" tIns="12700" rIns="0" bIns="0" anchor="t" anchorCtr="0">
                <a:noAutofit/>
              </a:bodyPr>
              <a:lstStyle/>
              <a:p>
                <a:pPr marL="1270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fr-FR" sz="1100" b="1" dirty="0">
                    <a:solidFill>
                      <a:srgbClr val="373D43"/>
                    </a:solidFill>
                    <a:latin typeface="Gill Sans"/>
                    <a:ea typeface="Gill Sans"/>
                    <a:cs typeface="Gill Sans"/>
                    <a:sym typeface="Gill Sans"/>
                  </a:rPr>
                  <a:t>ADAPTATION</a:t>
                </a:r>
                <a:endParaRPr dirty="0"/>
              </a:p>
              <a:p>
                <a:pPr marL="12700" marR="0" lvl="0" indent="0" algn="ctr" rtl="0">
                  <a:lnSpc>
                    <a:spcPct val="100000"/>
                  </a:lnSpc>
                  <a:spcBef>
                    <a:spcPts val="100"/>
                  </a:spcBef>
                  <a:spcAft>
                    <a:spcPts val="0"/>
                  </a:spcAft>
                  <a:buNone/>
                </a:pPr>
                <a:r>
                  <a:rPr lang="fr-FR" sz="1100" b="1" dirty="0">
                    <a:solidFill>
                      <a:srgbClr val="373D43"/>
                    </a:solidFill>
                    <a:latin typeface="Gill Sans"/>
                    <a:ea typeface="Gill Sans"/>
                    <a:cs typeface="Gill Sans"/>
                    <a:sym typeface="Gill Sans"/>
                  </a:rPr>
                  <a:t>DES POSTES</a:t>
                </a:r>
                <a:endParaRPr sz="1100" b="1" dirty="0">
                  <a:solidFill>
                    <a:srgbClr val="373D43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39" name="Google Shape;441;p60">
                <a:extLst>
                  <a:ext uri="{FF2B5EF4-FFF2-40B4-BE49-F238E27FC236}">
                    <a16:creationId xmlns:a16="http://schemas.microsoft.com/office/drawing/2014/main" id="{240B8F73-BE97-4EA1-B09A-7DCA60B400BA}"/>
                  </a:ext>
                </a:extLst>
              </p:cNvPr>
              <p:cNvSpPr txBox="1"/>
              <p:nvPr/>
            </p:nvSpPr>
            <p:spPr>
              <a:xfrm>
                <a:off x="5698451" y="1886424"/>
                <a:ext cx="1653735" cy="41251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0" tIns="12700" rIns="0" bIns="0" anchor="t" anchorCtr="0">
                <a:noAutofit/>
              </a:bodyPr>
              <a:lstStyle/>
              <a:p>
                <a:pPr marL="1270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fr-FR" sz="1100" b="1" dirty="0">
                    <a:solidFill>
                      <a:srgbClr val="5E5A5A"/>
                    </a:solidFill>
                    <a:latin typeface="Gill Sans"/>
                    <a:ea typeface="Gill Sans"/>
                    <a:cs typeface="Gill Sans"/>
                    <a:sym typeface="Gill Sans"/>
                  </a:rPr>
                  <a:t>ÉVALUATION</a:t>
                </a:r>
                <a:endParaRPr dirty="0"/>
              </a:p>
              <a:p>
                <a:pPr marL="12700" marR="0" lvl="0" indent="0" algn="ctr" rtl="0">
                  <a:lnSpc>
                    <a:spcPct val="100000"/>
                  </a:lnSpc>
                  <a:spcBef>
                    <a:spcPts val="100"/>
                  </a:spcBef>
                  <a:spcAft>
                    <a:spcPts val="0"/>
                  </a:spcAft>
                  <a:buNone/>
                </a:pPr>
                <a:r>
                  <a:rPr lang="fr-FR" sz="1100" b="1" dirty="0">
                    <a:solidFill>
                      <a:srgbClr val="5E5A5A"/>
                    </a:solidFill>
                    <a:latin typeface="Gill Sans"/>
                    <a:ea typeface="Gill Sans"/>
                    <a:cs typeface="Gill Sans"/>
                    <a:sym typeface="Gill Sans"/>
                  </a:rPr>
                  <a:t>SOFT / HARD SKILLS</a:t>
                </a:r>
                <a:endParaRPr sz="1100" b="1" dirty="0">
                  <a:solidFill>
                    <a:srgbClr val="5E5A5A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40" name="Google Shape;442;p60">
                <a:extLst>
                  <a:ext uri="{FF2B5EF4-FFF2-40B4-BE49-F238E27FC236}">
                    <a16:creationId xmlns:a16="http://schemas.microsoft.com/office/drawing/2014/main" id="{20BAEFBC-09A6-4BED-9344-F09460D76E1D}"/>
                  </a:ext>
                </a:extLst>
              </p:cNvPr>
              <p:cNvSpPr txBox="1"/>
              <p:nvPr/>
            </p:nvSpPr>
            <p:spPr>
              <a:xfrm>
                <a:off x="7537568" y="5186994"/>
                <a:ext cx="1598285" cy="30272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0" tIns="12700" rIns="0" bIns="0" anchor="t" anchorCtr="0">
                <a:noAutofit/>
              </a:bodyPr>
              <a:lstStyle/>
              <a:p>
                <a:pPr marL="1270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fr-FR" sz="1100" b="1" dirty="0">
                    <a:solidFill>
                      <a:srgbClr val="894141"/>
                    </a:solidFill>
                    <a:latin typeface="Gill Sans"/>
                    <a:ea typeface="Gill Sans"/>
                    <a:cs typeface="Gill Sans"/>
                    <a:sym typeface="Gill Sans"/>
                  </a:rPr>
                  <a:t>INGENIERIE DE FORMATION</a:t>
                </a:r>
                <a:endParaRPr sz="1100" b="1" dirty="0">
                  <a:solidFill>
                    <a:srgbClr val="89414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41" name="Google Shape;443;p60">
                <a:extLst>
                  <a:ext uri="{FF2B5EF4-FFF2-40B4-BE49-F238E27FC236}">
                    <a16:creationId xmlns:a16="http://schemas.microsoft.com/office/drawing/2014/main" id="{4C8D020D-D38A-4C0E-891D-BADB6B461050}"/>
                  </a:ext>
                </a:extLst>
              </p:cNvPr>
              <p:cNvSpPr txBox="1"/>
              <p:nvPr/>
            </p:nvSpPr>
            <p:spPr>
              <a:xfrm>
                <a:off x="5798692" y="4197774"/>
                <a:ext cx="1365365" cy="64858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0" tIns="12700" rIns="0" bIns="0" anchor="t" anchorCtr="0">
                <a:noAutofit/>
              </a:bodyPr>
              <a:lstStyle/>
              <a:p>
                <a:pPr marL="1270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fr-FR" sz="1100" b="1" dirty="0">
                    <a:solidFill>
                      <a:srgbClr val="669844"/>
                    </a:solidFill>
                    <a:latin typeface="Gill Sans"/>
                    <a:ea typeface="Gill Sans"/>
                    <a:cs typeface="Gill Sans"/>
                    <a:sym typeface="Gill Sans"/>
                  </a:rPr>
                  <a:t>ACCOMPAGNEMENT EN MISSION</a:t>
                </a:r>
                <a:endParaRPr sz="1100" b="1" dirty="0">
                  <a:solidFill>
                    <a:srgbClr val="669844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42" name="Google Shape;444;p60">
                <a:extLst>
                  <a:ext uri="{FF2B5EF4-FFF2-40B4-BE49-F238E27FC236}">
                    <a16:creationId xmlns:a16="http://schemas.microsoft.com/office/drawing/2014/main" id="{23D910F8-C634-41C2-90B5-E238918BEF1B}"/>
                  </a:ext>
                </a:extLst>
              </p:cNvPr>
              <p:cNvSpPr txBox="1"/>
              <p:nvPr/>
            </p:nvSpPr>
            <p:spPr>
              <a:xfrm>
                <a:off x="3798785" y="5254856"/>
                <a:ext cx="1709393" cy="548718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0" tIns="12700" rIns="0" bIns="0" anchor="t" anchorCtr="0">
                <a:noAutofit/>
              </a:bodyPr>
              <a:lstStyle/>
              <a:p>
                <a:pPr marL="1270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fr-FR" sz="1100" b="1" dirty="0">
                    <a:solidFill>
                      <a:srgbClr val="2D6CA4"/>
                    </a:solidFill>
                    <a:latin typeface="Gill Sans"/>
                    <a:ea typeface="Gill Sans"/>
                    <a:cs typeface="Gill Sans"/>
                    <a:sym typeface="Gill Sans"/>
                  </a:rPr>
                  <a:t>SUIVI RÉGULIER </a:t>
                </a:r>
                <a:br>
                  <a:rPr lang="fr-FR" sz="1100" b="1" dirty="0">
                    <a:solidFill>
                      <a:srgbClr val="2D6CA4"/>
                    </a:solidFill>
                    <a:latin typeface="Gill Sans"/>
                    <a:ea typeface="Gill Sans"/>
                    <a:cs typeface="Gill Sans"/>
                    <a:sym typeface="Gill Sans"/>
                  </a:rPr>
                </a:br>
                <a:r>
                  <a:rPr lang="fr-FR" sz="1100" b="1" dirty="0">
                    <a:solidFill>
                      <a:srgbClr val="2D6CA4"/>
                    </a:solidFill>
                    <a:latin typeface="Gill Sans"/>
                    <a:ea typeface="Gill Sans"/>
                    <a:cs typeface="Gill Sans"/>
                    <a:sym typeface="Gill Sans"/>
                  </a:rPr>
                  <a:t>ET REX</a:t>
                </a:r>
                <a:endParaRPr sz="1100" b="1" dirty="0">
                  <a:solidFill>
                    <a:srgbClr val="2D6CA4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46" name="Google Shape;430;p60">
                <a:extLst>
                  <a:ext uri="{FF2B5EF4-FFF2-40B4-BE49-F238E27FC236}">
                    <a16:creationId xmlns:a16="http://schemas.microsoft.com/office/drawing/2014/main" id="{D87F017B-F461-442D-9BE0-0560EF79BBE3}"/>
                  </a:ext>
                </a:extLst>
              </p:cNvPr>
              <p:cNvSpPr/>
              <p:nvPr/>
            </p:nvSpPr>
            <p:spPr>
              <a:xfrm>
                <a:off x="10031038" y="2784791"/>
                <a:ext cx="2376000" cy="2088000"/>
              </a:xfrm>
              <a:custGeom>
                <a:avLst/>
                <a:gdLst/>
                <a:ahLst/>
                <a:cxnLst/>
                <a:rect l="l" t="t" r="r" b="b"/>
                <a:pathLst>
                  <a:path w="2234565" h="1902460" extrusionOk="0">
                    <a:moveTo>
                      <a:pt x="1758696" y="1901952"/>
                    </a:moveTo>
                    <a:lnTo>
                      <a:pt x="475488" y="1901952"/>
                    </a:lnTo>
                    <a:lnTo>
                      <a:pt x="0" y="950976"/>
                    </a:lnTo>
                    <a:lnTo>
                      <a:pt x="475488" y="0"/>
                    </a:lnTo>
                    <a:lnTo>
                      <a:pt x="1758696" y="0"/>
                    </a:lnTo>
                    <a:lnTo>
                      <a:pt x="1769364" y="21336"/>
                    </a:lnTo>
                    <a:lnTo>
                      <a:pt x="496824" y="21336"/>
                    </a:lnTo>
                    <a:lnTo>
                      <a:pt x="484632" y="28956"/>
                    </a:lnTo>
                    <a:lnTo>
                      <a:pt x="493014" y="28956"/>
                    </a:lnTo>
                    <a:lnTo>
                      <a:pt x="35052" y="944880"/>
                    </a:lnTo>
                    <a:lnTo>
                      <a:pt x="28956" y="944880"/>
                    </a:lnTo>
                    <a:lnTo>
                      <a:pt x="28956" y="957072"/>
                    </a:lnTo>
                    <a:lnTo>
                      <a:pt x="35042" y="957072"/>
                    </a:lnTo>
                    <a:lnTo>
                      <a:pt x="493020" y="1874520"/>
                    </a:lnTo>
                    <a:lnTo>
                      <a:pt x="484632" y="1874520"/>
                    </a:lnTo>
                    <a:lnTo>
                      <a:pt x="496824" y="1882140"/>
                    </a:lnTo>
                    <a:lnTo>
                      <a:pt x="1768602" y="1882140"/>
                    </a:lnTo>
                    <a:lnTo>
                      <a:pt x="1758696" y="1901952"/>
                    </a:lnTo>
                    <a:close/>
                  </a:path>
                  <a:path w="2234565" h="1902460" extrusionOk="0">
                    <a:moveTo>
                      <a:pt x="493014" y="28956"/>
                    </a:moveTo>
                    <a:lnTo>
                      <a:pt x="484632" y="28956"/>
                    </a:lnTo>
                    <a:lnTo>
                      <a:pt x="496824" y="21336"/>
                    </a:lnTo>
                    <a:lnTo>
                      <a:pt x="493014" y="28956"/>
                    </a:lnTo>
                    <a:close/>
                  </a:path>
                  <a:path w="2234565" h="1902460" extrusionOk="0">
                    <a:moveTo>
                      <a:pt x="1741170" y="28956"/>
                    </a:moveTo>
                    <a:lnTo>
                      <a:pt x="493014" y="28956"/>
                    </a:lnTo>
                    <a:lnTo>
                      <a:pt x="496824" y="21336"/>
                    </a:lnTo>
                    <a:lnTo>
                      <a:pt x="1737360" y="21336"/>
                    </a:lnTo>
                    <a:lnTo>
                      <a:pt x="1741170" y="28956"/>
                    </a:lnTo>
                    <a:close/>
                  </a:path>
                  <a:path w="2234565" h="1902460" extrusionOk="0">
                    <a:moveTo>
                      <a:pt x="2202182" y="950980"/>
                    </a:moveTo>
                    <a:lnTo>
                      <a:pt x="1737360" y="21336"/>
                    </a:lnTo>
                    <a:lnTo>
                      <a:pt x="1749552" y="28956"/>
                    </a:lnTo>
                    <a:lnTo>
                      <a:pt x="1773174" y="28956"/>
                    </a:lnTo>
                    <a:lnTo>
                      <a:pt x="2231136" y="944880"/>
                    </a:lnTo>
                    <a:lnTo>
                      <a:pt x="2205228" y="944880"/>
                    </a:lnTo>
                    <a:lnTo>
                      <a:pt x="2202182" y="950980"/>
                    </a:lnTo>
                    <a:close/>
                  </a:path>
                  <a:path w="2234565" h="1902460" extrusionOk="0">
                    <a:moveTo>
                      <a:pt x="1773174" y="28956"/>
                    </a:moveTo>
                    <a:lnTo>
                      <a:pt x="1749552" y="28956"/>
                    </a:lnTo>
                    <a:lnTo>
                      <a:pt x="1737360" y="21336"/>
                    </a:lnTo>
                    <a:lnTo>
                      <a:pt x="1769364" y="21336"/>
                    </a:lnTo>
                    <a:lnTo>
                      <a:pt x="1773174" y="28956"/>
                    </a:lnTo>
                    <a:close/>
                  </a:path>
                  <a:path w="2234565" h="1902460" extrusionOk="0">
                    <a:moveTo>
                      <a:pt x="28956" y="957072"/>
                    </a:moveTo>
                    <a:lnTo>
                      <a:pt x="28956" y="944880"/>
                    </a:lnTo>
                    <a:lnTo>
                      <a:pt x="32001" y="950980"/>
                    </a:lnTo>
                    <a:lnTo>
                      <a:pt x="28956" y="957072"/>
                    </a:lnTo>
                    <a:close/>
                  </a:path>
                  <a:path w="2234565" h="1902460" extrusionOk="0">
                    <a:moveTo>
                      <a:pt x="32001" y="950980"/>
                    </a:moveTo>
                    <a:lnTo>
                      <a:pt x="28956" y="944880"/>
                    </a:lnTo>
                    <a:lnTo>
                      <a:pt x="35052" y="944880"/>
                    </a:lnTo>
                    <a:lnTo>
                      <a:pt x="32001" y="950980"/>
                    </a:lnTo>
                    <a:close/>
                  </a:path>
                  <a:path w="2234565" h="1902460" extrusionOk="0">
                    <a:moveTo>
                      <a:pt x="2205228" y="957072"/>
                    </a:moveTo>
                    <a:lnTo>
                      <a:pt x="2202185" y="950976"/>
                    </a:lnTo>
                    <a:lnTo>
                      <a:pt x="2205228" y="944880"/>
                    </a:lnTo>
                    <a:lnTo>
                      <a:pt x="2205228" y="957072"/>
                    </a:lnTo>
                    <a:close/>
                  </a:path>
                  <a:path w="2234565" h="1902460" extrusionOk="0">
                    <a:moveTo>
                      <a:pt x="2231136" y="957072"/>
                    </a:moveTo>
                    <a:lnTo>
                      <a:pt x="2205228" y="957072"/>
                    </a:lnTo>
                    <a:lnTo>
                      <a:pt x="2205228" y="944880"/>
                    </a:lnTo>
                    <a:lnTo>
                      <a:pt x="2231136" y="944880"/>
                    </a:lnTo>
                    <a:lnTo>
                      <a:pt x="2234181" y="950980"/>
                    </a:lnTo>
                    <a:lnTo>
                      <a:pt x="2231136" y="957072"/>
                    </a:lnTo>
                    <a:close/>
                  </a:path>
                  <a:path w="2234565" h="1902460" extrusionOk="0">
                    <a:moveTo>
                      <a:pt x="35042" y="957072"/>
                    </a:moveTo>
                    <a:lnTo>
                      <a:pt x="28956" y="957072"/>
                    </a:lnTo>
                    <a:lnTo>
                      <a:pt x="32001" y="950980"/>
                    </a:lnTo>
                    <a:lnTo>
                      <a:pt x="35042" y="957072"/>
                    </a:lnTo>
                    <a:close/>
                  </a:path>
                  <a:path w="2234565" h="1902460" extrusionOk="0">
                    <a:moveTo>
                      <a:pt x="1737360" y="1882140"/>
                    </a:moveTo>
                    <a:lnTo>
                      <a:pt x="2202182" y="950980"/>
                    </a:lnTo>
                    <a:lnTo>
                      <a:pt x="2205228" y="957072"/>
                    </a:lnTo>
                    <a:lnTo>
                      <a:pt x="2231136" y="957072"/>
                    </a:lnTo>
                    <a:lnTo>
                      <a:pt x="1772412" y="1874520"/>
                    </a:lnTo>
                    <a:lnTo>
                      <a:pt x="1749552" y="1874520"/>
                    </a:lnTo>
                    <a:lnTo>
                      <a:pt x="1737360" y="1882140"/>
                    </a:lnTo>
                    <a:close/>
                  </a:path>
                  <a:path w="2234565" h="1902460" extrusionOk="0">
                    <a:moveTo>
                      <a:pt x="496824" y="1882140"/>
                    </a:moveTo>
                    <a:lnTo>
                      <a:pt x="484632" y="1874520"/>
                    </a:lnTo>
                    <a:lnTo>
                      <a:pt x="493020" y="1874520"/>
                    </a:lnTo>
                    <a:lnTo>
                      <a:pt x="496824" y="1882140"/>
                    </a:lnTo>
                    <a:close/>
                  </a:path>
                  <a:path w="2234565" h="1902460" extrusionOk="0">
                    <a:moveTo>
                      <a:pt x="1737360" y="1882140"/>
                    </a:moveTo>
                    <a:lnTo>
                      <a:pt x="496824" y="1882140"/>
                    </a:lnTo>
                    <a:lnTo>
                      <a:pt x="493020" y="1874520"/>
                    </a:lnTo>
                    <a:lnTo>
                      <a:pt x="1741163" y="1874520"/>
                    </a:lnTo>
                    <a:lnTo>
                      <a:pt x="1737360" y="1882140"/>
                    </a:lnTo>
                    <a:close/>
                  </a:path>
                  <a:path w="2234565" h="1902460" extrusionOk="0">
                    <a:moveTo>
                      <a:pt x="1768602" y="1882140"/>
                    </a:moveTo>
                    <a:lnTo>
                      <a:pt x="1737360" y="1882140"/>
                    </a:lnTo>
                    <a:lnTo>
                      <a:pt x="1749552" y="1874520"/>
                    </a:lnTo>
                    <a:lnTo>
                      <a:pt x="1772412" y="1874520"/>
                    </a:lnTo>
                    <a:lnTo>
                      <a:pt x="1768602" y="1882140"/>
                    </a:lnTo>
                    <a:close/>
                  </a:path>
                </a:pathLst>
              </a:custGeom>
              <a:solidFill>
                <a:srgbClr val="03546B"/>
              </a:solidFill>
              <a:ln>
                <a:noFill/>
              </a:ln>
            </p:spPr>
            <p:txBody>
              <a:bodyPr spcFirstLastPara="1" wrap="square" lIns="0" tIns="0" rIns="0" bIns="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7" name="Google Shape;430;p60">
                <a:extLst>
                  <a:ext uri="{FF2B5EF4-FFF2-40B4-BE49-F238E27FC236}">
                    <a16:creationId xmlns:a16="http://schemas.microsoft.com/office/drawing/2014/main" id="{CA17958F-A30E-49CF-A3FE-F87542E49600}"/>
                  </a:ext>
                </a:extLst>
              </p:cNvPr>
              <p:cNvSpPr/>
              <p:nvPr/>
            </p:nvSpPr>
            <p:spPr>
              <a:xfrm>
                <a:off x="11870603" y="1753290"/>
                <a:ext cx="2376000" cy="2088000"/>
              </a:xfrm>
              <a:custGeom>
                <a:avLst/>
                <a:gdLst/>
                <a:ahLst/>
                <a:cxnLst/>
                <a:rect l="l" t="t" r="r" b="b"/>
                <a:pathLst>
                  <a:path w="2234565" h="1902460" extrusionOk="0">
                    <a:moveTo>
                      <a:pt x="1758696" y="1901952"/>
                    </a:moveTo>
                    <a:lnTo>
                      <a:pt x="475488" y="1901952"/>
                    </a:lnTo>
                    <a:lnTo>
                      <a:pt x="0" y="950976"/>
                    </a:lnTo>
                    <a:lnTo>
                      <a:pt x="475488" y="0"/>
                    </a:lnTo>
                    <a:lnTo>
                      <a:pt x="1758696" y="0"/>
                    </a:lnTo>
                    <a:lnTo>
                      <a:pt x="1769364" y="21336"/>
                    </a:lnTo>
                    <a:lnTo>
                      <a:pt x="496824" y="21336"/>
                    </a:lnTo>
                    <a:lnTo>
                      <a:pt x="484632" y="28956"/>
                    </a:lnTo>
                    <a:lnTo>
                      <a:pt x="493014" y="28956"/>
                    </a:lnTo>
                    <a:lnTo>
                      <a:pt x="35052" y="944880"/>
                    </a:lnTo>
                    <a:lnTo>
                      <a:pt x="28956" y="944880"/>
                    </a:lnTo>
                    <a:lnTo>
                      <a:pt x="28956" y="957072"/>
                    </a:lnTo>
                    <a:lnTo>
                      <a:pt x="35042" y="957072"/>
                    </a:lnTo>
                    <a:lnTo>
                      <a:pt x="493020" y="1874520"/>
                    </a:lnTo>
                    <a:lnTo>
                      <a:pt x="484632" y="1874520"/>
                    </a:lnTo>
                    <a:lnTo>
                      <a:pt x="496824" y="1882140"/>
                    </a:lnTo>
                    <a:lnTo>
                      <a:pt x="1768602" y="1882140"/>
                    </a:lnTo>
                    <a:lnTo>
                      <a:pt x="1758696" y="1901952"/>
                    </a:lnTo>
                    <a:close/>
                  </a:path>
                  <a:path w="2234565" h="1902460" extrusionOk="0">
                    <a:moveTo>
                      <a:pt x="493014" y="28956"/>
                    </a:moveTo>
                    <a:lnTo>
                      <a:pt x="484632" y="28956"/>
                    </a:lnTo>
                    <a:lnTo>
                      <a:pt x="496824" y="21336"/>
                    </a:lnTo>
                    <a:lnTo>
                      <a:pt x="493014" y="28956"/>
                    </a:lnTo>
                    <a:close/>
                  </a:path>
                  <a:path w="2234565" h="1902460" extrusionOk="0">
                    <a:moveTo>
                      <a:pt x="1741170" y="28956"/>
                    </a:moveTo>
                    <a:lnTo>
                      <a:pt x="493014" y="28956"/>
                    </a:lnTo>
                    <a:lnTo>
                      <a:pt x="496824" y="21336"/>
                    </a:lnTo>
                    <a:lnTo>
                      <a:pt x="1737360" y="21336"/>
                    </a:lnTo>
                    <a:lnTo>
                      <a:pt x="1741170" y="28956"/>
                    </a:lnTo>
                    <a:close/>
                  </a:path>
                  <a:path w="2234565" h="1902460" extrusionOk="0">
                    <a:moveTo>
                      <a:pt x="2202182" y="950980"/>
                    </a:moveTo>
                    <a:lnTo>
                      <a:pt x="1737360" y="21336"/>
                    </a:lnTo>
                    <a:lnTo>
                      <a:pt x="1749552" y="28956"/>
                    </a:lnTo>
                    <a:lnTo>
                      <a:pt x="1773174" y="28956"/>
                    </a:lnTo>
                    <a:lnTo>
                      <a:pt x="2231136" y="944880"/>
                    </a:lnTo>
                    <a:lnTo>
                      <a:pt x="2205228" y="944880"/>
                    </a:lnTo>
                    <a:lnTo>
                      <a:pt x="2202182" y="950980"/>
                    </a:lnTo>
                    <a:close/>
                  </a:path>
                  <a:path w="2234565" h="1902460" extrusionOk="0">
                    <a:moveTo>
                      <a:pt x="1773174" y="28956"/>
                    </a:moveTo>
                    <a:lnTo>
                      <a:pt x="1749552" y="28956"/>
                    </a:lnTo>
                    <a:lnTo>
                      <a:pt x="1737360" y="21336"/>
                    </a:lnTo>
                    <a:lnTo>
                      <a:pt x="1769364" y="21336"/>
                    </a:lnTo>
                    <a:lnTo>
                      <a:pt x="1773174" y="28956"/>
                    </a:lnTo>
                    <a:close/>
                  </a:path>
                  <a:path w="2234565" h="1902460" extrusionOk="0">
                    <a:moveTo>
                      <a:pt x="28956" y="957072"/>
                    </a:moveTo>
                    <a:lnTo>
                      <a:pt x="28956" y="944880"/>
                    </a:lnTo>
                    <a:lnTo>
                      <a:pt x="32001" y="950980"/>
                    </a:lnTo>
                    <a:lnTo>
                      <a:pt x="28956" y="957072"/>
                    </a:lnTo>
                    <a:close/>
                  </a:path>
                  <a:path w="2234565" h="1902460" extrusionOk="0">
                    <a:moveTo>
                      <a:pt x="32001" y="950980"/>
                    </a:moveTo>
                    <a:lnTo>
                      <a:pt x="28956" y="944880"/>
                    </a:lnTo>
                    <a:lnTo>
                      <a:pt x="35052" y="944880"/>
                    </a:lnTo>
                    <a:lnTo>
                      <a:pt x="32001" y="950980"/>
                    </a:lnTo>
                    <a:close/>
                  </a:path>
                  <a:path w="2234565" h="1902460" extrusionOk="0">
                    <a:moveTo>
                      <a:pt x="2205228" y="957072"/>
                    </a:moveTo>
                    <a:lnTo>
                      <a:pt x="2202185" y="950976"/>
                    </a:lnTo>
                    <a:lnTo>
                      <a:pt x="2205228" y="944880"/>
                    </a:lnTo>
                    <a:lnTo>
                      <a:pt x="2205228" y="957072"/>
                    </a:lnTo>
                    <a:close/>
                  </a:path>
                  <a:path w="2234565" h="1902460" extrusionOk="0">
                    <a:moveTo>
                      <a:pt x="2231136" y="957072"/>
                    </a:moveTo>
                    <a:lnTo>
                      <a:pt x="2205228" y="957072"/>
                    </a:lnTo>
                    <a:lnTo>
                      <a:pt x="2205228" y="944880"/>
                    </a:lnTo>
                    <a:lnTo>
                      <a:pt x="2231136" y="944880"/>
                    </a:lnTo>
                    <a:lnTo>
                      <a:pt x="2234181" y="950980"/>
                    </a:lnTo>
                    <a:lnTo>
                      <a:pt x="2231136" y="957072"/>
                    </a:lnTo>
                    <a:close/>
                  </a:path>
                  <a:path w="2234565" h="1902460" extrusionOk="0">
                    <a:moveTo>
                      <a:pt x="35042" y="957072"/>
                    </a:moveTo>
                    <a:lnTo>
                      <a:pt x="28956" y="957072"/>
                    </a:lnTo>
                    <a:lnTo>
                      <a:pt x="32001" y="950980"/>
                    </a:lnTo>
                    <a:lnTo>
                      <a:pt x="35042" y="957072"/>
                    </a:lnTo>
                    <a:close/>
                  </a:path>
                  <a:path w="2234565" h="1902460" extrusionOk="0">
                    <a:moveTo>
                      <a:pt x="1737360" y="1882140"/>
                    </a:moveTo>
                    <a:lnTo>
                      <a:pt x="2202182" y="950980"/>
                    </a:lnTo>
                    <a:lnTo>
                      <a:pt x="2205228" y="957072"/>
                    </a:lnTo>
                    <a:lnTo>
                      <a:pt x="2231136" y="957072"/>
                    </a:lnTo>
                    <a:lnTo>
                      <a:pt x="1772412" y="1874520"/>
                    </a:lnTo>
                    <a:lnTo>
                      <a:pt x="1749552" y="1874520"/>
                    </a:lnTo>
                    <a:lnTo>
                      <a:pt x="1737360" y="1882140"/>
                    </a:lnTo>
                    <a:close/>
                  </a:path>
                  <a:path w="2234565" h="1902460" extrusionOk="0">
                    <a:moveTo>
                      <a:pt x="496824" y="1882140"/>
                    </a:moveTo>
                    <a:lnTo>
                      <a:pt x="484632" y="1874520"/>
                    </a:lnTo>
                    <a:lnTo>
                      <a:pt x="493020" y="1874520"/>
                    </a:lnTo>
                    <a:lnTo>
                      <a:pt x="496824" y="1882140"/>
                    </a:lnTo>
                    <a:close/>
                  </a:path>
                  <a:path w="2234565" h="1902460" extrusionOk="0">
                    <a:moveTo>
                      <a:pt x="1737360" y="1882140"/>
                    </a:moveTo>
                    <a:lnTo>
                      <a:pt x="496824" y="1882140"/>
                    </a:lnTo>
                    <a:lnTo>
                      <a:pt x="493020" y="1874520"/>
                    </a:lnTo>
                    <a:lnTo>
                      <a:pt x="1741163" y="1874520"/>
                    </a:lnTo>
                    <a:lnTo>
                      <a:pt x="1737360" y="1882140"/>
                    </a:lnTo>
                    <a:close/>
                  </a:path>
                  <a:path w="2234565" h="1902460" extrusionOk="0">
                    <a:moveTo>
                      <a:pt x="1768602" y="1882140"/>
                    </a:moveTo>
                    <a:lnTo>
                      <a:pt x="1737360" y="1882140"/>
                    </a:lnTo>
                    <a:lnTo>
                      <a:pt x="1749552" y="1874520"/>
                    </a:lnTo>
                    <a:lnTo>
                      <a:pt x="1772412" y="1874520"/>
                    </a:lnTo>
                    <a:lnTo>
                      <a:pt x="1768602" y="1882140"/>
                    </a:lnTo>
                    <a:close/>
                  </a:path>
                </a:pathLst>
              </a:custGeom>
              <a:solidFill>
                <a:srgbClr val="03546B"/>
              </a:solidFill>
              <a:ln>
                <a:noFill/>
              </a:ln>
            </p:spPr>
            <p:txBody>
              <a:bodyPr spcFirstLastPara="1" wrap="square" lIns="0" tIns="0" rIns="0" bIns="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8" name="Google Shape;430;p60">
                <a:extLst>
                  <a:ext uri="{FF2B5EF4-FFF2-40B4-BE49-F238E27FC236}">
                    <a16:creationId xmlns:a16="http://schemas.microsoft.com/office/drawing/2014/main" id="{A7B0092C-391B-4460-9D67-2318B42BD1A9}"/>
                  </a:ext>
                </a:extLst>
              </p:cNvPr>
              <p:cNvSpPr/>
              <p:nvPr/>
            </p:nvSpPr>
            <p:spPr>
              <a:xfrm>
                <a:off x="11884142" y="3814135"/>
                <a:ext cx="2376000" cy="2088000"/>
              </a:xfrm>
              <a:custGeom>
                <a:avLst/>
                <a:gdLst/>
                <a:ahLst/>
                <a:cxnLst/>
                <a:rect l="l" t="t" r="r" b="b"/>
                <a:pathLst>
                  <a:path w="2234565" h="1902460" extrusionOk="0">
                    <a:moveTo>
                      <a:pt x="1758696" y="1901952"/>
                    </a:moveTo>
                    <a:lnTo>
                      <a:pt x="475488" y="1901952"/>
                    </a:lnTo>
                    <a:lnTo>
                      <a:pt x="0" y="950976"/>
                    </a:lnTo>
                    <a:lnTo>
                      <a:pt x="475488" y="0"/>
                    </a:lnTo>
                    <a:lnTo>
                      <a:pt x="1758696" y="0"/>
                    </a:lnTo>
                    <a:lnTo>
                      <a:pt x="1769364" y="21336"/>
                    </a:lnTo>
                    <a:lnTo>
                      <a:pt x="496824" y="21336"/>
                    </a:lnTo>
                    <a:lnTo>
                      <a:pt x="484632" y="28956"/>
                    </a:lnTo>
                    <a:lnTo>
                      <a:pt x="493014" y="28956"/>
                    </a:lnTo>
                    <a:lnTo>
                      <a:pt x="35052" y="944880"/>
                    </a:lnTo>
                    <a:lnTo>
                      <a:pt x="28956" y="944880"/>
                    </a:lnTo>
                    <a:lnTo>
                      <a:pt x="28956" y="957072"/>
                    </a:lnTo>
                    <a:lnTo>
                      <a:pt x="35042" y="957072"/>
                    </a:lnTo>
                    <a:lnTo>
                      <a:pt x="493020" y="1874520"/>
                    </a:lnTo>
                    <a:lnTo>
                      <a:pt x="484632" y="1874520"/>
                    </a:lnTo>
                    <a:lnTo>
                      <a:pt x="496824" y="1882140"/>
                    </a:lnTo>
                    <a:lnTo>
                      <a:pt x="1768602" y="1882140"/>
                    </a:lnTo>
                    <a:lnTo>
                      <a:pt x="1758696" y="1901952"/>
                    </a:lnTo>
                    <a:close/>
                  </a:path>
                  <a:path w="2234565" h="1902460" extrusionOk="0">
                    <a:moveTo>
                      <a:pt x="493014" y="28956"/>
                    </a:moveTo>
                    <a:lnTo>
                      <a:pt x="484632" y="28956"/>
                    </a:lnTo>
                    <a:lnTo>
                      <a:pt x="496824" y="21336"/>
                    </a:lnTo>
                    <a:lnTo>
                      <a:pt x="493014" y="28956"/>
                    </a:lnTo>
                    <a:close/>
                  </a:path>
                  <a:path w="2234565" h="1902460" extrusionOk="0">
                    <a:moveTo>
                      <a:pt x="1741170" y="28956"/>
                    </a:moveTo>
                    <a:lnTo>
                      <a:pt x="493014" y="28956"/>
                    </a:lnTo>
                    <a:lnTo>
                      <a:pt x="496824" y="21336"/>
                    </a:lnTo>
                    <a:lnTo>
                      <a:pt x="1737360" y="21336"/>
                    </a:lnTo>
                    <a:lnTo>
                      <a:pt x="1741170" y="28956"/>
                    </a:lnTo>
                    <a:close/>
                  </a:path>
                  <a:path w="2234565" h="1902460" extrusionOk="0">
                    <a:moveTo>
                      <a:pt x="2202182" y="950980"/>
                    </a:moveTo>
                    <a:lnTo>
                      <a:pt x="1737360" y="21336"/>
                    </a:lnTo>
                    <a:lnTo>
                      <a:pt x="1749552" y="28956"/>
                    </a:lnTo>
                    <a:lnTo>
                      <a:pt x="1773174" y="28956"/>
                    </a:lnTo>
                    <a:lnTo>
                      <a:pt x="2231136" y="944880"/>
                    </a:lnTo>
                    <a:lnTo>
                      <a:pt x="2205228" y="944880"/>
                    </a:lnTo>
                    <a:lnTo>
                      <a:pt x="2202182" y="950980"/>
                    </a:lnTo>
                    <a:close/>
                  </a:path>
                  <a:path w="2234565" h="1902460" extrusionOk="0">
                    <a:moveTo>
                      <a:pt x="1773174" y="28956"/>
                    </a:moveTo>
                    <a:lnTo>
                      <a:pt x="1749552" y="28956"/>
                    </a:lnTo>
                    <a:lnTo>
                      <a:pt x="1737360" y="21336"/>
                    </a:lnTo>
                    <a:lnTo>
                      <a:pt x="1769364" y="21336"/>
                    </a:lnTo>
                    <a:lnTo>
                      <a:pt x="1773174" y="28956"/>
                    </a:lnTo>
                    <a:close/>
                  </a:path>
                  <a:path w="2234565" h="1902460" extrusionOk="0">
                    <a:moveTo>
                      <a:pt x="28956" y="957072"/>
                    </a:moveTo>
                    <a:lnTo>
                      <a:pt x="28956" y="944880"/>
                    </a:lnTo>
                    <a:lnTo>
                      <a:pt x="32001" y="950980"/>
                    </a:lnTo>
                    <a:lnTo>
                      <a:pt x="28956" y="957072"/>
                    </a:lnTo>
                    <a:close/>
                  </a:path>
                  <a:path w="2234565" h="1902460" extrusionOk="0">
                    <a:moveTo>
                      <a:pt x="32001" y="950980"/>
                    </a:moveTo>
                    <a:lnTo>
                      <a:pt x="28956" y="944880"/>
                    </a:lnTo>
                    <a:lnTo>
                      <a:pt x="35052" y="944880"/>
                    </a:lnTo>
                    <a:lnTo>
                      <a:pt x="32001" y="950980"/>
                    </a:lnTo>
                    <a:close/>
                  </a:path>
                  <a:path w="2234565" h="1902460" extrusionOk="0">
                    <a:moveTo>
                      <a:pt x="2205228" y="957072"/>
                    </a:moveTo>
                    <a:lnTo>
                      <a:pt x="2202185" y="950976"/>
                    </a:lnTo>
                    <a:lnTo>
                      <a:pt x="2205228" y="944880"/>
                    </a:lnTo>
                    <a:lnTo>
                      <a:pt x="2205228" y="957072"/>
                    </a:lnTo>
                    <a:close/>
                  </a:path>
                  <a:path w="2234565" h="1902460" extrusionOk="0">
                    <a:moveTo>
                      <a:pt x="2231136" y="957072"/>
                    </a:moveTo>
                    <a:lnTo>
                      <a:pt x="2205228" y="957072"/>
                    </a:lnTo>
                    <a:lnTo>
                      <a:pt x="2205228" y="944880"/>
                    </a:lnTo>
                    <a:lnTo>
                      <a:pt x="2231136" y="944880"/>
                    </a:lnTo>
                    <a:lnTo>
                      <a:pt x="2234181" y="950980"/>
                    </a:lnTo>
                    <a:lnTo>
                      <a:pt x="2231136" y="957072"/>
                    </a:lnTo>
                    <a:close/>
                  </a:path>
                  <a:path w="2234565" h="1902460" extrusionOk="0">
                    <a:moveTo>
                      <a:pt x="35042" y="957072"/>
                    </a:moveTo>
                    <a:lnTo>
                      <a:pt x="28956" y="957072"/>
                    </a:lnTo>
                    <a:lnTo>
                      <a:pt x="32001" y="950980"/>
                    </a:lnTo>
                    <a:lnTo>
                      <a:pt x="35042" y="957072"/>
                    </a:lnTo>
                    <a:close/>
                  </a:path>
                  <a:path w="2234565" h="1902460" extrusionOk="0">
                    <a:moveTo>
                      <a:pt x="1737360" y="1882140"/>
                    </a:moveTo>
                    <a:lnTo>
                      <a:pt x="2202182" y="950980"/>
                    </a:lnTo>
                    <a:lnTo>
                      <a:pt x="2205228" y="957072"/>
                    </a:lnTo>
                    <a:lnTo>
                      <a:pt x="2231136" y="957072"/>
                    </a:lnTo>
                    <a:lnTo>
                      <a:pt x="1772412" y="1874520"/>
                    </a:lnTo>
                    <a:lnTo>
                      <a:pt x="1749552" y="1874520"/>
                    </a:lnTo>
                    <a:lnTo>
                      <a:pt x="1737360" y="1882140"/>
                    </a:lnTo>
                    <a:close/>
                  </a:path>
                  <a:path w="2234565" h="1902460" extrusionOk="0">
                    <a:moveTo>
                      <a:pt x="496824" y="1882140"/>
                    </a:moveTo>
                    <a:lnTo>
                      <a:pt x="484632" y="1874520"/>
                    </a:lnTo>
                    <a:lnTo>
                      <a:pt x="493020" y="1874520"/>
                    </a:lnTo>
                    <a:lnTo>
                      <a:pt x="496824" y="1882140"/>
                    </a:lnTo>
                    <a:close/>
                  </a:path>
                  <a:path w="2234565" h="1902460" extrusionOk="0">
                    <a:moveTo>
                      <a:pt x="1737360" y="1882140"/>
                    </a:moveTo>
                    <a:lnTo>
                      <a:pt x="496824" y="1882140"/>
                    </a:lnTo>
                    <a:lnTo>
                      <a:pt x="493020" y="1874520"/>
                    </a:lnTo>
                    <a:lnTo>
                      <a:pt x="1741163" y="1874520"/>
                    </a:lnTo>
                    <a:lnTo>
                      <a:pt x="1737360" y="1882140"/>
                    </a:lnTo>
                    <a:close/>
                  </a:path>
                  <a:path w="2234565" h="1902460" extrusionOk="0">
                    <a:moveTo>
                      <a:pt x="1768602" y="1882140"/>
                    </a:moveTo>
                    <a:lnTo>
                      <a:pt x="1737360" y="1882140"/>
                    </a:lnTo>
                    <a:lnTo>
                      <a:pt x="1749552" y="1874520"/>
                    </a:lnTo>
                    <a:lnTo>
                      <a:pt x="1772412" y="1874520"/>
                    </a:lnTo>
                    <a:lnTo>
                      <a:pt x="1768602" y="1882140"/>
                    </a:lnTo>
                    <a:close/>
                  </a:path>
                </a:pathLst>
              </a:custGeom>
              <a:solidFill>
                <a:srgbClr val="03546B"/>
              </a:solidFill>
              <a:ln>
                <a:noFill/>
              </a:ln>
            </p:spPr>
            <p:txBody>
              <a:bodyPr spcFirstLastPara="1" wrap="square" lIns="0" tIns="0" rIns="0" bIns="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9" name="Google Shape;430;p60">
                <a:extLst>
                  <a:ext uri="{FF2B5EF4-FFF2-40B4-BE49-F238E27FC236}">
                    <a16:creationId xmlns:a16="http://schemas.microsoft.com/office/drawing/2014/main" id="{4B30E021-E4E6-4E44-98E1-8D4A3915F081}"/>
                  </a:ext>
                </a:extLst>
              </p:cNvPr>
              <p:cNvSpPr/>
              <p:nvPr/>
            </p:nvSpPr>
            <p:spPr>
              <a:xfrm>
                <a:off x="503634" y="2783671"/>
                <a:ext cx="2376000" cy="2088000"/>
              </a:xfrm>
              <a:custGeom>
                <a:avLst/>
                <a:gdLst/>
                <a:ahLst/>
                <a:cxnLst/>
                <a:rect l="l" t="t" r="r" b="b"/>
                <a:pathLst>
                  <a:path w="2234565" h="1902460" extrusionOk="0">
                    <a:moveTo>
                      <a:pt x="1758696" y="1901952"/>
                    </a:moveTo>
                    <a:lnTo>
                      <a:pt x="475488" y="1901952"/>
                    </a:lnTo>
                    <a:lnTo>
                      <a:pt x="0" y="950976"/>
                    </a:lnTo>
                    <a:lnTo>
                      <a:pt x="475488" y="0"/>
                    </a:lnTo>
                    <a:lnTo>
                      <a:pt x="1758696" y="0"/>
                    </a:lnTo>
                    <a:lnTo>
                      <a:pt x="1769364" y="21336"/>
                    </a:lnTo>
                    <a:lnTo>
                      <a:pt x="496824" y="21336"/>
                    </a:lnTo>
                    <a:lnTo>
                      <a:pt x="484632" y="28956"/>
                    </a:lnTo>
                    <a:lnTo>
                      <a:pt x="493014" y="28956"/>
                    </a:lnTo>
                    <a:lnTo>
                      <a:pt x="35052" y="944880"/>
                    </a:lnTo>
                    <a:lnTo>
                      <a:pt x="28956" y="944880"/>
                    </a:lnTo>
                    <a:lnTo>
                      <a:pt x="28956" y="957072"/>
                    </a:lnTo>
                    <a:lnTo>
                      <a:pt x="35042" y="957072"/>
                    </a:lnTo>
                    <a:lnTo>
                      <a:pt x="493020" y="1874520"/>
                    </a:lnTo>
                    <a:lnTo>
                      <a:pt x="484632" y="1874520"/>
                    </a:lnTo>
                    <a:lnTo>
                      <a:pt x="496824" y="1882140"/>
                    </a:lnTo>
                    <a:lnTo>
                      <a:pt x="1768602" y="1882140"/>
                    </a:lnTo>
                    <a:lnTo>
                      <a:pt x="1758696" y="1901952"/>
                    </a:lnTo>
                    <a:close/>
                  </a:path>
                  <a:path w="2234565" h="1902460" extrusionOk="0">
                    <a:moveTo>
                      <a:pt x="493014" y="28956"/>
                    </a:moveTo>
                    <a:lnTo>
                      <a:pt x="484632" y="28956"/>
                    </a:lnTo>
                    <a:lnTo>
                      <a:pt x="496824" y="21336"/>
                    </a:lnTo>
                    <a:lnTo>
                      <a:pt x="493014" y="28956"/>
                    </a:lnTo>
                    <a:close/>
                  </a:path>
                  <a:path w="2234565" h="1902460" extrusionOk="0">
                    <a:moveTo>
                      <a:pt x="1741170" y="28956"/>
                    </a:moveTo>
                    <a:lnTo>
                      <a:pt x="493014" y="28956"/>
                    </a:lnTo>
                    <a:lnTo>
                      <a:pt x="496824" y="21336"/>
                    </a:lnTo>
                    <a:lnTo>
                      <a:pt x="1737360" y="21336"/>
                    </a:lnTo>
                    <a:lnTo>
                      <a:pt x="1741170" y="28956"/>
                    </a:lnTo>
                    <a:close/>
                  </a:path>
                  <a:path w="2234565" h="1902460" extrusionOk="0">
                    <a:moveTo>
                      <a:pt x="2202182" y="950980"/>
                    </a:moveTo>
                    <a:lnTo>
                      <a:pt x="1737360" y="21336"/>
                    </a:lnTo>
                    <a:lnTo>
                      <a:pt x="1749552" y="28956"/>
                    </a:lnTo>
                    <a:lnTo>
                      <a:pt x="1773174" y="28956"/>
                    </a:lnTo>
                    <a:lnTo>
                      <a:pt x="2231136" y="944880"/>
                    </a:lnTo>
                    <a:lnTo>
                      <a:pt x="2205228" y="944880"/>
                    </a:lnTo>
                    <a:lnTo>
                      <a:pt x="2202182" y="950980"/>
                    </a:lnTo>
                    <a:close/>
                  </a:path>
                  <a:path w="2234565" h="1902460" extrusionOk="0">
                    <a:moveTo>
                      <a:pt x="1773174" y="28956"/>
                    </a:moveTo>
                    <a:lnTo>
                      <a:pt x="1749552" y="28956"/>
                    </a:lnTo>
                    <a:lnTo>
                      <a:pt x="1737360" y="21336"/>
                    </a:lnTo>
                    <a:lnTo>
                      <a:pt x="1769364" y="21336"/>
                    </a:lnTo>
                    <a:lnTo>
                      <a:pt x="1773174" y="28956"/>
                    </a:lnTo>
                    <a:close/>
                  </a:path>
                  <a:path w="2234565" h="1902460" extrusionOk="0">
                    <a:moveTo>
                      <a:pt x="28956" y="957072"/>
                    </a:moveTo>
                    <a:lnTo>
                      <a:pt x="28956" y="944880"/>
                    </a:lnTo>
                    <a:lnTo>
                      <a:pt x="32001" y="950980"/>
                    </a:lnTo>
                    <a:lnTo>
                      <a:pt x="28956" y="957072"/>
                    </a:lnTo>
                    <a:close/>
                  </a:path>
                  <a:path w="2234565" h="1902460" extrusionOk="0">
                    <a:moveTo>
                      <a:pt x="32001" y="950980"/>
                    </a:moveTo>
                    <a:lnTo>
                      <a:pt x="28956" y="944880"/>
                    </a:lnTo>
                    <a:lnTo>
                      <a:pt x="35052" y="944880"/>
                    </a:lnTo>
                    <a:lnTo>
                      <a:pt x="32001" y="950980"/>
                    </a:lnTo>
                    <a:close/>
                  </a:path>
                  <a:path w="2234565" h="1902460" extrusionOk="0">
                    <a:moveTo>
                      <a:pt x="2205228" y="957072"/>
                    </a:moveTo>
                    <a:lnTo>
                      <a:pt x="2202185" y="950976"/>
                    </a:lnTo>
                    <a:lnTo>
                      <a:pt x="2205228" y="944880"/>
                    </a:lnTo>
                    <a:lnTo>
                      <a:pt x="2205228" y="957072"/>
                    </a:lnTo>
                    <a:close/>
                  </a:path>
                  <a:path w="2234565" h="1902460" extrusionOk="0">
                    <a:moveTo>
                      <a:pt x="2231136" y="957072"/>
                    </a:moveTo>
                    <a:lnTo>
                      <a:pt x="2205228" y="957072"/>
                    </a:lnTo>
                    <a:lnTo>
                      <a:pt x="2205228" y="944880"/>
                    </a:lnTo>
                    <a:lnTo>
                      <a:pt x="2231136" y="944880"/>
                    </a:lnTo>
                    <a:lnTo>
                      <a:pt x="2234181" y="950980"/>
                    </a:lnTo>
                    <a:lnTo>
                      <a:pt x="2231136" y="957072"/>
                    </a:lnTo>
                    <a:close/>
                  </a:path>
                  <a:path w="2234565" h="1902460" extrusionOk="0">
                    <a:moveTo>
                      <a:pt x="35042" y="957072"/>
                    </a:moveTo>
                    <a:lnTo>
                      <a:pt x="28956" y="957072"/>
                    </a:lnTo>
                    <a:lnTo>
                      <a:pt x="32001" y="950980"/>
                    </a:lnTo>
                    <a:lnTo>
                      <a:pt x="35042" y="957072"/>
                    </a:lnTo>
                    <a:close/>
                  </a:path>
                  <a:path w="2234565" h="1902460" extrusionOk="0">
                    <a:moveTo>
                      <a:pt x="1737360" y="1882140"/>
                    </a:moveTo>
                    <a:lnTo>
                      <a:pt x="2202182" y="950980"/>
                    </a:lnTo>
                    <a:lnTo>
                      <a:pt x="2205228" y="957072"/>
                    </a:lnTo>
                    <a:lnTo>
                      <a:pt x="2231136" y="957072"/>
                    </a:lnTo>
                    <a:lnTo>
                      <a:pt x="1772412" y="1874520"/>
                    </a:lnTo>
                    <a:lnTo>
                      <a:pt x="1749552" y="1874520"/>
                    </a:lnTo>
                    <a:lnTo>
                      <a:pt x="1737360" y="1882140"/>
                    </a:lnTo>
                    <a:close/>
                  </a:path>
                  <a:path w="2234565" h="1902460" extrusionOk="0">
                    <a:moveTo>
                      <a:pt x="496824" y="1882140"/>
                    </a:moveTo>
                    <a:lnTo>
                      <a:pt x="484632" y="1874520"/>
                    </a:lnTo>
                    <a:lnTo>
                      <a:pt x="493020" y="1874520"/>
                    </a:lnTo>
                    <a:lnTo>
                      <a:pt x="496824" y="1882140"/>
                    </a:lnTo>
                    <a:close/>
                  </a:path>
                  <a:path w="2234565" h="1902460" extrusionOk="0">
                    <a:moveTo>
                      <a:pt x="1737360" y="1882140"/>
                    </a:moveTo>
                    <a:lnTo>
                      <a:pt x="496824" y="1882140"/>
                    </a:lnTo>
                    <a:lnTo>
                      <a:pt x="493020" y="1874520"/>
                    </a:lnTo>
                    <a:lnTo>
                      <a:pt x="1741163" y="1874520"/>
                    </a:lnTo>
                    <a:lnTo>
                      <a:pt x="1737360" y="1882140"/>
                    </a:lnTo>
                    <a:close/>
                  </a:path>
                  <a:path w="2234565" h="1902460" extrusionOk="0">
                    <a:moveTo>
                      <a:pt x="1768602" y="1882140"/>
                    </a:moveTo>
                    <a:lnTo>
                      <a:pt x="1737360" y="1882140"/>
                    </a:lnTo>
                    <a:lnTo>
                      <a:pt x="1749552" y="1874520"/>
                    </a:lnTo>
                    <a:lnTo>
                      <a:pt x="1772412" y="1874520"/>
                    </a:lnTo>
                    <a:lnTo>
                      <a:pt x="1768602" y="1882140"/>
                    </a:lnTo>
                    <a:close/>
                  </a:path>
                </a:pathLst>
              </a:custGeom>
              <a:solidFill>
                <a:srgbClr val="03546B"/>
              </a:solidFill>
              <a:ln>
                <a:noFill/>
              </a:ln>
            </p:spPr>
            <p:txBody>
              <a:bodyPr spcFirstLastPara="1" wrap="square" lIns="0" tIns="0" rIns="0" bIns="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0" name="Google Shape;439;p60">
                <a:extLst>
                  <a:ext uri="{FF2B5EF4-FFF2-40B4-BE49-F238E27FC236}">
                    <a16:creationId xmlns:a16="http://schemas.microsoft.com/office/drawing/2014/main" id="{A6EEEB2A-B8CB-4518-9141-ED1820AA749E}"/>
                  </a:ext>
                </a:extLst>
              </p:cNvPr>
              <p:cNvSpPr txBox="1"/>
              <p:nvPr/>
            </p:nvSpPr>
            <p:spPr>
              <a:xfrm>
                <a:off x="10440295" y="4019216"/>
                <a:ext cx="1581146" cy="52065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0" tIns="12700" rIns="0" bIns="0" anchor="t" anchorCtr="0">
                <a:noAutofit/>
              </a:bodyPr>
              <a:lstStyle/>
              <a:p>
                <a:pPr marL="1270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fr-FR" sz="1100" b="1" dirty="0">
                    <a:solidFill>
                      <a:schemeClr val="accent4">
                        <a:lumMod val="75000"/>
                      </a:schemeClr>
                    </a:solidFill>
                    <a:latin typeface="Gill Sans"/>
                    <a:ea typeface="Gill Sans"/>
                    <a:cs typeface="Gill Sans"/>
                    <a:sym typeface="Gill Sans"/>
                  </a:rPr>
                  <a:t>AIDE AU MAINTIEN DANS L’EMPLOI</a:t>
                </a:r>
                <a:endParaRPr sz="1100" b="1" dirty="0">
                  <a:solidFill>
                    <a:schemeClr val="accent4">
                      <a:lumMod val="75000"/>
                    </a:schemeClr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51" name="Google Shape;439;p60">
                <a:extLst>
                  <a:ext uri="{FF2B5EF4-FFF2-40B4-BE49-F238E27FC236}">
                    <a16:creationId xmlns:a16="http://schemas.microsoft.com/office/drawing/2014/main" id="{021D8953-6ED5-4BB3-AC01-C501C609B11B}"/>
                  </a:ext>
                </a:extLst>
              </p:cNvPr>
              <p:cNvSpPr txBox="1"/>
              <p:nvPr/>
            </p:nvSpPr>
            <p:spPr>
              <a:xfrm>
                <a:off x="12218710" y="5149263"/>
                <a:ext cx="1706862" cy="52065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0" tIns="12700" rIns="0" bIns="0" anchor="t" anchorCtr="0">
                <a:noAutofit/>
              </a:bodyPr>
              <a:lstStyle/>
              <a:p>
                <a:pPr marL="1270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fr-FR" sz="1100" b="1" dirty="0">
                    <a:solidFill>
                      <a:srgbClr val="4289BD"/>
                    </a:solidFill>
                    <a:latin typeface="Gill Sans"/>
                    <a:ea typeface="Gill Sans"/>
                    <a:cs typeface="Gill Sans"/>
                    <a:sym typeface="Gill Sans"/>
                  </a:rPr>
                  <a:t>SENSIBILISATION</a:t>
                </a:r>
              </a:p>
              <a:p>
                <a:pPr marL="1270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fr-FR" sz="1100" b="1" dirty="0">
                    <a:solidFill>
                      <a:srgbClr val="4289BD"/>
                    </a:solidFill>
                    <a:latin typeface="Gill Sans"/>
                    <a:ea typeface="Gill Sans"/>
                    <a:cs typeface="Gill Sans"/>
                    <a:sym typeface="Gill Sans"/>
                  </a:rPr>
                  <a:t>ET FORMATION</a:t>
                </a:r>
                <a:endParaRPr sz="1100" b="1" dirty="0">
                  <a:solidFill>
                    <a:srgbClr val="4289BD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52" name="Google Shape;439;p60">
                <a:extLst>
                  <a:ext uri="{FF2B5EF4-FFF2-40B4-BE49-F238E27FC236}">
                    <a16:creationId xmlns:a16="http://schemas.microsoft.com/office/drawing/2014/main" id="{06FE793F-5341-4C93-9D74-B2E617118E7A}"/>
                  </a:ext>
                </a:extLst>
              </p:cNvPr>
              <p:cNvSpPr txBox="1"/>
              <p:nvPr/>
            </p:nvSpPr>
            <p:spPr>
              <a:xfrm>
                <a:off x="12391329" y="3050020"/>
                <a:ext cx="1334546" cy="52065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0" tIns="12700" rIns="0" bIns="0" anchor="t" anchorCtr="0">
                <a:noAutofit/>
              </a:bodyPr>
              <a:lstStyle/>
              <a:p>
                <a:pPr marL="1270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fr-FR" sz="1100" b="1" dirty="0">
                    <a:solidFill>
                      <a:srgbClr val="C00000"/>
                    </a:solidFill>
                    <a:latin typeface="Gill Sans"/>
                    <a:ea typeface="Gill Sans"/>
                    <a:cs typeface="Gill Sans"/>
                    <a:sym typeface="Gill Sans"/>
                  </a:rPr>
                  <a:t>SOUTIEN SITUATION DIFFICILE</a:t>
                </a:r>
                <a:endParaRPr sz="1100" b="1" dirty="0">
                  <a:solidFill>
                    <a:srgbClr val="C00000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66" name="Google Shape;430;p60">
                <a:extLst>
                  <a:ext uri="{FF2B5EF4-FFF2-40B4-BE49-F238E27FC236}">
                    <a16:creationId xmlns:a16="http://schemas.microsoft.com/office/drawing/2014/main" id="{528C146E-058B-463A-AD39-DE839899482A}"/>
                  </a:ext>
                </a:extLst>
              </p:cNvPr>
              <p:cNvSpPr/>
              <p:nvPr/>
            </p:nvSpPr>
            <p:spPr>
              <a:xfrm>
                <a:off x="503634" y="714042"/>
                <a:ext cx="2376000" cy="2088000"/>
              </a:xfrm>
              <a:custGeom>
                <a:avLst/>
                <a:gdLst/>
                <a:ahLst/>
                <a:cxnLst/>
                <a:rect l="l" t="t" r="r" b="b"/>
                <a:pathLst>
                  <a:path w="2234565" h="1902460" extrusionOk="0">
                    <a:moveTo>
                      <a:pt x="1758696" y="1901952"/>
                    </a:moveTo>
                    <a:lnTo>
                      <a:pt x="475488" y="1901952"/>
                    </a:lnTo>
                    <a:lnTo>
                      <a:pt x="0" y="950976"/>
                    </a:lnTo>
                    <a:lnTo>
                      <a:pt x="475488" y="0"/>
                    </a:lnTo>
                    <a:lnTo>
                      <a:pt x="1758696" y="0"/>
                    </a:lnTo>
                    <a:lnTo>
                      <a:pt x="1769364" y="21336"/>
                    </a:lnTo>
                    <a:lnTo>
                      <a:pt x="496824" y="21336"/>
                    </a:lnTo>
                    <a:lnTo>
                      <a:pt x="484632" y="28956"/>
                    </a:lnTo>
                    <a:lnTo>
                      <a:pt x="493014" y="28956"/>
                    </a:lnTo>
                    <a:lnTo>
                      <a:pt x="35052" y="944880"/>
                    </a:lnTo>
                    <a:lnTo>
                      <a:pt x="28956" y="944880"/>
                    </a:lnTo>
                    <a:lnTo>
                      <a:pt x="28956" y="957072"/>
                    </a:lnTo>
                    <a:lnTo>
                      <a:pt x="35042" y="957072"/>
                    </a:lnTo>
                    <a:lnTo>
                      <a:pt x="493020" y="1874520"/>
                    </a:lnTo>
                    <a:lnTo>
                      <a:pt x="484632" y="1874520"/>
                    </a:lnTo>
                    <a:lnTo>
                      <a:pt x="496824" y="1882140"/>
                    </a:lnTo>
                    <a:lnTo>
                      <a:pt x="1768602" y="1882140"/>
                    </a:lnTo>
                    <a:lnTo>
                      <a:pt x="1758696" y="1901952"/>
                    </a:lnTo>
                    <a:close/>
                  </a:path>
                  <a:path w="2234565" h="1902460" extrusionOk="0">
                    <a:moveTo>
                      <a:pt x="493014" y="28956"/>
                    </a:moveTo>
                    <a:lnTo>
                      <a:pt x="484632" y="28956"/>
                    </a:lnTo>
                    <a:lnTo>
                      <a:pt x="496824" y="21336"/>
                    </a:lnTo>
                    <a:lnTo>
                      <a:pt x="493014" y="28956"/>
                    </a:lnTo>
                    <a:close/>
                  </a:path>
                  <a:path w="2234565" h="1902460" extrusionOk="0">
                    <a:moveTo>
                      <a:pt x="1741170" y="28956"/>
                    </a:moveTo>
                    <a:lnTo>
                      <a:pt x="493014" y="28956"/>
                    </a:lnTo>
                    <a:lnTo>
                      <a:pt x="496824" y="21336"/>
                    </a:lnTo>
                    <a:lnTo>
                      <a:pt x="1737360" y="21336"/>
                    </a:lnTo>
                    <a:lnTo>
                      <a:pt x="1741170" y="28956"/>
                    </a:lnTo>
                    <a:close/>
                  </a:path>
                  <a:path w="2234565" h="1902460" extrusionOk="0">
                    <a:moveTo>
                      <a:pt x="2202182" y="950980"/>
                    </a:moveTo>
                    <a:lnTo>
                      <a:pt x="1737360" y="21336"/>
                    </a:lnTo>
                    <a:lnTo>
                      <a:pt x="1749552" y="28956"/>
                    </a:lnTo>
                    <a:lnTo>
                      <a:pt x="1773174" y="28956"/>
                    </a:lnTo>
                    <a:lnTo>
                      <a:pt x="2231136" y="944880"/>
                    </a:lnTo>
                    <a:lnTo>
                      <a:pt x="2205228" y="944880"/>
                    </a:lnTo>
                    <a:lnTo>
                      <a:pt x="2202182" y="950980"/>
                    </a:lnTo>
                    <a:close/>
                  </a:path>
                  <a:path w="2234565" h="1902460" extrusionOk="0">
                    <a:moveTo>
                      <a:pt x="1773174" y="28956"/>
                    </a:moveTo>
                    <a:lnTo>
                      <a:pt x="1749552" y="28956"/>
                    </a:lnTo>
                    <a:lnTo>
                      <a:pt x="1737360" y="21336"/>
                    </a:lnTo>
                    <a:lnTo>
                      <a:pt x="1769364" y="21336"/>
                    </a:lnTo>
                    <a:lnTo>
                      <a:pt x="1773174" y="28956"/>
                    </a:lnTo>
                    <a:close/>
                  </a:path>
                  <a:path w="2234565" h="1902460" extrusionOk="0">
                    <a:moveTo>
                      <a:pt x="28956" y="957072"/>
                    </a:moveTo>
                    <a:lnTo>
                      <a:pt x="28956" y="944880"/>
                    </a:lnTo>
                    <a:lnTo>
                      <a:pt x="32001" y="950980"/>
                    </a:lnTo>
                    <a:lnTo>
                      <a:pt x="28956" y="957072"/>
                    </a:lnTo>
                    <a:close/>
                  </a:path>
                  <a:path w="2234565" h="1902460" extrusionOk="0">
                    <a:moveTo>
                      <a:pt x="32001" y="950980"/>
                    </a:moveTo>
                    <a:lnTo>
                      <a:pt x="28956" y="944880"/>
                    </a:lnTo>
                    <a:lnTo>
                      <a:pt x="35052" y="944880"/>
                    </a:lnTo>
                    <a:lnTo>
                      <a:pt x="32001" y="950980"/>
                    </a:lnTo>
                    <a:close/>
                  </a:path>
                  <a:path w="2234565" h="1902460" extrusionOk="0">
                    <a:moveTo>
                      <a:pt x="2205228" y="957072"/>
                    </a:moveTo>
                    <a:lnTo>
                      <a:pt x="2202185" y="950976"/>
                    </a:lnTo>
                    <a:lnTo>
                      <a:pt x="2205228" y="944880"/>
                    </a:lnTo>
                    <a:lnTo>
                      <a:pt x="2205228" y="957072"/>
                    </a:lnTo>
                    <a:close/>
                  </a:path>
                  <a:path w="2234565" h="1902460" extrusionOk="0">
                    <a:moveTo>
                      <a:pt x="2231136" y="957072"/>
                    </a:moveTo>
                    <a:lnTo>
                      <a:pt x="2205228" y="957072"/>
                    </a:lnTo>
                    <a:lnTo>
                      <a:pt x="2205228" y="944880"/>
                    </a:lnTo>
                    <a:lnTo>
                      <a:pt x="2231136" y="944880"/>
                    </a:lnTo>
                    <a:lnTo>
                      <a:pt x="2234181" y="950980"/>
                    </a:lnTo>
                    <a:lnTo>
                      <a:pt x="2231136" y="957072"/>
                    </a:lnTo>
                    <a:close/>
                  </a:path>
                  <a:path w="2234565" h="1902460" extrusionOk="0">
                    <a:moveTo>
                      <a:pt x="35042" y="957072"/>
                    </a:moveTo>
                    <a:lnTo>
                      <a:pt x="28956" y="957072"/>
                    </a:lnTo>
                    <a:lnTo>
                      <a:pt x="32001" y="950980"/>
                    </a:lnTo>
                    <a:lnTo>
                      <a:pt x="35042" y="957072"/>
                    </a:lnTo>
                    <a:close/>
                  </a:path>
                  <a:path w="2234565" h="1902460" extrusionOk="0">
                    <a:moveTo>
                      <a:pt x="1737360" y="1882140"/>
                    </a:moveTo>
                    <a:lnTo>
                      <a:pt x="2202182" y="950980"/>
                    </a:lnTo>
                    <a:lnTo>
                      <a:pt x="2205228" y="957072"/>
                    </a:lnTo>
                    <a:lnTo>
                      <a:pt x="2231136" y="957072"/>
                    </a:lnTo>
                    <a:lnTo>
                      <a:pt x="1772412" y="1874520"/>
                    </a:lnTo>
                    <a:lnTo>
                      <a:pt x="1749552" y="1874520"/>
                    </a:lnTo>
                    <a:lnTo>
                      <a:pt x="1737360" y="1882140"/>
                    </a:lnTo>
                    <a:close/>
                  </a:path>
                  <a:path w="2234565" h="1902460" extrusionOk="0">
                    <a:moveTo>
                      <a:pt x="496824" y="1882140"/>
                    </a:moveTo>
                    <a:lnTo>
                      <a:pt x="484632" y="1874520"/>
                    </a:lnTo>
                    <a:lnTo>
                      <a:pt x="493020" y="1874520"/>
                    </a:lnTo>
                    <a:lnTo>
                      <a:pt x="496824" y="1882140"/>
                    </a:lnTo>
                    <a:close/>
                  </a:path>
                  <a:path w="2234565" h="1902460" extrusionOk="0">
                    <a:moveTo>
                      <a:pt x="1737360" y="1882140"/>
                    </a:moveTo>
                    <a:lnTo>
                      <a:pt x="496824" y="1882140"/>
                    </a:lnTo>
                    <a:lnTo>
                      <a:pt x="493020" y="1874520"/>
                    </a:lnTo>
                    <a:lnTo>
                      <a:pt x="1741163" y="1874520"/>
                    </a:lnTo>
                    <a:lnTo>
                      <a:pt x="1737360" y="1882140"/>
                    </a:lnTo>
                    <a:close/>
                  </a:path>
                  <a:path w="2234565" h="1902460" extrusionOk="0">
                    <a:moveTo>
                      <a:pt x="1768602" y="1882140"/>
                    </a:moveTo>
                    <a:lnTo>
                      <a:pt x="1737360" y="1882140"/>
                    </a:lnTo>
                    <a:lnTo>
                      <a:pt x="1749552" y="1874520"/>
                    </a:lnTo>
                    <a:lnTo>
                      <a:pt x="1772412" y="1874520"/>
                    </a:lnTo>
                    <a:lnTo>
                      <a:pt x="1768602" y="1882140"/>
                    </a:lnTo>
                    <a:close/>
                  </a:path>
                </a:pathLst>
              </a:custGeom>
              <a:solidFill>
                <a:srgbClr val="03546B"/>
              </a:solidFill>
              <a:ln>
                <a:noFill/>
              </a:ln>
            </p:spPr>
            <p:txBody>
              <a:bodyPr spcFirstLastPara="1" wrap="square" lIns="0" tIns="0" rIns="0" bIns="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67" name="Google Shape;439;p60">
                <a:extLst>
                  <a:ext uri="{FF2B5EF4-FFF2-40B4-BE49-F238E27FC236}">
                    <a16:creationId xmlns:a16="http://schemas.microsoft.com/office/drawing/2014/main" id="{1B8B1643-1539-45B4-879A-2C7384D4F987}"/>
                  </a:ext>
                </a:extLst>
              </p:cNvPr>
              <p:cNvSpPr txBox="1"/>
              <p:nvPr/>
            </p:nvSpPr>
            <p:spPr>
              <a:xfrm>
                <a:off x="823502" y="2029754"/>
                <a:ext cx="1706862" cy="52065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0" tIns="12700" rIns="0" bIns="0" anchor="t" anchorCtr="0">
                <a:noAutofit/>
              </a:bodyPr>
              <a:lstStyle/>
              <a:p>
                <a:pPr marL="1270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fr-FR" sz="1100" b="1" dirty="0">
                    <a:solidFill>
                      <a:srgbClr val="4289BD"/>
                    </a:solidFill>
                    <a:latin typeface="Gill Sans"/>
                    <a:ea typeface="Gill Sans"/>
                    <a:cs typeface="Gill Sans"/>
                    <a:sym typeface="Gill Sans"/>
                  </a:rPr>
                  <a:t>SENSIBILISATION</a:t>
                </a:r>
              </a:p>
              <a:p>
                <a:pPr marL="1270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fr-FR" sz="1100" b="1" dirty="0">
                    <a:solidFill>
                      <a:srgbClr val="4289BD"/>
                    </a:solidFill>
                    <a:latin typeface="Gill Sans"/>
                    <a:ea typeface="Gill Sans"/>
                    <a:cs typeface="Gill Sans"/>
                    <a:sym typeface="Gill Sans"/>
                  </a:rPr>
                  <a:t>ET FORMATION</a:t>
                </a:r>
                <a:endParaRPr sz="1100" b="1" dirty="0">
                  <a:solidFill>
                    <a:srgbClr val="4289BD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</p:grpSp>
        <p:pic>
          <p:nvPicPr>
            <p:cNvPr id="8" name="Graphique 7" descr="Bouche à incendie cassée avec un remplissage uni">
              <a:extLst>
                <a:ext uri="{FF2B5EF4-FFF2-40B4-BE49-F238E27FC236}">
                  <a16:creationId xmlns:a16="http://schemas.microsoft.com/office/drawing/2014/main" id="{FE35CEA1-6786-44D9-8C2C-1A46BBE2CD17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2"/>
                </a:ext>
              </a:extLst>
            </a:blip>
            <a:stretch>
              <a:fillRect/>
            </a:stretch>
          </p:blipFill>
          <p:spPr>
            <a:xfrm>
              <a:off x="10285791" y="2461559"/>
              <a:ext cx="823475" cy="823475"/>
            </a:xfrm>
            <a:prstGeom prst="rect">
              <a:avLst/>
            </a:prstGeom>
          </p:spPr>
        </p:pic>
        <p:pic>
          <p:nvPicPr>
            <p:cNvPr id="10" name="Graphique 9" descr="Réunion avec un remplissage uni">
              <a:extLst>
                <a:ext uri="{FF2B5EF4-FFF2-40B4-BE49-F238E27FC236}">
                  <a16:creationId xmlns:a16="http://schemas.microsoft.com/office/drawing/2014/main" id="{13B3A9C4-8ECD-4CB3-B491-0ABA64EF41F8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4"/>
                </a:ext>
              </a:extLst>
            </a:blip>
            <a:stretch>
              <a:fillRect/>
            </a:stretch>
          </p:blipFill>
          <p:spPr>
            <a:xfrm>
              <a:off x="10101258" y="4035569"/>
              <a:ext cx="914400" cy="914400"/>
            </a:xfrm>
            <a:prstGeom prst="rect">
              <a:avLst/>
            </a:prstGeom>
          </p:spPr>
        </p:pic>
        <p:pic>
          <p:nvPicPr>
            <p:cNvPr id="54" name="Graphique 53" descr="Main ouverte avec un remplissage uni">
              <a:extLst>
                <a:ext uri="{FF2B5EF4-FFF2-40B4-BE49-F238E27FC236}">
                  <a16:creationId xmlns:a16="http://schemas.microsoft.com/office/drawing/2014/main" id="{B9A68564-9904-4EA4-BBAB-FC6FA331CB57}"/>
                </a:ext>
              </a:extLst>
            </p:cNvPr>
            <p:cNvPicPr>
              <a:picLocks noChangeAspect="1"/>
            </p:cNvPicPr>
            <p:nvPr/>
          </p:nvPicPr>
          <p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6"/>
                </a:ext>
              </a:extLst>
            </a:blip>
            <a:stretch>
              <a:fillRect/>
            </a:stretch>
          </p:blipFill>
          <p:spPr>
            <a:xfrm>
              <a:off x="8735685" y="3300917"/>
              <a:ext cx="914400" cy="914400"/>
            </a:xfrm>
            <a:prstGeom prst="rect">
              <a:avLst/>
            </a:prstGeom>
          </p:spPr>
        </p:pic>
        <p:pic>
          <p:nvPicPr>
            <p:cNvPr id="68" name="Graphique 67" descr="Réunion avec un remplissage uni">
              <a:extLst>
                <a:ext uri="{FF2B5EF4-FFF2-40B4-BE49-F238E27FC236}">
                  <a16:creationId xmlns:a16="http://schemas.microsoft.com/office/drawing/2014/main" id="{1F13AB94-EFE6-4672-AB20-A392CD23E6A7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4"/>
                </a:ext>
              </a:extLst>
            </a:blip>
            <a:stretch>
              <a:fillRect/>
            </a:stretch>
          </p:blipFill>
          <p:spPr>
            <a:xfrm>
              <a:off x="1549870" y="1708178"/>
              <a:ext cx="914400" cy="914400"/>
            </a:xfrm>
            <a:prstGeom prst="rect">
              <a:avLst/>
            </a:prstGeom>
          </p:spPr>
        </p:pic>
      </p:grpSp>
      <p:sp>
        <p:nvSpPr>
          <p:cNvPr id="58" name="ZoneTexte 57">
            <a:extLst>
              <a:ext uri="{FF2B5EF4-FFF2-40B4-BE49-F238E27FC236}">
                <a16:creationId xmlns:a16="http://schemas.microsoft.com/office/drawing/2014/main" id="{9966E8DD-A8C4-479A-8785-46BA5180516F}"/>
              </a:ext>
            </a:extLst>
          </p:cNvPr>
          <p:cNvSpPr txBox="1"/>
          <p:nvPr/>
        </p:nvSpPr>
        <p:spPr>
          <a:xfrm>
            <a:off x="965717" y="1138649"/>
            <a:ext cx="1783039" cy="460800"/>
          </a:xfrm>
          <a:prstGeom prst="rect">
            <a:avLst/>
          </a:prstGeom>
          <a:solidFill>
            <a:srgbClr val="12546A"/>
          </a:solidFill>
        </p:spPr>
        <p:txBody>
          <a:bodyPr wrap="square" anchor="ctr">
            <a:spAutoFit/>
          </a:bodyPr>
          <a:lstStyle/>
          <a:p>
            <a:pPr marL="1270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200" b="1" dirty="0">
                <a:solidFill>
                  <a:schemeClr val="bg1"/>
                </a:solidFill>
                <a:latin typeface="Gill Sans"/>
                <a:sym typeface="Gill Sans"/>
              </a:rPr>
              <a:t>CONSEIL </a:t>
            </a:r>
            <a:br>
              <a:rPr lang="fr-FR" sz="1200" b="1" dirty="0">
                <a:solidFill>
                  <a:schemeClr val="bg1"/>
                </a:solidFill>
                <a:latin typeface="Gill Sans"/>
                <a:sym typeface="Gill Sans"/>
              </a:rPr>
            </a:br>
            <a:r>
              <a:rPr lang="fr-FR" sz="1200" b="1" dirty="0">
                <a:solidFill>
                  <a:schemeClr val="bg1"/>
                </a:solidFill>
                <a:latin typeface="Gill Sans"/>
                <a:sym typeface="Gill Sans"/>
              </a:rPr>
              <a:t>EN AMONT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60" name="ZoneTexte 59">
            <a:extLst>
              <a:ext uri="{FF2B5EF4-FFF2-40B4-BE49-F238E27FC236}">
                <a16:creationId xmlns:a16="http://schemas.microsoft.com/office/drawing/2014/main" id="{8344AB10-DB88-4B4F-925D-D0EC86E39BCE}"/>
              </a:ext>
            </a:extLst>
          </p:cNvPr>
          <p:cNvSpPr txBox="1"/>
          <p:nvPr/>
        </p:nvSpPr>
        <p:spPr>
          <a:xfrm>
            <a:off x="3672042" y="1138649"/>
            <a:ext cx="4441737" cy="461665"/>
          </a:xfrm>
          <a:prstGeom prst="rect">
            <a:avLst/>
          </a:prstGeom>
          <a:solidFill>
            <a:srgbClr val="12546A"/>
          </a:solidFill>
        </p:spPr>
        <p:txBody>
          <a:bodyPr wrap="square">
            <a:spAutoFit/>
          </a:bodyPr>
          <a:lstStyle/>
          <a:p>
            <a:pPr marL="1270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200" b="1" dirty="0">
                <a:solidFill>
                  <a:schemeClr val="bg1"/>
                </a:solidFill>
                <a:latin typeface="Gill Sans"/>
                <a:sym typeface="Gill Sans"/>
              </a:rPr>
              <a:t>DEPLOIEMENT </a:t>
            </a:r>
            <a:br>
              <a:rPr lang="fr-FR" sz="1200" b="1" dirty="0">
                <a:solidFill>
                  <a:schemeClr val="bg1"/>
                </a:solidFill>
                <a:latin typeface="Gill Sans"/>
                <a:sym typeface="Gill Sans"/>
              </a:rPr>
            </a:br>
            <a:r>
              <a:rPr lang="fr-FR" sz="1200" b="1" dirty="0">
                <a:solidFill>
                  <a:schemeClr val="bg1"/>
                </a:solidFill>
                <a:latin typeface="Gill Sans"/>
                <a:sym typeface="Gill Sans"/>
              </a:rPr>
              <a:t>VIA EMPLOI DIRECT ET/OU INDIRECT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61" name="ZoneTexte 60">
            <a:extLst>
              <a:ext uri="{FF2B5EF4-FFF2-40B4-BE49-F238E27FC236}">
                <a16:creationId xmlns:a16="http://schemas.microsoft.com/office/drawing/2014/main" id="{10133235-A70E-437B-B0C1-02AD7CCCBE55}"/>
              </a:ext>
            </a:extLst>
          </p:cNvPr>
          <p:cNvSpPr txBox="1"/>
          <p:nvPr/>
        </p:nvSpPr>
        <p:spPr>
          <a:xfrm>
            <a:off x="9274835" y="1138650"/>
            <a:ext cx="2270000" cy="461665"/>
          </a:xfrm>
          <a:prstGeom prst="rect">
            <a:avLst/>
          </a:prstGeom>
          <a:solidFill>
            <a:srgbClr val="12546A"/>
          </a:solidFill>
        </p:spPr>
        <p:txBody>
          <a:bodyPr wrap="square">
            <a:spAutoFit/>
          </a:bodyPr>
          <a:lstStyle/>
          <a:p>
            <a:pPr marL="1270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200" b="1" dirty="0">
                <a:solidFill>
                  <a:schemeClr val="bg1"/>
                </a:solidFill>
                <a:latin typeface="Gill Sans"/>
                <a:sym typeface="Gill Sans"/>
              </a:rPr>
              <a:t>ACCOMPAGNEMENT</a:t>
            </a:r>
            <a:br>
              <a:rPr lang="fr-FR" sz="1200" b="1" dirty="0">
                <a:solidFill>
                  <a:schemeClr val="bg1"/>
                </a:solidFill>
                <a:latin typeface="Gill Sans"/>
                <a:sym typeface="Gill Sans"/>
              </a:rPr>
            </a:br>
            <a:r>
              <a:rPr lang="fr-FR" sz="1200" b="1" dirty="0">
                <a:solidFill>
                  <a:schemeClr val="bg1"/>
                </a:solidFill>
                <a:latin typeface="Gill Sans"/>
                <a:sym typeface="Gill Sans"/>
              </a:rPr>
              <a:t>AVAL</a:t>
            </a:r>
            <a:endParaRPr lang="fr-FR" dirty="0">
              <a:solidFill>
                <a:schemeClr val="bg1"/>
              </a:solidFill>
            </a:endParaRPr>
          </a:p>
        </p:txBody>
      </p:sp>
      <p:pic>
        <p:nvPicPr>
          <p:cNvPr id="59" name="Graphique 58" descr="Ajouter avec un remplissage uni">
            <a:extLst>
              <a:ext uri="{FF2B5EF4-FFF2-40B4-BE49-F238E27FC236}">
                <a16:creationId xmlns:a16="http://schemas.microsoft.com/office/drawing/2014/main" id="{E75FA2FC-977E-4E83-981C-0911CFC939F7}"/>
              </a:ext>
            </a:extLst>
          </p:cNvPr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3021258" y="1190687"/>
            <a:ext cx="378282" cy="378282"/>
          </a:xfrm>
          <a:prstGeom prst="rect">
            <a:avLst/>
          </a:prstGeom>
        </p:spPr>
      </p:pic>
      <p:pic>
        <p:nvPicPr>
          <p:cNvPr id="64" name="Graphique 63" descr="Ajouter avec un remplissage uni">
            <a:extLst>
              <a:ext uri="{FF2B5EF4-FFF2-40B4-BE49-F238E27FC236}">
                <a16:creationId xmlns:a16="http://schemas.microsoft.com/office/drawing/2014/main" id="{88605D3D-ACAC-4893-B4C0-22C1E6CEABED}"/>
              </a:ext>
            </a:extLst>
          </p:cNvPr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8505166" y="1190687"/>
            <a:ext cx="378282" cy="378282"/>
          </a:xfrm>
          <a:prstGeom prst="rect">
            <a:avLst/>
          </a:prstGeom>
        </p:spPr>
      </p:pic>
      <p:pic>
        <p:nvPicPr>
          <p:cNvPr id="43" name="Picture 2" descr="APF France handicap - APF Entreprises">
            <a:extLst>
              <a:ext uri="{FF2B5EF4-FFF2-40B4-BE49-F238E27FC236}">
                <a16:creationId xmlns:a16="http://schemas.microsoft.com/office/drawing/2014/main" id="{B06C8610-1156-4B3A-A5F6-E849753228A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52088" y="1631419"/>
            <a:ext cx="820787" cy="4970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4" name="Picture 4">
            <a:extLst>
              <a:ext uri="{FF2B5EF4-FFF2-40B4-BE49-F238E27FC236}">
                <a16:creationId xmlns:a16="http://schemas.microsoft.com/office/drawing/2014/main" id="{23F32882-26C8-4C55-8B5A-F7D8BB3B16A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49887" y="1615925"/>
            <a:ext cx="820786" cy="5102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3" name="Image 52">
            <a:extLst>
              <a:ext uri="{FF2B5EF4-FFF2-40B4-BE49-F238E27FC236}">
                <a16:creationId xmlns:a16="http://schemas.microsoft.com/office/drawing/2014/main" id="{A6586BE4-CD6D-489D-85C6-245C60B5D766}"/>
              </a:ext>
            </a:extLst>
          </p:cNvPr>
          <p:cNvPicPr>
            <a:picLocks noChangeAspect="1"/>
          </p:cNvPicPr>
          <p:nvPr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07501" y="1688828"/>
            <a:ext cx="1090078" cy="405539"/>
          </a:xfrm>
          <a:prstGeom prst="rect">
            <a:avLst/>
          </a:prstGeom>
        </p:spPr>
      </p:pic>
      <p:pic>
        <p:nvPicPr>
          <p:cNvPr id="55" name="Picture 6" descr="Association des Paralysés de France (APF)">
            <a:extLst>
              <a:ext uri="{FF2B5EF4-FFF2-40B4-BE49-F238E27FC236}">
                <a16:creationId xmlns:a16="http://schemas.microsoft.com/office/drawing/2014/main" id="{A7FC8B4E-7FFC-4690-B0A6-8ECB22ACDA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5995" y="1631419"/>
            <a:ext cx="990091" cy="4935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7" name="Image 56">
            <a:extLst>
              <a:ext uri="{FF2B5EF4-FFF2-40B4-BE49-F238E27FC236}">
                <a16:creationId xmlns:a16="http://schemas.microsoft.com/office/drawing/2014/main" id="{F6BC5B80-7302-4C62-BC38-1FC9A5F73A07}"/>
              </a:ext>
            </a:extLst>
          </p:cNvPr>
          <p:cNvPicPr>
            <a:picLocks noChangeAspect="1"/>
          </p:cNvPicPr>
          <p:nvPr/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186" y="4159589"/>
            <a:ext cx="956889" cy="355989"/>
          </a:xfrm>
          <a:prstGeom prst="rect">
            <a:avLst/>
          </a:prstGeom>
        </p:spPr>
      </p:pic>
      <p:pic>
        <p:nvPicPr>
          <p:cNvPr id="63" name="Picture 2" descr="APF France handicap - APF Entreprises">
            <a:extLst>
              <a:ext uri="{FF2B5EF4-FFF2-40B4-BE49-F238E27FC236}">
                <a16:creationId xmlns:a16="http://schemas.microsoft.com/office/drawing/2014/main" id="{AC4CBC4E-46E0-45B0-ADD8-3753CAF136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534" y="2599467"/>
            <a:ext cx="820787" cy="4970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5" name="Picture 4">
            <a:extLst>
              <a:ext uri="{FF2B5EF4-FFF2-40B4-BE49-F238E27FC236}">
                <a16:creationId xmlns:a16="http://schemas.microsoft.com/office/drawing/2014/main" id="{7C589887-539D-4392-8D80-2544A38322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952" y="3255171"/>
            <a:ext cx="820786" cy="5102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486937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180733"/>
            <a:ext cx="10515600" cy="789142"/>
          </a:xfrm>
        </p:spPr>
        <p:txBody>
          <a:bodyPr>
            <a:normAutofit/>
          </a:bodyPr>
          <a:lstStyle/>
          <a:p>
            <a:r>
              <a:rPr lang="fr-FR" sz="2400" dirty="0">
                <a:latin typeface="questrial"/>
              </a:rPr>
              <a:t>Les acteurs clés d’APF France handicap pour l’emploi BOETH</a:t>
            </a:r>
          </a:p>
        </p:txBody>
      </p:sp>
      <p:pic>
        <p:nvPicPr>
          <p:cNvPr id="77" name="Image 76">
            <a:extLst>
              <a:ext uri="{FF2B5EF4-FFF2-40B4-BE49-F238E27FC236}">
                <a16:creationId xmlns:a16="http://schemas.microsoft.com/office/drawing/2014/main" id="{D69E780F-CCAF-44BA-AFB9-3AA5C9387D5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5407" y="1216918"/>
            <a:ext cx="9737101" cy="52371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25010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Shape 3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180733"/>
            <a:ext cx="10515600" cy="789142"/>
          </a:xfrm>
        </p:spPr>
        <p:txBody>
          <a:bodyPr>
            <a:normAutofit/>
          </a:bodyPr>
          <a:lstStyle/>
          <a:p>
            <a:r>
              <a:rPr lang="fr-FR" sz="2400" dirty="0">
                <a:latin typeface="questrial"/>
              </a:rPr>
              <a:t>APF France handicap offre un large panel pour l’emploi handicap</a:t>
            </a:r>
          </a:p>
        </p:txBody>
      </p:sp>
      <p:grpSp>
        <p:nvGrpSpPr>
          <p:cNvPr id="18" name="Google Shape;54;p13">
            <a:extLst>
              <a:ext uri="{FF2B5EF4-FFF2-40B4-BE49-F238E27FC236}">
                <a16:creationId xmlns:a16="http://schemas.microsoft.com/office/drawing/2014/main" id="{4A42EAED-3768-4224-AA18-E24DD1FC9839}"/>
              </a:ext>
            </a:extLst>
          </p:cNvPr>
          <p:cNvGrpSpPr/>
          <p:nvPr/>
        </p:nvGrpSpPr>
        <p:grpSpPr>
          <a:xfrm>
            <a:off x="2228390" y="1639453"/>
            <a:ext cx="2090362" cy="4157665"/>
            <a:chOff x="951143" y="283725"/>
            <a:chExt cx="2336907" cy="4566855"/>
          </a:xfrm>
        </p:grpSpPr>
        <p:sp>
          <p:nvSpPr>
            <p:cNvPr id="19" name="Google Shape;55;p13">
              <a:extLst>
                <a:ext uri="{FF2B5EF4-FFF2-40B4-BE49-F238E27FC236}">
                  <a16:creationId xmlns:a16="http://schemas.microsoft.com/office/drawing/2014/main" id="{22AD6CF9-BCDC-4BF1-B819-D02349F618F4}"/>
                </a:ext>
              </a:extLst>
            </p:cNvPr>
            <p:cNvSpPr/>
            <p:nvPr/>
          </p:nvSpPr>
          <p:spPr>
            <a:xfrm>
              <a:off x="1178650" y="283725"/>
              <a:ext cx="2030400" cy="4566855"/>
            </a:xfrm>
            <a:prstGeom prst="rect">
              <a:avLst/>
            </a:prstGeom>
            <a:solidFill>
              <a:srgbClr val="12546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56;p13">
              <a:extLst>
                <a:ext uri="{FF2B5EF4-FFF2-40B4-BE49-F238E27FC236}">
                  <a16:creationId xmlns:a16="http://schemas.microsoft.com/office/drawing/2014/main" id="{9441D482-62EF-4009-93F1-7899E74EDCB0}"/>
                </a:ext>
              </a:extLst>
            </p:cNvPr>
            <p:cNvSpPr/>
            <p:nvPr/>
          </p:nvSpPr>
          <p:spPr>
            <a:xfrm>
              <a:off x="1118231" y="341749"/>
              <a:ext cx="2030400" cy="2490600"/>
            </a:xfrm>
            <a:prstGeom prst="rect">
              <a:avLst/>
            </a:prstGeom>
            <a:solidFill>
              <a:srgbClr val="FFFFFF"/>
            </a:solidFill>
            <a:ln w="19050" cap="flat" cmpd="sng">
              <a:solidFill>
                <a:srgbClr val="12546A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" name="Google Shape;57;p13">
              <a:extLst>
                <a:ext uri="{FF2B5EF4-FFF2-40B4-BE49-F238E27FC236}">
                  <a16:creationId xmlns:a16="http://schemas.microsoft.com/office/drawing/2014/main" id="{224DDE4B-48B0-4339-B779-D09938D772B2}"/>
                </a:ext>
              </a:extLst>
            </p:cNvPr>
            <p:cNvSpPr/>
            <p:nvPr/>
          </p:nvSpPr>
          <p:spPr>
            <a:xfrm>
              <a:off x="1199848" y="1225061"/>
              <a:ext cx="1914295" cy="608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fr-FR" sz="1100" dirty="0">
                  <a:solidFill>
                    <a:srgbClr val="12546A"/>
                  </a:solidFill>
                  <a:latin typeface="Roboto Medium"/>
                  <a:ea typeface="Roboto Medium"/>
                  <a:cs typeface="Roboto Medium"/>
                  <a:sym typeface="Roboto Medium"/>
                </a:rPr>
                <a:t>R</a:t>
              </a:r>
              <a:r>
                <a:rPr lang="fr" sz="1100" dirty="0">
                  <a:solidFill>
                    <a:srgbClr val="12546A"/>
                  </a:solidFill>
                  <a:latin typeface="Roboto Medium"/>
                  <a:ea typeface="Roboto Medium"/>
                  <a:cs typeface="Roboto Medium"/>
                  <a:sym typeface="Roboto Medium"/>
                </a:rPr>
                <a:t>essources associatives et ESMS</a:t>
              </a:r>
              <a:endParaRPr sz="1100" dirty="0">
                <a:solidFill>
                  <a:srgbClr val="12546A"/>
                </a:solidFill>
                <a:latin typeface="Roboto Medium"/>
                <a:ea typeface="Roboto Medium"/>
                <a:cs typeface="Roboto Medium"/>
                <a:sym typeface="Roboto Medium"/>
              </a:endParaRPr>
            </a:p>
          </p:txBody>
        </p:sp>
        <p:sp>
          <p:nvSpPr>
            <p:cNvPr id="22" name="Google Shape;58;p13">
              <a:extLst>
                <a:ext uri="{FF2B5EF4-FFF2-40B4-BE49-F238E27FC236}">
                  <a16:creationId xmlns:a16="http://schemas.microsoft.com/office/drawing/2014/main" id="{F69D6EE2-2BAD-4EC4-9C49-CE272433E946}"/>
                </a:ext>
              </a:extLst>
            </p:cNvPr>
            <p:cNvSpPr/>
            <p:nvPr/>
          </p:nvSpPr>
          <p:spPr>
            <a:xfrm>
              <a:off x="1154521" y="1817369"/>
              <a:ext cx="2063629" cy="107349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l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fr" sz="800" dirty="0">
                  <a:solidFill>
                    <a:srgbClr val="12546A"/>
                  </a:solidFill>
                  <a:latin typeface="Roboto"/>
                  <a:ea typeface="Roboto"/>
                  <a:cs typeface="Roboto"/>
                  <a:sym typeface="Roboto"/>
                </a:rPr>
                <a:t>Rassemble de nombreux acteurs experts du handicap, des usages et de l’accessibilité, et des spécialistes du médico-social, pour construire une société inclusive et solidaire</a:t>
              </a:r>
              <a:endParaRPr sz="800" dirty="0">
                <a:solidFill>
                  <a:srgbClr val="12546A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24" name="Google Shape;60;p13">
              <a:extLst>
                <a:ext uri="{FF2B5EF4-FFF2-40B4-BE49-F238E27FC236}">
                  <a16:creationId xmlns:a16="http://schemas.microsoft.com/office/drawing/2014/main" id="{17F6C343-E3BB-4604-A71A-8BE6D8355D4C}"/>
                </a:ext>
              </a:extLst>
            </p:cNvPr>
            <p:cNvSpPr/>
            <p:nvPr/>
          </p:nvSpPr>
          <p:spPr>
            <a:xfrm rot="5400000">
              <a:off x="1938871" y="2785391"/>
              <a:ext cx="389100" cy="278100"/>
            </a:xfrm>
            <a:prstGeom prst="rightArrow">
              <a:avLst>
                <a:gd name="adj1" fmla="val 34239"/>
                <a:gd name="adj2" fmla="val 57035"/>
              </a:avLst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61;p13">
              <a:extLst>
                <a:ext uri="{FF2B5EF4-FFF2-40B4-BE49-F238E27FC236}">
                  <a16:creationId xmlns:a16="http://schemas.microsoft.com/office/drawing/2014/main" id="{BE87B06D-6987-404F-AC45-71392C9E3DE4}"/>
                </a:ext>
              </a:extLst>
            </p:cNvPr>
            <p:cNvSpPr/>
            <p:nvPr/>
          </p:nvSpPr>
          <p:spPr>
            <a:xfrm>
              <a:off x="951143" y="3118992"/>
              <a:ext cx="2336907" cy="1085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457200" lvl="0" indent="-279400" algn="l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800"/>
                <a:buFont typeface="Roboto"/>
                <a:buChar char="●"/>
              </a:pPr>
              <a:r>
                <a:rPr lang="fr-FR" sz="800" dirty="0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Sensibilisation</a:t>
              </a:r>
              <a:endParaRPr sz="800" dirty="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endParaRPr>
            </a:p>
            <a:p>
              <a:pPr marL="457200" lvl="0" indent="-279400" algn="l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800"/>
                <a:buFont typeface="Roboto"/>
                <a:buChar char="●"/>
              </a:pPr>
              <a:r>
                <a:rPr lang="fr" sz="800" dirty="0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Situations incomprises</a:t>
              </a:r>
              <a:endParaRPr sz="800" dirty="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endParaRPr>
            </a:p>
            <a:p>
              <a:pPr marL="457200" lvl="0" indent="-279400" algn="l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800"/>
                <a:buFont typeface="Roboto"/>
                <a:buChar char="●"/>
              </a:pPr>
              <a:r>
                <a:rPr lang="fr-FR" sz="800" dirty="0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Situations conflictuelles</a:t>
              </a:r>
              <a:endParaRPr sz="800" dirty="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endParaRPr>
            </a:p>
            <a:p>
              <a:pPr marL="457200" lvl="0" indent="-279400" algn="l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800"/>
                <a:buFont typeface="Roboto"/>
                <a:buChar char="●"/>
              </a:pPr>
              <a:r>
                <a:rPr lang="fr" sz="800" dirty="0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Techniques de compensation</a:t>
              </a:r>
            </a:p>
            <a:p>
              <a:pPr marL="457200" lvl="0" indent="-279400" algn="l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800"/>
                <a:buFont typeface="Roboto"/>
                <a:buChar char="●"/>
              </a:pPr>
              <a:r>
                <a:rPr lang="fr" sz="800" dirty="0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Qualité d’usage</a:t>
              </a:r>
            </a:p>
            <a:p>
              <a:pPr marL="457200" lvl="0" indent="-279400" algn="l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800"/>
                <a:buFont typeface="Roboto"/>
                <a:buChar char="●"/>
              </a:pPr>
              <a:r>
                <a:rPr lang="fr" sz="800" dirty="0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Connaissance du droit et des dispositifs handicap</a:t>
              </a:r>
            </a:p>
            <a:p>
              <a:pPr marL="457200" lvl="0" indent="-279400" algn="l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800"/>
                <a:buFont typeface="Roboto"/>
                <a:buChar char="●"/>
              </a:pPr>
              <a:r>
                <a:rPr lang="fr" sz="800" dirty="0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Prestations d’ergothérapeutes et d’ergonomes spécialisés</a:t>
              </a:r>
            </a:p>
            <a:p>
              <a:pPr marL="457200" lvl="0" indent="-279400" algn="l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800"/>
                <a:buFont typeface="Roboto"/>
                <a:buChar char="●"/>
              </a:pPr>
              <a:r>
                <a:rPr lang="fr" sz="800" dirty="0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Aides au maintien dans l’emploi</a:t>
              </a:r>
              <a:endParaRPr sz="800" dirty="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sp>
        <p:nvSpPr>
          <p:cNvPr id="7" name="Rectangle : carré corné 6">
            <a:extLst>
              <a:ext uri="{FF2B5EF4-FFF2-40B4-BE49-F238E27FC236}">
                <a16:creationId xmlns:a16="http://schemas.microsoft.com/office/drawing/2014/main" id="{73A1E5C5-CB3B-445F-8BBE-DAFA6DF55210}"/>
              </a:ext>
            </a:extLst>
          </p:cNvPr>
          <p:cNvSpPr/>
          <p:nvPr/>
        </p:nvSpPr>
        <p:spPr>
          <a:xfrm>
            <a:off x="2541165" y="2567895"/>
            <a:ext cx="1563688" cy="383559"/>
          </a:xfrm>
          <a:prstGeom prst="foldedCorner">
            <a:avLst/>
          </a:prstGeom>
          <a:noFill/>
          <a:ln w="3175">
            <a:solidFill>
              <a:srgbClr val="12546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26" name="Google Shape;62;p13">
            <a:extLst>
              <a:ext uri="{FF2B5EF4-FFF2-40B4-BE49-F238E27FC236}">
                <a16:creationId xmlns:a16="http://schemas.microsoft.com/office/drawing/2014/main" id="{AE880278-B3AD-4D2F-9D07-4DC5345F3CE2}"/>
              </a:ext>
            </a:extLst>
          </p:cNvPr>
          <p:cNvGrpSpPr/>
          <p:nvPr/>
        </p:nvGrpSpPr>
        <p:grpSpPr>
          <a:xfrm>
            <a:off x="4109925" y="1639453"/>
            <a:ext cx="2086808" cy="4157665"/>
            <a:chOff x="924899" y="283725"/>
            <a:chExt cx="2332933" cy="4566855"/>
          </a:xfrm>
        </p:grpSpPr>
        <p:sp>
          <p:nvSpPr>
            <p:cNvPr id="27" name="Google Shape;63;p13">
              <a:extLst>
                <a:ext uri="{FF2B5EF4-FFF2-40B4-BE49-F238E27FC236}">
                  <a16:creationId xmlns:a16="http://schemas.microsoft.com/office/drawing/2014/main" id="{A750D8B2-B201-40E3-ADFF-2CDC5796F9AA}"/>
                </a:ext>
              </a:extLst>
            </p:cNvPr>
            <p:cNvSpPr/>
            <p:nvPr/>
          </p:nvSpPr>
          <p:spPr>
            <a:xfrm>
              <a:off x="1178650" y="283725"/>
              <a:ext cx="2030400" cy="4566855"/>
            </a:xfrm>
            <a:prstGeom prst="rect">
              <a:avLst/>
            </a:prstGeom>
            <a:solidFill>
              <a:srgbClr val="12546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" name="Google Shape;64;p13">
              <a:extLst>
                <a:ext uri="{FF2B5EF4-FFF2-40B4-BE49-F238E27FC236}">
                  <a16:creationId xmlns:a16="http://schemas.microsoft.com/office/drawing/2014/main" id="{09C5A954-A0E3-4E41-B1F3-63D18748AE84}"/>
                </a:ext>
              </a:extLst>
            </p:cNvPr>
            <p:cNvSpPr/>
            <p:nvPr/>
          </p:nvSpPr>
          <p:spPr>
            <a:xfrm>
              <a:off x="1118231" y="341749"/>
              <a:ext cx="2030400" cy="2490600"/>
            </a:xfrm>
            <a:prstGeom prst="rect">
              <a:avLst/>
            </a:prstGeom>
            <a:solidFill>
              <a:srgbClr val="FFFFFF"/>
            </a:solidFill>
            <a:ln w="19050" cap="flat" cmpd="sng">
              <a:solidFill>
                <a:srgbClr val="12546A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65;p13">
              <a:extLst>
                <a:ext uri="{FF2B5EF4-FFF2-40B4-BE49-F238E27FC236}">
                  <a16:creationId xmlns:a16="http://schemas.microsoft.com/office/drawing/2014/main" id="{D68E49AD-694A-483A-8631-41D70D4B7417}"/>
                </a:ext>
              </a:extLst>
            </p:cNvPr>
            <p:cNvSpPr/>
            <p:nvPr/>
          </p:nvSpPr>
          <p:spPr>
            <a:xfrm>
              <a:off x="1233923" y="1225061"/>
              <a:ext cx="1815000" cy="608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fr" sz="1100" dirty="0">
                  <a:solidFill>
                    <a:srgbClr val="12546A"/>
                  </a:solidFill>
                  <a:latin typeface="Roboto Medium"/>
                  <a:ea typeface="Roboto Medium"/>
                  <a:cs typeface="Roboto Medium"/>
                  <a:sym typeface="Roboto Medium"/>
                </a:rPr>
                <a:t>Centre de formation</a:t>
              </a:r>
              <a:endParaRPr sz="1100" dirty="0">
                <a:solidFill>
                  <a:srgbClr val="12546A"/>
                </a:solidFill>
                <a:latin typeface="Roboto Medium"/>
                <a:ea typeface="Roboto Medium"/>
                <a:cs typeface="Roboto Medium"/>
                <a:sym typeface="Roboto Medium"/>
              </a:endParaRPr>
            </a:p>
          </p:txBody>
        </p:sp>
        <p:sp>
          <p:nvSpPr>
            <p:cNvPr id="30" name="Google Shape;66;p13">
              <a:extLst>
                <a:ext uri="{FF2B5EF4-FFF2-40B4-BE49-F238E27FC236}">
                  <a16:creationId xmlns:a16="http://schemas.microsoft.com/office/drawing/2014/main" id="{07E86AF9-D11B-4FD9-B2A2-55D14A0D8EDA}"/>
                </a:ext>
              </a:extLst>
            </p:cNvPr>
            <p:cNvSpPr/>
            <p:nvPr/>
          </p:nvSpPr>
          <p:spPr>
            <a:xfrm>
              <a:off x="1223998" y="1895384"/>
              <a:ext cx="1914295" cy="8298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lvl="0">
                <a:lnSpc>
                  <a:spcPct val="115000"/>
                </a:lnSpc>
              </a:pPr>
              <a:r>
                <a:rPr lang="fr" sz="800" dirty="0">
                  <a:solidFill>
                    <a:srgbClr val="12546A"/>
                  </a:solidFill>
                  <a:latin typeface="Roboto"/>
                  <a:ea typeface="Roboto"/>
                  <a:cs typeface="Roboto"/>
                  <a:sym typeface="Roboto"/>
                </a:rPr>
                <a:t>Certifié OPQF, propose un large panel de formations autour du handicap, juridique et pratique,  INTRA ou INTER établissements</a:t>
              </a:r>
              <a:endParaRPr sz="800" dirty="0">
                <a:solidFill>
                  <a:srgbClr val="12546A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32" name="Google Shape;68;p13">
              <a:extLst>
                <a:ext uri="{FF2B5EF4-FFF2-40B4-BE49-F238E27FC236}">
                  <a16:creationId xmlns:a16="http://schemas.microsoft.com/office/drawing/2014/main" id="{9821D6FF-D1F6-42E1-AAEF-F77252D7172F}"/>
                </a:ext>
              </a:extLst>
            </p:cNvPr>
            <p:cNvSpPr/>
            <p:nvPr/>
          </p:nvSpPr>
          <p:spPr>
            <a:xfrm rot="5400000">
              <a:off x="1938871" y="2785391"/>
              <a:ext cx="389100" cy="278100"/>
            </a:xfrm>
            <a:prstGeom prst="rightArrow">
              <a:avLst>
                <a:gd name="adj1" fmla="val 34239"/>
                <a:gd name="adj2" fmla="val 57035"/>
              </a:avLst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69;p13">
              <a:extLst>
                <a:ext uri="{FF2B5EF4-FFF2-40B4-BE49-F238E27FC236}">
                  <a16:creationId xmlns:a16="http://schemas.microsoft.com/office/drawing/2014/main" id="{29718B4B-CB58-4A58-8AF1-99C0F8B07EBD}"/>
                </a:ext>
              </a:extLst>
            </p:cNvPr>
            <p:cNvSpPr/>
            <p:nvPr/>
          </p:nvSpPr>
          <p:spPr>
            <a:xfrm>
              <a:off x="924899" y="3207544"/>
              <a:ext cx="2332933" cy="1085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457200" lvl="0" indent="-279400" algn="l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800"/>
                <a:buFont typeface="Roboto"/>
                <a:buChar char="●"/>
              </a:pPr>
              <a:r>
                <a:rPr lang="fr-FR" sz="800" dirty="0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Accueil, accessibilité et qualité d’usage dans les entreprises</a:t>
              </a:r>
            </a:p>
            <a:p>
              <a:pPr marL="457200" lvl="0" indent="-279400" algn="l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800"/>
                <a:buFont typeface="Roboto"/>
                <a:buChar char="●"/>
              </a:pPr>
              <a:r>
                <a:rPr lang="fr-FR" sz="800" dirty="0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Politique emploi et responsabilité sociale</a:t>
              </a:r>
            </a:p>
            <a:p>
              <a:pPr marL="457200" lvl="0" indent="-279400" algn="l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800"/>
                <a:buFont typeface="Roboto"/>
                <a:buChar char="●"/>
              </a:pPr>
              <a:r>
                <a:rPr lang="fr-FR" sz="800" dirty="0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Maintien dans l’emploi</a:t>
              </a:r>
            </a:p>
            <a:p>
              <a:pPr marL="457200" lvl="0" indent="-279400" algn="l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800"/>
                <a:buFont typeface="Roboto"/>
                <a:buChar char="●"/>
              </a:pPr>
              <a:r>
                <a:rPr lang="fr-FR" sz="800" dirty="0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Formation des élus CSE/CSSCT</a:t>
              </a:r>
            </a:p>
            <a:p>
              <a:pPr marL="457200" lvl="0" indent="-279400" algn="l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800"/>
                <a:buFont typeface="Roboto"/>
                <a:buChar char="●"/>
              </a:pPr>
              <a:r>
                <a:rPr lang="fr-FR" sz="800" dirty="0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Formation RH, manager, tuteur, référent handicap, etc.</a:t>
              </a:r>
            </a:p>
            <a:p>
              <a:pPr marL="457200" lvl="0" indent="-279400" algn="l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800"/>
                <a:buFont typeface="Roboto"/>
                <a:buChar char="●"/>
              </a:pPr>
              <a:r>
                <a:rPr lang="fr-FR" sz="800" dirty="0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Conseil aux organisations</a:t>
              </a:r>
              <a:endParaRPr sz="800" dirty="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grpSp>
        <p:nvGrpSpPr>
          <p:cNvPr id="34" name="Google Shape;70;p13">
            <a:extLst>
              <a:ext uri="{FF2B5EF4-FFF2-40B4-BE49-F238E27FC236}">
                <a16:creationId xmlns:a16="http://schemas.microsoft.com/office/drawing/2014/main" id="{9B72EE38-6992-4DC3-8586-FC31FB33E2DF}"/>
              </a:ext>
            </a:extLst>
          </p:cNvPr>
          <p:cNvGrpSpPr/>
          <p:nvPr/>
        </p:nvGrpSpPr>
        <p:grpSpPr>
          <a:xfrm>
            <a:off x="6020389" y="1639453"/>
            <a:ext cx="2080808" cy="4157665"/>
            <a:chOff x="930997" y="283725"/>
            <a:chExt cx="2326223" cy="4566855"/>
          </a:xfrm>
        </p:grpSpPr>
        <p:sp>
          <p:nvSpPr>
            <p:cNvPr id="35" name="Google Shape;71;p13">
              <a:extLst>
                <a:ext uri="{FF2B5EF4-FFF2-40B4-BE49-F238E27FC236}">
                  <a16:creationId xmlns:a16="http://schemas.microsoft.com/office/drawing/2014/main" id="{1AAA82E8-66A6-44F8-99CD-6B87F5BC218C}"/>
                </a:ext>
              </a:extLst>
            </p:cNvPr>
            <p:cNvSpPr/>
            <p:nvPr/>
          </p:nvSpPr>
          <p:spPr>
            <a:xfrm>
              <a:off x="1178650" y="283725"/>
              <a:ext cx="2030400" cy="4566855"/>
            </a:xfrm>
            <a:prstGeom prst="rect">
              <a:avLst/>
            </a:prstGeom>
            <a:solidFill>
              <a:srgbClr val="12546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36" name="Google Shape;72;p13">
              <a:extLst>
                <a:ext uri="{FF2B5EF4-FFF2-40B4-BE49-F238E27FC236}">
                  <a16:creationId xmlns:a16="http://schemas.microsoft.com/office/drawing/2014/main" id="{4F353240-FF2C-4928-96F2-535E6B2F3378}"/>
                </a:ext>
              </a:extLst>
            </p:cNvPr>
            <p:cNvSpPr/>
            <p:nvPr/>
          </p:nvSpPr>
          <p:spPr>
            <a:xfrm>
              <a:off x="1118231" y="341749"/>
              <a:ext cx="2030400" cy="2490600"/>
            </a:xfrm>
            <a:prstGeom prst="rect">
              <a:avLst/>
            </a:prstGeom>
            <a:solidFill>
              <a:srgbClr val="FFFFFF"/>
            </a:solidFill>
            <a:ln w="19050" cap="flat" cmpd="sng">
              <a:solidFill>
                <a:srgbClr val="12546A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" name="Google Shape;73;p13">
              <a:extLst>
                <a:ext uri="{FF2B5EF4-FFF2-40B4-BE49-F238E27FC236}">
                  <a16:creationId xmlns:a16="http://schemas.microsoft.com/office/drawing/2014/main" id="{EC26ACD2-3882-4BAE-88F0-2A50506C4322}"/>
                </a:ext>
              </a:extLst>
            </p:cNvPr>
            <p:cNvSpPr/>
            <p:nvPr/>
          </p:nvSpPr>
          <p:spPr>
            <a:xfrm>
              <a:off x="1233923" y="1225061"/>
              <a:ext cx="1815000" cy="608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fr" sz="1100" dirty="0">
                  <a:solidFill>
                    <a:srgbClr val="12546A"/>
                  </a:solidFill>
                  <a:latin typeface="Roboto Medium"/>
                  <a:ea typeface="Roboto Medium"/>
                  <a:cs typeface="Roboto Medium"/>
                  <a:sym typeface="Roboto Medium"/>
                </a:rPr>
                <a:t>Département </a:t>
              </a:r>
            </a:p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fr" sz="1100" dirty="0">
                  <a:solidFill>
                    <a:srgbClr val="12546A"/>
                  </a:solidFill>
                  <a:latin typeface="Roboto Medium"/>
                  <a:ea typeface="Roboto Medium"/>
                  <a:cs typeface="Roboto Medium"/>
                  <a:sym typeface="Roboto Medium"/>
                </a:rPr>
                <a:t>EA + ESAT</a:t>
              </a:r>
              <a:endParaRPr sz="1100" dirty="0">
                <a:solidFill>
                  <a:srgbClr val="12546A"/>
                </a:solidFill>
                <a:latin typeface="Roboto Medium"/>
                <a:ea typeface="Roboto Medium"/>
                <a:cs typeface="Roboto Medium"/>
                <a:sym typeface="Roboto Medium"/>
              </a:endParaRPr>
            </a:p>
          </p:txBody>
        </p:sp>
        <p:sp>
          <p:nvSpPr>
            <p:cNvPr id="38" name="Google Shape;74;p13">
              <a:extLst>
                <a:ext uri="{FF2B5EF4-FFF2-40B4-BE49-F238E27FC236}">
                  <a16:creationId xmlns:a16="http://schemas.microsoft.com/office/drawing/2014/main" id="{7CC598E9-F078-4983-AEB8-7C907E221E91}"/>
                </a:ext>
              </a:extLst>
            </p:cNvPr>
            <p:cNvSpPr/>
            <p:nvPr/>
          </p:nvSpPr>
          <p:spPr>
            <a:xfrm>
              <a:off x="1233922" y="1836873"/>
              <a:ext cx="1914282" cy="8298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l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fr" sz="800" dirty="0">
                  <a:solidFill>
                    <a:srgbClr val="12546A"/>
                  </a:solidFill>
                  <a:latin typeface="Roboto"/>
                  <a:ea typeface="Roboto"/>
                  <a:cs typeface="Roboto"/>
                  <a:sym typeface="Roboto"/>
                </a:rPr>
                <a:t>Regroupe les 51 établissements de travail adapté et protégé de l’association, 2800 collaborateurs dont 70% reconnu TH en EA, 2000 usagers en ESAT</a:t>
              </a:r>
              <a:endParaRPr sz="800" dirty="0">
                <a:solidFill>
                  <a:srgbClr val="12546A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40" name="Google Shape;76;p13">
              <a:extLst>
                <a:ext uri="{FF2B5EF4-FFF2-40B4-BE49-F238E27FC236}">
                  <a16:creationId xmlns:a16="http://schemas.microsoft.com/office/drawing/2014/main" id="{24A97471-5252-43CC-8EC3-AC29D0F1B05A}"/>
                </a:ext>
              </a:extLst>
            </p:cNvPr>
            <p:cNvSpPr/>
            <p:nvPr/>
          </p:nvSpPr>
          <p:spPr>
            <a:xfrm rot="5400000">
              <a:off x="1938871" y="2785391"/>
              <a:ext cx="389100" cy="278100"/>
            </a:xfrm>
            <a:prstGeom prst="rightArrow">
              <a:avLst>
                <a:gd name="adj1" fmla="val 34239"/>
                <a:gd name="adj2" fmla="val 57035"/>
              </a:avLst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" name="Google Shape;77;p13">
              <a:extLst>
                <a:ext uri="{FF2B5EF4-FFF2-40B4-BE49-F238E27FC236}">
                  <a16:creationId xmlns:a16="http://schemas.microsoft.com/office/drawing/2014/main" id="{CC5ACE21-71BD-4158-B76A-7EAB38C6FE22}"/>
                </a:ext>
              </a:extLst>
            </p:cNvPr>
            <p:cNvSpPr/>
            <p:nvPr/>
          </p:nvSpPr>
          <p:spPr>
            <a:xfrm>
              <a:off x="930997" y="3025011"/>
              <a:ext cx="2326223" cy="181847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457200" indent="-279400">
                <a:lnSpc>
                  <a:spcPct val="115000"/>
                </a:lnSpc>
                <a:buClr>
                  <a:srgbClr val="FFFFFF"/>
                </a:buClr>
                <a:buSzPts val="800"/>
                <a:buFont typeface="Roboto"/>
                <a:buChar char="●"/>
              </a:pPr>
              <a:r>
                <a:rPr lang="fr-FR" sz="800" dirty="0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Sous-traitance STPA </a:t>
              </a:r>
            </a:p>
            <a:p>
              <a:pPr marL="457200" lvl="0" indent="-279400" algn="l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800"/>
                <a:buFont typeface="Roboto"/>
                <a:buChar char="●"/>
              </a:pPr>
              <a:r>
                <a:rPr lang="fr-FR" sz="800" dirty="0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Prestation de services en vue d’embauches directes via un accompagnement terrain et un pilotage de l’activité par APFE</a:t>
              </a:r>
            </a:p>
            <a:p>
              <a:pPr marL="457200" lvl="0" indent="-279400" algn="l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800"/>
                <a:buFont typeface="Roboto"/>
                <a:buChar char="●"/>
              </a:pPr>
              <a:r>
                <a:rPr lang="fr-FR" sz="800" dirty="0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Construction de filière de recrutement via ingénierie de formation et/ou montée en compétences au sein de nos établissements</a:t>
              </a:r>
            </a:p>
          </p:txBody>
        </p:sp>
      </p:grpSp>
      <p:grpSp>
        <p:nvGrpSpPr>
          <p:cNvPr id="42" name="Google Shape;78;p13">
            <a:extLst>
              <a:ext uri="{FF2B5EF4-FFF2-40B4-BE49-F238E27FC236}">
                <a16:creationId xmlns:a16="http://schemas.microsoft.com/office/drawing/2014/main" id="{E17E9428-C630-49E2-B9C0-3B8E837E3AAC}"/>
              </a:ext>
            </a:extLst>
          </p:cNvPr>
          <p:cNvGrpSpPr/>
          <p:nvPr/>
        </p:nvGrpSpPr>
        <p:grpSpPr>
          <a:xfrm>
            <a:off x="7960360" y="1639453"/>
            <a:ext cx="2002749" cy="4157665"/>
            <a:chOff x="970090" y="283725"/>
            <a:chExt cx="2238960" cy="4566855"/>
          </a:xfrm>
        </p:grpSpPr>
        <p:sp>
          <p:nvSpPr>
            <p:cNvPr id="43" name="Google Shape;79;p13">
              <a:extLst>
                <a:ext uri="{FF2B5EF4-FFF2-40B4-BE49-F238E27FC236}">
                  <a16:creationId xmlns:a16="http://schemas.microsoft.com/office/drawing/2014/main" id="{55279BBE-1477-433D-AEC7-8F8BBC9DA34C}"/>
                </a:ext>
              </a:extLst>
            </p:cNvPr>
            <p:cNvSpPr/>
            <p:nvPr/>
          </p:nvSpPr>
          <p:spPr>
            <a:xfrm>
              <a:off x="1178650" y="283725"/>
              <a:ext cx="2030400" cy="4566855"/>
            </a:xfrm>
            <a:prstGeom prst="rect">
              <a:avLst/>
            </a:prstGeom>
            <a:solidFill>
              <a:srgbClr val="12546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Google Shape;80;p13">
              <a:extLst>
                <a:ext uri="{FF2B5EF4-FFF2-40B4-BE49-F238E27FC236}">
                  <a16:creationId xmlns:a16="http://schemas.microsoft.com/office/drawing/2014/main" id="{F0F2ACE5-0ABB-43DD-B417-D2505FF414F7}"/>
                </a:ext>
              </a:extLst>
            </p:cNvPr>
            <p:cNvSpPr/>
            <p:nvPr/>
          </p:nvSpPr>
          <p:spPr>
            <a:xfrm>
              <a:off x="1118231" y="341749"/>
              <a:ext cx="2030400" cy="2490601"/>
            </a:xfrm>
            <a:prstGeom prst="rect">
              <a:avLst/>
            </a:prstGeom>
            <a:solidFill>
              <a:srgbClr val="FFFFFF"/>
            </a:solidFill>
            <a:ln w="19050" cap="flat" cmpd="sng">
              <a:solidFill>
                <a:srgbClr val="12546A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" name="Google Shape;81;p13">
              <a:extLst>
                <a:ext uri="{FF2B5EF4-FFF2-40B4-BE49-F238E27FC236}">
                  <a16:creationId xmlns:a16="http://schemas.microsoft.com/office/drawing/2014/main" id="{EAC8B8DC-06A6-459C-9F1D-B12F47870919}"/>
                </a:ext>
              </a:extLst>
            </p:cNvPr>
            <p:cNvSpPr/>
            <p:nvPr/>
          </p:nvSpPr>
          <p:spPr>
            <a:xfrm>
              <a:off x="1233922" y="1225061"/>
              <a:ext cx="1914708" cy="608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fr" sz="1100" dirty="0">
                  <a:solidFill>
                    <a:srgbClr val="12546A"/>
                  </a:solidFill>
                  <a:latin typeface="Roboto Medium"/>
                  <a:ea typeface="Roboto Medium"/>
                  <a:cs typeface="Roboto Medium"/>
                  <a:sym typeface="Roboto Medium"/>
                </a:rPr>
                <a:t>Entreprise Adaptée </a:t>
              </a:r>
            </a:p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fr" sz="1100" dirty="0">
                  <a:solidFill>
                    <a:srgbClr val="12546A"/>
                  </a:solidFill>
                  <a:latin typeface="Roboto Medium"/>
                  <a:ea typeface="Roboto Medium"/>
                  <a:cs typeface="Roboto Medium"/>
                  <a:sym typeface="Roboto Medium"/>
                </a:rPr>
                <a:t>de Travail Temporaire </a:t>
              </a:r>
              <a:endParaRPr sz="1100" dirty="0">
                <a:solidFill>
                  <a:srgbClr val="12546A"/>
                </a:solidFill>
                <a:latin typeface="Roboto Medium"/>
                <a:ea typeface="Roboto Medium"/>
                <a:cs typeface="Roboto Medium"/>
                <a:sym typeface="Roboto Medium"/>
              </a:endParaRPr>
            </a:p>
          </p:txBody>
        </p:sp>
        <p:sp>
          <p:nvSpPr>
            <p:cNvPr id="46" name="Google Shape;82;p13">
              <a:extLst>
                <a:ext uri="{FF2B5EF4-FFF2-40B4-BE49-F238E27FC236}">
                  <a16:creationId xmlns:a16="http://schemas.microsoft.com/office/drawing/2014/main" id="{5B44A228-45C7-42F0-BCBB-41B3631807A4}"/>
                </a:ext>
              </a:extLst>
            </p:cNvPr>
            <p:cNvSpPr/>
            <p:nvPr/>
          </p:nvSpPr>
          <p:spPr>
            <a:xfrm>
              <a:off x="1191577" y="1832635"/>
              <a:ext cx="1957054" cy="8298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l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fr" sz="800" dirty="0">
                  <a:solidFill>
                    <a:srgbClr val="12546A"/>
                  </a:solidFill>
                  <a:latin typeface="Roboto"/>
                  <a:ea typeface="Roboto"/>
                  <a:cs typeface="Roboto"/>
                  <a:sym typeface="Roboto"/>
                </a:rPr>
                <a:t>Joint-venture sociale APF France handicap et The Adecco Group, agence de travail temporaire et de placement exclusif TH en vue de leur emploi durable</a:t>
              </a:r>
              <a:endParaRPr sz="800" dirty="0">
                <a:solidFill>
                  <a:srgbClr val="12546A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48" name="Google Shape;84;p13">
              <a:extLst>
                <a:ext uri="{FF2B5EF4-FFF2-40B4-BE49-F238E27FC236}">
                  <a16:creationId xmlns:a16="http://schemas.microsoft.com/office/drawing/2014/main" id="{5E095264-7195-4E13-9D43-0DB6EA6A8DFB}"/>
                </a:ext>
              </a:extLst>
            </p:cNvPr>
            <p:cNvSpPr/>
            <p:nvPr/>
          </p:nvSpPr>
          <p:spPr>
            <a:xfrm rot="5400000">
              <a:off x="1938871" y="2785391"/>
              <a:ext cx="389100" cy="278100"/>
            </a:xfrm>
            <a:prstGeom prst="rightArrow">
              <a:avLst>
                <a:gd name="adj1" fmla="val 34239"/>
                <a:gd name="adj2" fmla="val 57035"/>
              </a:avLst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" name="Google Shape;85;p13">
              <a:extLst>
                <a:ext uri="{FF2B5EF4-FFF2-40B4-BE49-F238E27FC236}">
                  <a16:creationId xmlns:a16="http://schemas.microsoft.com/office/drawing/2014/main" id="{E45FA236-2D6B-4E26-A52C-C269A78AEBB3}"/>
                </a:ext>
              </a:extLst>
            </p:cNvPr>
            <p:cNvSpPr/>
            <p:nvPr/>
          </p:nvSpPr>
          <p:spPr>
            <a:xfrm>
              <a:off x="970090" y="3025011"/>
              <a:ext cx="2178607" cy="181847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457200" lvl="0" indent="-279400" algn="l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800"/>
                <a:buFont typeface="Roboto"/>
                <a:buChar char="●"/>
              </a:pPr>
              <a:r>
                <a:rPr lang="fr-FR" sz="800" dirty="0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Délégation de personnel TH</a:t>
              </a:r>
            </a:p>
            <a:p>
              <a:pPr marL="457200" lvl="0" indent="-279400" algn="l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800"/>
                <a:buFont typeface="Roboto"/>
                <a:buChar char="●"/>
              </a:pPr>
              <a:r>
                <a:rPr lang="fr-FR" sz="800" dirty="0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Accompagnement terrain intérimaire et manager EU</a:t>
              </a:r>
            </a:p>
            <a:p>
              <a:pPr marL="457200" lvl="0" indent="-279400" algn="l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800"/>
                <a:buFont typeface="Roboto"/>
                <a:buChar char="●"/>
              </a:pPr>
              <a:r>
                <a:rPr lang="fr-FR" sz="800" dirty="0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Construction de parcours via ingénierie de formation et montée en compétences via des missions de travail temporaire</a:t>
              </a:r>
            </a:p>
            <a:p>
              <a:pPr marL="457200" lvl="0" indent="-279400" algn="l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800"/>
                <a:buFont typeface="Roboto"/>
                <a:buChar char="●"/>
              </a:pPr>
              <a:r>
                <a:rPr lang="fr-FR" sz="800" dirty="0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Sourcing, évaluation et placement</a:t>
              </a:r>
              <a:endParaRPr sz="800" dirty="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pic>
        <p:nvPicPr>
          <p:cNvPr id="50" name="Image 49">
            <a:extLst>
              <a:ext uri="{FF2B5EF4-FFF2-40B4-BE49-F238E27FC236}">
                <a16:creationId xmlns:a16="http://schemas.microsoft.com/office/drawing/2014/main" id="{2F8654E4-0FDA-4EF5-916A-D60F40B8EC2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7229" y="1936366"/>
            <a:ext cx="1255208" cy="466972"/>
          </a:xfrm>
          <a:prstGeom prst="rect">
            <a:avLst/>
          </a:prstGeom>
        </p:spPr>
      </p:pic>
      <p:pic>
        <p:nvPicPr>
          <p:cNvPr id="4" name="Picture 2" descr="APF France handicap - APF Entreprises">
            <a:extLst>
              <a:ext uri="{FF2B5EF4-FFF2-40B4-BE49-F238E27FC236}">
                <a16:creationId xmlns:a16="http://schemas.microsoft.com/office/drawing/2014/main" id="{75BD6928-C00F-45A3-A043-C982A87AE60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6872" y="1799840"/>
            <a:ext cx="1130386" cy="6845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9CD0A75-03A2-4319-8954-3407BDE80CB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1871" y="1763264"/>
            <a:ext cx="1118179" cy="6951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Association des Paralysés de France (APF)">
            <a:extLst>
              <a:ext uri="{FF2B5EF4-FFF2-40B4-BE49-F238E27FC236}">
                <a16:creationId xmlns:a16="http://schemas.microsoft.com/office/drawing/2014/main" id="{D4F16B25-E405-4E39-8DCF-3AFD9F108C1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8127" y="1824929"/>
            <a:ext cx="1309978" cy="6530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8" name="Rectangle : carré corné 57">
            <a:extLst>
              <a:ext uri="{FF2B5EF4-FFF2-40B4-BE49-F238E27FC236}">
                <a16:creationId xmlns:a16="http://schemas.microsoft.com/office/drawing/2014/main" id="{7A8DD179-8E2A-4ED3-9BF2-192D141F80A2}"/>
              </a:ext>
            </a:extLst>
          </p:cNvPr>
          <p:cNvSpPr/>
          <p:nvPr/>
        </p:nvSpPr>
        <p:spPr>
          <a:xfrm>
            <a:off x="4416261" y="2567895"/>
            <a:ext cx="1563688" cy="383559"/>
          </a:xfrm>
          <a:prstGeom prst="foldedCorner">
            <a:avLst/>
          </a:prstGeom>
          <a:noFill/>
          <a:ln w="3175">
            <a:solidFill>
              <a:srgbClr val="12546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9" name="Rectangle : carré corné 58">
            <a:extLst>
              <a:ext uri="{FF2B5EF4-FFF2-40B4-BE49-F238E27FC236}">
                <a16:creationId xmlns:a16="http://schemas.microsoft.com/office/drawing/2014/main" id="{C1A63EF9-F647-4186-B653-468788401514}"/>
              </a:ext>
            </a:extLst>
          </p:cNvPr>
          <p:cNvSpPr/>
          <p:nvPr/>
        </p:nvSpPr>
        <p:spPr>
          <a:xfrm>
            <a:off x="6325819" y="2567895"/>
            <a:ext cx="1563688" cy="383559"/>
          </a:xfrm>
          <a:prstGeom prst="foldedCorner">
            <a:avLst/>
          </a:prstGeom>
          <a:noFill/>
          <a:ln w="3175">
            <a:solidFill>
              <a:srgbClr val="12546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0" name="Rectangle : carré corné 59">
            <a:extLst>
              <a:ext uri="{FF2B5EF4-FFF2-40B4-BE49-F238E27FC236}">
                <a16:creationId xmlns:a16="http://schemas.microsoft.com/office/drawing/2014/main" id="{FDF22B89-CEF0-438F-82FE-DAF683164E72}"/>
              </a:ext>
            </a:extLst>
          </p:cNvPr>
          <p:cNvSpPr/>
          <p:nvPr/>
        </p:nvSpPr>
        <p:spPr>
          <a:xfrm>
            <a:off x="8286667" y="2567895"/>
            <a:ext cx="1563688" cy="383559"/>
          </a:xfrm>
          <a:prstGeom prst="foldedCorner">
            <a:avLst/>
          </a:prstGeom>
          <a:noFill/>
          <a:ln w="3175">
            <a:solidFill>
              <a:srgbClr val="12546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95948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180733"/>
            <a:ext cx="10515600" cy="789142"/>
          </a:xfrm>
        </p:spPr>
        <p:txBody>
          <a:bodyPr>
            <a:normAutofit/>
          </a:bodyPr>
          <a:lstStyle/>
          <a:p>
            <a:r>
              <a:rPr lang="fr-FR" sz="2400" dirty="0">
                <a:latin typeface="questrial"/>
              </a:rPr>
              <a:t>Focus sur APF Entreprises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8D1030F-A7DF-4698-A150-FA851A15DE99}"/>
              </a:ext>
            </a:extLst>
          </p:cNvPr>
          <p:cNvSpPr/>
          <p:nvPr/>
        </p:nvSpPr>
        <p:spPr>
          <a:xfrm>
            <a:off x="4048218" y="1069873"/>
            <a:ext cx="7965840" cy="2820196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fr-FR" sz="1600" dirty="0">
                <a:latin typeface="Questrial"/>
              </a:rPr>
              <a:t>1</a:t>
            </a:r>
            <a:r>
              <a:rPr lang="fr-FR" sz="1600" baseline="30000" dirty="0">
                <a:latin typeface="Questrial"/>
              </a:rPr>
              <a:t>er</a:t>
            </a:r>
            <a:r>
              <a:rPr lang="fr-FR" sz="1600" dirty="0">
                <a:latin typeface="Questrial"/>
              </a:rPr>
              <a:t> réseau de travail adapté et protégé en France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fr-FR" sz="800" dirty="0">
              <a:latin typeface="Questrial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fr-FR" sz="1600" dirty="0">
                <a:latin typeface="Questrial"/>
              </a:rPr>
              <a:t>Une mission : l’insertion sociale et professionnelle durable des personnes</a:t>
            </a:r>
            <a:br>
              <a:rPr lang="fr-FR" sz="1600" dirty="0">
                <a:latin typeface="Questrial"/>
              </a:rPr>
            </a:br>
            <a:r>
              <a:rPr lang="fr-FR" sz="1600" dirty="0">
                <a:latin typeface="Questrial"/>
              </a:rPr>
              <a:t>en situation de handicap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fr-FR" sz="800" dirty="0">
              <a:latin typeface="Questrial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fr-FR" sz="1600" dirty="0">
                <a:latin typeface="Questrial"/>
              </a:rPr>
              <a:t>26 EA		2800 salariés / +200 par an / 1000 mises en emploi par an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fr-FR" sz="1600" dirty="0">
                <a:latin typeface="Questrial"/>
              </a:rPr>
              <a:t>25 ESAT	2000 usagers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fr-FR" sz="800" dirty="0">
              <a:latin typeface="Questrial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fr-FR" sz="1600" dirty="0">
                <a:latin typeface="Questrial"/>
              </a:rPr>
              <a:t>Prestations de sous-traitance et spécialiste de la cotraitance avec des partenaires</a:t>
            </a:r>
          </a:p>
        </p:txBody>
      </p:sp>
      <p:sp>
        <p:nvSpPr>
          <p:cNvPr id="15" name="Forme libre : forme 14">
            <a:extLst>
              <a:ext uri="{FF2B5EF4-FFF2-40B4-BE49-F238E27FC236}">
                <a16:creationId xmlns:a16="http://schemas.microsoft.com/office/drawing/2014/main" id="{7D9235F1-FD60-4189-8C7A-405DA8E90E98}"/>
              </a:ext>
            </a:extLst>
          </p:cNvPr>
          <p:cNvSpPr/>
          <p:nvPr/>
        </p:nvSpPr>
        <p:spPr>
          <a:xfrm>
            <a:off x="3735132" y="1156476"/>
            <a:ext cx="62602" cy="2733593"/>
          </a:xfrm>
          <a:custGeom>
            <a:avLst/>
            <a:gdLst>
              <a:gd name="connsiteX0" fmla="*/ 5517 w 62602"/>
              <a:gd name="connsiteY0" fmla="*/ 0 h 2733593"/>
              <a:gd name="connsiteX1" fmla="*/ 389 w 62602"/>
              <a:gd name="connsiteY1" fmla="*/ 755194 h 2733593"/>
              <a:gd name="connsiteX2" fmla="*/ 15774 w 62602"/>
              <a:gd name="connsiteY2" fmla="*/ 1393388 h 2733593"/>
              <a:gd name="connsiteX3" fmla="*/ 20902 w 62602"/>
              <a:gd name="connsiteY3" fmla="*/ 1435934 h 2733593"/>
              <a:gd name="connsiteX4" fmla="*/ 31159 w 62602"/>
              <a:gd name="connsiteY4" fmla="*/ 1744393 h 2733593"/>
              <a:gd name="connsiteX5" fmla="*/ 36287 w 62602"/>
              <a:gd name="connsiteY5" fmla="*/ 1797577 h 2733593"/>
              <a:gd name="connsiteX6" fmla="*/ 41415 w 62602"/>
              <a:gd name="connsiteY6" fmla="*/ 2074126 h 2733593"/>
              <a:gd name="connsiteX7" fmla="*/ 51672 w 62602"/>
              <a:gd name="connsiteY7" fmla="*/ 2116673 h 2733593"/>
              <a:gd name="connsiteX8" fmla="*/ 56800 w 62602"/>
              <a:gd name="connsiteY8" fmla="*/ 2191129 h 2733593"/>
              <a:gd name="connsiteX9" fmla="*/ 61929 w 62602"/>
              <a:gd name="connsiteY9" fmla="*/ 2733593 h 27335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2602" h="2733593" extrusionOk="0">
                <a:moveTo>
                  <a:pt x="5517" y="0"/>
                </a:moveTo>
                <a:cubicBezTo>
                  <a:pt x="26930" y="255371"/>
                  <a:pt x="15393" y="493046"/>
                  <a:pt x="389" y="755194"/>
                </a:cubicBezTo>
                <a:cubicBezTo>
                  <a:pt x="-13814" y="816331"/>
                  <a:pt x="-4955" y="1248730"/>
                  <a:pt x="15774" y="1393388"/>
                </a:cubicBezTo>
                <a:cubicBezTo>
                  <a:pt x="19889" y="1411604"/>
                  <a:pt x="18032" y="1416118"/>
                  <a:pt x="20902" y="1435934"/>
                </a:cubicBezTo>
                <a:cubicBezTo>
                  <a:pt x="38217" y="1554964"/>
                  <a:pt x="16512" y="1640660"/>
                  <a:pt x="31159" y="1744393"/>
                </a:cubicBezTo>
                <a:cubicBezTo>
                  <a:pt x="31132" y="1761869"/>
                  <a:pt x="34599" y="1779078"/>
                  <a:pt x="36287" y="1797577"/>
                </a:cubicBezTo>
                <a:cubicBezTo>
                  <a:pt x="51371" y="1906157"/>
                  <a:pt x="20264" y="1978641"/>
                  <a:pt x="41415" y="2074126"/>
                </a:cubicBezTo>
                <a:cubicBezTo>
                  <a:pt x="43252" y="2090682"/>
                  <a:pt x="48621" y="2101236"/>
                  <a:pt x="51672" y="2116673"/>
                </a:cubicBezTo>
                <a:cubicBezTo>
                  <a:pt x="56007" y="2141376"/>
                  <a:pt x="55107" y="2165716"/>
                  <a:pt x="56800" y="2191129"/>
                </a:cubicBezTo>
                <a:cubicBezTo>
                  <a:pt x="91454" y="2487007"/>
                  <a:pt x="64514" y="2272961"/>
                  <a:pt x="61929" y="2733593"/>
                </a:cubicBezTo>
              </a:path>
            </a:pathLst>
          </a:custGeom>
          <a:noFill/>
          <a:ln>
            <a:solidFill>
              <a:srgbClr val="12546A"/>
            </a:solidFill>
            <a:extLst>
              <a:ext uri="{C807C97D-BFC1-408E-A445-0C87EB9F89A2}">
                <ask:lineSketchStyleProps xmlns:ask="http://schemas.microsoft.com/office/drawing/2018/sketchyshapes" sd="965667260">
                  <a:custGeom>
                    <a:avLst/>
                    <a:gdLst>
                      <a:gd name="connsiteX0" fmla="*/ 10578 w 120023"/>
                      <a:gd name="connsiteY0" fmla="*/ 0 h 2526890"/>
                      <a:gd name="connsiteX1" fmla="*/ 746 w 120023"/>
                      <a:gd name="connsiteY1" fmla="*/ 698090 h 2526890"/>
                      <a:gd name="connsiteX2" fmla="*/ 30243 w 120023"/>
                      <a:gd name="connsiteY2" fmla="*/ 1288026 h 2526890"/>
                      <a:gd name="connsiteX3" fmla="*/ 40075 w 120023"/>
                      <a:gd name="connsiteY3" fmla="*/ 1327355 h 2526890"/>
                      <a:gd name="connsiteX4" fmla="*/ 59740 w 120023"/>
                      <a:gd name="connsiteY4" fmla="*/ 1612490 h 2526890"/>
                      <a:gd name="connsiteX5" fmla="*/ 69572 w 120023"/>
                      <a:gd name="connsiteY5" fmla="*/ 1661652 h 2526890"/>
                      <a:gd name="connsiteX6" fmla="*/ 79404 w 120023"/>
                      <a:gd name="connsiteY6" fmla="*/ 1917290 h 2526890"/>
                      <a:gd name="connsiteX7" fmla="*/ 99069 w 120023"/>
                      <a:gd name="connsiteY7" fmla="*/ 1956619 h 2526890"/>
                      <a:gd name="connsiteX8" fmla="*/ 108901 w 120023"/>
                      <a:gd name="connsiteY8" fmla="*/ 2025445 h 2526890"/>
                      <a:gd name="connsiteX9" fmla="*/ 118733 w 120023"/>
                      <a:gd name="connsiteY9" fmla="*/ 2526890 h 252689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</a:cxnLst>
                    <a:rect l="l" t="t" r="r" b="b"/>
                    <a:pathLst>
                      <a:path w="120023" h="2526890">
                        <a:moveTo>
                          <a:pt x="10578" y="0"/>
                        </a:moveTo>
                        <a:cubicBezTo>
                          <a:pt x="7301" y="232697"/>
                          <a:pt x="746" y="465370"/>
                          <a:pt x="746" y="698090"/>
                        </a:cubicBezTo>
                        <a:cubicBezTo>
                          <a:pt x="746" y="753298"/>
                          <a:pt x="-7417" y="1137383"/>
                          <a:pt x="30243" y="1288026"/>
                        </a:cubicBezTo>
                        <a:lnTo>
                          <a:pt x="40075" y="1327355"/>
                        </a:lnTo>
                        <a:cubicBezTo>
                          <a:pt x="45580" y="1437451"/>
                          <a:pt x="45286" y="1511313"/>
                          <a:pt x="59740" y="1612490"/>
                        </a:cubicBezTo>
                        <a:cubicBezTo>
                          <a:pt x="62103" y="1629034"/>
                          <a:pt x="66295" y="1645265"/>
                          <a:pt x="69572" y="1661652"/>
                        </a:cubicBezTo>
                        <a:cubicBezTo>
                          <a:pt x="72849" y="1746865"/>
                          <a:pt x="70919" y="1832438"/>
                          <a:pt x="79404" y="1917290"/>
                        </a:cubicBezTo>
                        <a:cubicBezTo>
                          <a:pt x="80862" y="1931874"/>
                          <a:pt x="95212" y="1942478"/>
                          <a:pt x="99069" y="1956619"/>
                        </a:cubicBezTo>
                        <a:cubicBezTo>
                          <a:pt x="105167" y="1978977"/>
                          <a:pt x="105624" y="2002503"/>
                          <a:pt x="108901" y="2025445"/>
                        </a:cubicBezTo>
                        <a:cubicBezTo>
                          <a:pt x="125276" y="2303833"/>
                          <a:pt x="118733" y="2136781"/>
                          <a:pt x="118733" y="2526890"/>
                        </a:cubicBezTo>
                      </a:path>
                    </a:pathLst>
                  </a:cu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9" name="Image 18">
            <a:extLst>
              <a:ext uri="{FF2B5EF4-FFF2-40B4-BE49-F238E27FC236}">
                <a16:creationId xmlns:a16="http://schemas.microsoft.com/office/drawing/2014/main" id="{5B821CD7-5E6C-406B-886D-8FDCD5AEEE8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2672" y="4285828"/>
            <a:ext cx="1616606" cy="1677995"/>
          </a:xfrm>
          <a:prstGeom prst="rect">
            <a:avLst/>
          </a:prstGeom>
        </p:spPr>
      </p:pic>
      <p:sp>
        <p:nvSpPr>
          <p:cNvPr id="7" name="Google Shape;393;p39">
            <a:extLst>
              <a:ext uri="{FF2B5EF4-FFF2-40B4-BE49-F238E27FC236}">
                <a16:creationId xmlns:a16="http://schemas.microsoft.com/office/drawing/2014/main" id="{8DB9031C-744A-4994-B08C-4FAE49E3CAEC}"/>
              </a:ext>
            </a:extLst>
          </p:cNvPr>
          <p:cNvSpPr/>
          <p:nvPr/>
        </p:nvSpPr>
        <p:spPr>
          <a:xfrm>
            <a:off x="1433706" y="5477593"/>
            <a:ext cx="2364028" cy="1369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9250" tIns="53550" rIns="89250" bIns="53550" anchor="ctr" anchorCtr="0">
            <a:noAutofit/>
          </a:bodyPr>
          <a:lstStyle/>
          <a:p>
            <a:pPr marL="0" marR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fr-FR" sz="2000" b="1" dirty="0">
                <a:solidFill>
                  <a:srgbClr val="00526B"/>
                </a:solidFill>
                <a:latin typeface="Questrial" pitchFamily="2" charset="0"/>
                <a:ea typeface="Open Sans"/>
                <a:cs typeface="Open Sans"/>
                <a:sym typeface="Open Sans"/>
              </a:rPr>
              <a:t>4800</a:t>
            </a:r>
            <a:r>
              <a:rPr lang="fr-FR" sz="1600" dirty="0">
                <a:solidFill>
                  <a:schemeClr val="dk1"/>
                </a:solidFill>
                <a:latin typeface="Questrial" pitchFamily="2" charset="0"/>
                <a:ea typeface="Open Sans"/>
                <a:cs typeface="Open Sans"/>
                <a:sym typeface="Open Sans"/>
              </a:rPr>
              <a:t> </a:t>
            </a:r>
            <a:r>
              <a:rPr lang="fr-FR" sz="1400" dirty="0">
                <a:solidFill>
                  <a:schemeClr val="dk1"/>
                </a:solidFill>
                <a:latin typeface="Questrial" pitchFamily="2" charset="0"/>
                <a:ea typeface="Open Sans"/>
                <a:cs typeface="Open Sans"/>
                <a:sym typeface="Open Sans"/>
              </a:rPr>
              <a:t>collaborateurs,</a:t>
            </a:r>
            <a:br>
              <a:rPr lang="fr-FR" sz="1400" dirty="0">
                <a:solidFill>
                  <a:schemeClr val="dk1"/>
                </a:solidFill>
                <a:latin typeface="Questrial" pitchFamily="2" charset="0"/>
                <a:ea typeface="Open Sans"/>
                <a:cs typeface="Open Sans"/>
                <a:sym typeface="Open Sans"/>
              </a:rPr>
            </a:br>
            <a:r>
              <a:rPr lang="fr-FR" sz="1400" dirty="0">
                <a:solidFill>
                  <a:schemeClr val="dk1"/>
                </a:solidFill>
                <a:latin typeface="Questrial" pitchFamily="2" charset="0"/>
                <a:ea typeface="Open Sans"/>
                <a:cs typeface="Open Sans"/>
                <a:sym typeface="Open Sans"/>
              </a:rPr>
              <a:t> dont </a:t>
            </a:r>
            <a:r>
              <a:rPr lang="fr-FR" sz="2000" b="1" dirty="0">
                <a:solidFill>
                  <a:srgbClr val="00526B"/>
                </a:solidFill>
                <a:latin typeface="Questrial" pitchFamily="2" charset="0"/>
                <a:ea typeface="Open Sans"/>
                <a:cs typeface="Open Sans"/>
                <a:sym typeface="Open Sans"/>
              </a:rPr>
              <a:t>4200</a:t>
            </a:r>
            <a:r>
              <a:rPr lang="fr-FR" sz="1400" dirty="0">
                <a:solidFill>
                  <a:schemeClr val="dk1"/>
                </a:solidFill>
                <a:latin typeface="Questrial" pitchFamily="2" charset="0"/>
                <a:ea typeface="Open Sans"/>
                <a:cs typeface="Open Sans"/>
                <a:sym typeface="Open Sans"/>
              </a:rPr>
              <a:t> en situation de handicap</a:t>
            </a:r>
            <a:endParaRPr sz="1400" dirty="0">
              <a:solidFill>
                <a:schemeClr val="dk1"/>
              </a:solidFill>
              <a:latin typeface="Questrial" pitchFamily="2" charset="0"/>
              <a:ea typeface="Open Sans"/>
              <a:cs typeface="Open Sans"/>
              <a:sym typeface="Open Sans"/>
            </a:endParaRPr>
          </a:p>
        </p:txBody>
      </p:sp>
      <p:pic>
        <p:nvPicPr>
          <p:cNvPr id="8" name="Google Shape;394;p39">
            <a:extLst>
              <a:ext uri="{FF2B5EF4-FFF2-40B4-BE49-F238E27FC236}">
                <a16:creationId xmlns:a16="http://schemas.microsoft.com/office/drawing/2014/main" id="{32C1F67B-BE52-4C6F-8E09-472291FEA1C9}"/>
              </a:ext>
            </a:extLst>
          </p:cNvPr>
          <p:cNvPicPr preferRelativeResize="0"/>
          <p:nvPr/>
        </p:nvPicPr>
        <p:blipFill rotWithShape="1">
          <a:blip r:embed="rId4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684870" y="4592456"/>
            <a:ext cx="1669403" cy="1045759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Google Shape;397;p39">
            <a:extLst>
              <a:ext uri="{FF2B5EF4-FFF2-40B4-BE49-F238E27FC236}">
                <a16:creationId xmlns:a16="http://schemas.microsoft.com/office/drawing/2014/main" id="{0A6FC9FD-EDAE-4396-BEB3-9D9F42E9FF97}"/>
              </a:ext>
            </a:extLst>
          </p:cNvPr>
          <p:cNvSpPr/>
          <p:nvPr/>
        </p:nvSpPr>
        <p:spPr>
          <a:xfrm>
            <a:off x="5098581" y="5748058"/>
            <a:ext cx="2642953" cy="8283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9250" tIns="53550" rIns="89250" bIns="53550" anchor="ctr" anchorCtr="0">
            <a:noAutofit/>
          </a:bodyPr>
          <a:lstStyle/>
          <a:p>
            <a:pPr marL="0" marR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fr-FR" sz="2000" b="1" dirty="0">
                <a:solidFill>
                  <a:srgbClr val="00526B"/>
                </a:solidFill>
                <a:latin typeface="Questrial" pitchFamily="2" charset="0"/>
                <a:ea typeface="Open Sans"/>
                <a:cs typeface="Open Sans"/>
                <a:sym typeface="Open Sans"/>
              </a:rPr>
              <a:t>51</a:t>
            </a:r>
            <a:r>
              <a:rPr lang="fr-FR" sz="1400" dirty="0">
                <a:solidFill>
                  <a:schemeClr val="dk1"/>
                </a:solidFill>
                <a:latin typeface="Questrial" pitchFamily="2" charset="0"/>
                <a:ea typeface="Open Sans"/>
                <a:cs typeface="Open Sans"/>
                <a:sym typeface="Open Sans"/>
              </a:rPr>
              <a:t> établissements </a:t>
            </a:r>
            <a:br>
              <a:rPr lang="fr-FR" sz="1400" dirty="0">
                <a:solidFill>
                  <a:schemeClr val="dk1"/>
                </a:solidFill>
                <a:latin typeface="Questrial" pitchFamily="2" charset="0"/>
                <a:ea typeface="Open Sans"/>
                <a:cs typeface="Open Sans"/>
                <a:sym typeface="Open Sans"/>
              </a:rPr>
            </a:br>
            <a:r>
              <a:rPr lang="fr-FR" sz="1400" dirty="0">
                <a:solidFill>
                  <a:schemeClr val="dk1"/>
                </a:solidFill>
                <a:latin typeface="Questrial" pitchFamily="2" charset="0"/>
                <a:ea typeface="Open Sans"/>
                <a:cs typeface="Open Sans"/>
                <a:sym typeface="Open Sans"/>
              </a:rPr>
              <a:t>sur l'ensemble du territoire</a:t>
            </a:r>
            <a:endParaRPr sz="1400" dirty="0">
              <a:solidFill>
                <a:schemeClr val="dk1"/>
              </a:solidFill>
              <a:latin typeface="Questrial" pitchFamily="2" charset="0"/>
              <a:ea typeface="Open Sans"/>
              <a:cs typeface="Open Sans"/>
              <a:sym typeface="Open Sans"/>
            </a:endParaRPr>
          </a:p>
        </p:txBody>
      </p:sp>
      <p:sp>
        <p:nvSpPr>
          <p:cNvPr id="10" name="Google Shape;398;p39">
            <a:extLst>
              <a:ext uri="{FF2B5EF4-FFF2-40B4-BE49-F238E27FC236}">
                <a16:creationId xmlns:a16="http://schemas.microsoft.com/office/drawing/2014/main" id="{595CAE1E-BB60-4235-AD19-4516C7F12AA6}"/>
              </a:ext>
            </a:extLst>
          </p:cNvPr>
          <p:cNvSpPr/>
          <p:nvPr/>
        </p:nvSpPr>
        <p:spPr>
          <a:xfrm>
            <a:off x="8304217" y="5442475"/>
            <a:ext cx="2642953" cy="14044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9250" tIns="53550" rIns="89250" bIns="53550" anchor="ctr" anchorCtr="0">
            <a:noAutofit/>
          </a:bodyPr>
          <a:lstStyle/>
          <a:p>
            <a:pPr marL="0" marR="0" lvl="0" indent="0" algn="ctr" rtl="0">
              <a:spcAft>
                <a:spcPts val="0"/>
              </a:spcAft>
              <a:buNone/>
            </a:pPr>
            <a:r>
              <a:rPr lang="fr-FR" sz="2000" b="1" dirty="0">
                <a:solidFill>
                  <a:srgbClr val="00526B"/>
                </a:solidFill>
                <a:latin typeface="Questrial" pitchFamily="2" charset="0"/>
                <a:ea typeface="Open Sans"/>
                <a:cs typeface="Open Sans"/>
                <a:sym typeface="Open Sans"/>
              </a:rPr>
              <a:t>83 M€</a:t>
            </a:r>
            <a:r>
              <a:rPr lang="fr-FR" sz="1400" dirty="0">
                <a:solidFill>
                  <a:srgbClr val="00526B"/>
                </a:solidFill>
                <a:latin typeface="Questrial" pitchFamily="2" charset="0"/>
                <a:ea typeface="Open Sans"/>
                <a:cs typeface="Open Sans"/>
                <a:sym typeface="Open Sans"/>
              </a:rPr>
              <a:t> </a:t>
            </a:r>
            <a:r>
              <a:rPr lang="fr-FR" sz="1400" dirty="0">
                <a:latin typeface="Questrial" pitchFamily="2" charset="0"/>
                <a:ea typeface="Open Sans"/>
                <a:cs typeface="Open Sans"/>
                <a:sym typeface="Open Sans"/>
              </a:rPr>
              <a:t>de CA en </a:t>
            </a:r>
            <a:r>
              <a:rPr lang="fr-FR" sz="1400" dirty="0">
                <a:solidFill>
                  <a:schemeClr val="dk1"/>
                </a:solidFill>
                <a:latin typeface="Questrial" pitchFamily="2" charset="0"/>
                <a:ea typeface="Open Sans"/>
                <a:cs typeface="Open Sans"/>
                <a:sym typeface="Open Sans"/>
              </a:rPr>
              <a:t>2020</a:t>
            </a:r>
            <a:endParaRPr sz="1600" dirty="0">
              <a:latin typeface="Questrial" pitchFamily="2" charset="0"/>
            </a:endParaRPr>
          </a:p>
          <a:p>
            <a:pPr marL="0" marR="0" lvl="0" indent="0" algn="ctr" rtl="0">
              <a:spcAft>
                <a:spcPts val="0"/>
              </a:spcAft>
              <a:buNone/>
            </a:pPr>
            <a:r>
              <a:rPr lang="fr-FR" sz="2000" b="1" dirty="0">
                <a:solidFill>
                  <a:srgbClr val="02546B"/>
                </a:solidFill>
                <a:latin typeface="Questrial" pitchFamily="2" charset="0"/>
                <a:ea typeface="Open Sans"/>
                <a:cs typeface="Open Sans"/>
                <a:sym typeface="Open Sans"/>
              </a:rPr>
              <a:t>9</a:t>
            </a:r>
            <a:r>
              <a:rPr lang="fr-FR" sz="1400" dirty="0">
                <a:solidFill>
                  <a:schemeClr val="dk1"/>
                </a:solidFill>
                <a:latin typeface="Questrial" pitchFamily="2" charset="0"/>
                <a:ea typeface="Open Sans"/>
                <a:cs typeface="Open Sans"/>
                <a:sym typeface="Open Sans"/>
              </a:rPr>
              <a:t> secteurs d’activités</a:t>
            </a:r>
            <a:br>
              <a:rPr lang="fr-FR" sz="1400" dirty="0">
                <a:solidFill>
                  <a:schemeClr val="dk1"/>
                </a:solidFill>
                <a:latin typeface="Questrial" pitchFamily="2" charset="0"/>
                <a:ea typeface="Open Sans"/>
                <a:cs typeface="Open Sans"/>
                <a:sym typeface="Open Sans"/>
              </a:rPr>
            </a:br>
            <a:r>
              <a:rPr lang="fr-FR" sz="1400" dirty="0">
                <a:solidFill>
                  <a:schemeClr val="dk1"/>
                </a:solidFill>
                <a:latin typeface="Questrial" pitchFamily="2" charset="0"/>
                <a:ea typeface="Open Sans"/>
                <a:cs typeface="Open Sans"/>
                <a:sym typeface="Open Sans"/>
              </a:rPr>
              <a:t> </a:t>
            </a:r>
            <a:r>
              <a:rPr lang="fr-FR" sz="2000" b="1" dirty="0">
                <a:solidFill>
                  <a:srgbClr val="12546A"/>
                </a:solidFill>
                <a:latin typeface="Questrial" pitchFamily="2" charset="0"/>
                <a:ea typeface="Open Sans"/>
                <a:cs typeface="Open Sans"/>
                <a:sym typeface="Open Sans"/>
              </a:rPr>
              <a:t>50</a:t>
            </a:r>
            <a:r>
              <a:rPr lang="fr-FR" sz="1400" dirty="0">
                <a:solidFill>
                  <a:schemeClr val="dk1"/>
                </a:solidFill>
                <a:latin typeface="Questrial" pitchFamily="2" charset="0"/>
                <a:ea typeface="Open Sans"/>
                <a:cs typeface="Open Sans"/>
                <a:sym typeface="Open Sans"/>
              </a:rPr>
              <a:t> métiers différents</a:t>
            </a:r>
            <a:endParaRPr sz="1400" dirty="0">
              <a:solidFill>
                <a:schemeClr val="dk1"/>
              </a:solidFill>
              <a:latin typeface="Questrial" pitchFamily="2" charset="0"/>
              <a:ea typeface="Open Sans"/>
              <a:cs typeface="Open Sans"/>
              <a:sym typeface="Open Sans"/>
            </a:endParaRPr>
          </a:p>
        </p:txBody>
      </p:sp>
      <p:pic>
        <p:nvPicPr>
          <p:cNvPr id="14" name="Google Shape;401;p39">
            <a:extLst>
              <a:ext uri="{FF2B5EF4-FFF2-40B4-BE49-F238E27FC236}">
                <a16:creationId xmlns:a16="http://schemas.microsoft.com/office/drawing/2014/main" id="{3F04DCE1-273E-4F10-AA14-111763FB5145}"/>
              </a:ext>
            </a:extLst>
          </p:cNvPr>
          <p:cNvPicPr preferRelativeResize="0"/>
          <p:nvPr/>
        </p:nvPicPr>
        <p:blipFill rotWithShape="1">
          <a:blip r:embed="rId5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080623" y="4650376"/>
            <a:ext cx="1090140" cy="929918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Image 11" descr="Une image contenant texte&#10;&#10;Description générée automatiquement">
            <a:extLst>
              <a:ext uri="{FF2B5EF4-FFF2-40B4-BE49-F238E27FC236}">
                <a16:creationId xmlns:a16="http://schemas.microsoft.com/office/drawing/2014/main" id="{1FDC7208-F1A1-4409-AF5F-EB8A46AD4345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146" y="1736547"/>
            <a:ext cx="2337127" cy="1164224"/>
          </a:xfrm>
          <a:prstGeom prst="rect">
            <a:avLst/>
          </a:prstGeom>
        </p:spPr>
      </p:pic>
      <p:sp>
        <p:nvSpPr>
          <p:cNvPr id="20" name="Forme libre : forme 19">
            <a:extLst>
              <a:ext uri="{FF2B5EF4-FFF2-40B4-BE49-F238E27FC236}">
                <a16:creationId xmlns:a16="http://schemas.microsoft.com/office/drawing/2014/main" id="{C18B927E-7597-475E-BB63-0E13524324F3}"/>
              </a:ext>
            </a:extLst>
          </p:cNvPr>
          <p:cNvSpPr/>
          <p:nvPr/>
        </p:nvSpPr>
        <p:spPr>
          <a:xfrm rot="5400000">
            <a:off x="6090600" y="-1583974"/>
            <a:ext cx="10800" cy="11509575"/>
          </a:xfrm>
          <a:custGeom>
            <a:avLst/>
            <a:gdLst>
              <a:gd name="connsiteX0" fmla="*/ 951 w 10800"/>
              <a:gd name="connsiteY0" fmla="*/ 0 h 11509575"/>
              <a:gd name="connsiteX1" fmla="*/ 67 w 10800"/>
              <a:gd name="connsiteY1" fmla="*/ 3179686 h 11509575"/>
              <a:gd name="connsiteX2" fmla="*/ 2721 w 10800"/>
              <a:gd name="connsiteY2" fmla="*/ 5866749 h 11509575"/>
              <a:gd name="connsiteX3" fmla="*/ 3606 w 10800"/>
              <a:gd name="connsiteY3" fmla="*/ 6045887 h 11509575"/>
              <a:gd name="connsiteX4" fmla="*/ 5375 w 10800"/>
              <a:gd name="connsiteY4" fmla="*/ 7344630 h 11509575"/>
              <a:gd name="connsiteX5" fmla="*/ 6260 w 10800"/>
              <a:gd name="connsiteY5" fmla="*/ 7568555 h 11509575"/>
              <a:gd name="connsiteX6" fmla="*/ 7144 w 10800"/>
              <a:gd name="connsiteY6" fmla="*/ 8732945 h 11509575"/>
              <a:gd name="connsiteX7" fmla="*/ 8914 w 10800"/>
              <a:gd name="connsiteY7" fmla="*/ 8912082 h 11509575"/>
              <a:gd name="connsiteX8" fmla="*/ 9799 w 10800"/>
              <a:gd name="connsiteY8" fmla="*/ 9225574 h 11509575"/>
              <a:gd name="connsiteX9" fmla="*/ 10683 w 10800"/>
              <a:gd name="connsiteY9" fmla="*/ 11509575 h 11509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800" h="11509575" extrusionOk="0">
                <a:moveTo>
                  <a:pt x="951" y="0"/>
                </a:moveTo>
                <a:cubicBezTo>
                  <a:pt x="160319" y="1085034"/>
                  <a:pt x="142848" y="2020805"/>
                  <a:pt x="67" y="3179686"/>
                </a:cubicBezTo>
                <a:cubicBezTo>
                  <a:pt x="-119058" y="3442999"/>
                  <a:pt x="-4612" y="5247063"/>
                  <a:pt x="2721" y="5866749"/>
                </a:cubicBezTo>
                <a:cubicBezTo>
                  <a:pt x="20971" y="5951915"/>
                  <a:pt x="-9082" y="5967788"/>
                  <a:pt x="3606" y="6045887"/>
                </a:cubicBezTo>
                <a:cubicBezTo>
                  <a:pt x="60005" y="6547075"/>
                  <a:pt x="-12139" y="6896834"/>
                  <a:pt x="5375" y="7344630"/>
                </a:cubicBezTo>
                <a:cubicBezTo>
                  <a:pt x="-3505" y="7416936"/>
                  <a:pt x="6481" y="7475294"/>
                  <a:pt x="6260" y="7568555"/>
                </a:cubicBezTo>
                <a:cubicBezTo>
                  <a:pt x="56929" y="8018443"/>
                  <a:pt x="-62226" y="8331314"/>
                  <a:pt x="7144" y="8732945"/>
                </a:cubicBezTo>
                <a:cubicBezTo>
                  <a:pt x="16792" y="8806269"/>
                  <a:pt x="4309" y="8847102"/>
                  <a:pt x="8914" y="8912082"/>
                </a:cubicBezTo>
                <a:cubicBezTo>
                  <a:pt x="20696" y="9018956"/>
                  <a:pt x="9693" y="9114041"/>
                  <a:pt x="9799" y="9225574"/>
                </a:cubicBezTo>
                <a:cubicBezTo>
                  <a:pt x="205686" y="10454262"/>
                  <a:pt x="18859" y="9610548"/>
                  <a:pt x="10683" y="11509575"/>
                </a:cubicBezTo>
              </a:path>
            </a:pathLst>
          </a:custGeom>
          <a:noFill/>
          <a:ln>
            <a:solidFill>
              <a:srgbClr val="D7E3ED"/>
            </a:solidFill>
            <a:extLst>
              <a:ext uri="{C807C97D-BFC1-408E-A445-0C87EB9F89A2}">
                <ask:lineSketchStyleProps xmlns:ask="http://schemas.microsoft.com/office/drawing/2018/sketchyshapes" sd="965667260">
                  <a:custGeom>
                    <a:avLst/>
                    <a:gdLst>
                      <a:gd name="connsiteX0" fmla="*/ 10578 w 120023"/>
                      <a:gd name="connsiteY0" fmla="*/ 0 h 2526890"/>
                      <a:gd name="connsiteX1" fmla="*/ 746 w 120023"/>
                      <a:gd name="connsiteY1" fmla="*/ 698090 h 2526890"/>
                      <a:gd name="connsiteX2" fmla="*/ 30243 w 120023"/>
                      <a:gd name="connsiteY2" fmla="*/ 1288026 h 2526890"/>
                      <a:gd name="connsiteX3" fmla="*/ 40075 w 120023"/>
                      <a:gd name="connsiteY3" fmla="*/ 1327355 h 2526890"/>
                      <a:gd name="connsiteX4" fmla="*/ 59740 w 120023"/>
                      <a:gd name="connsiteY4" fmla="*/ 1612490 h 2526890"/>
                      <a:gd name="connsiteX5" fmla="*/ 69572 w 120023"/>
                      <a:gd name="connsiteY5" fmla="*/ 1661652 h 2526890"/>
                      <a:gd name="connsiteX6" fmla="*/ 79404 w 120023"/>
                      <a:gd name="connsiteY6" fmla="*/ 1917290 h 2526890"/>
                      <a:gd name="connsiteX7" fmla="*/ 99069 w 120023"/>
                      <a:gd name="connsiteY7" fmla="*/ 1956619 h 2526890"/>
                      <a:gd name="connsiteX8" fmla="*/ 108901 w 120023"/>
                      <a:gd name="connsiteY8" fmla="*/ 2025445 h 2526890"/>
                      <a:gd name="connsiteX9" fmla="*/ 118733 w 120023"/>
                      <a:gd name="connsiteY9" fmla="*/ 2526890 h 252689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</a:cxnLst>
                    <a:rect l="l" t="t" r="r" b="b"/>
                    <a:pathLst>
                      <a:path w="120023" h="2526890">
                        <a:moveTo>
                          <a:pt x="10578" y="0"/>
                        </a:moveTo>
                        <a:cubicBezTo>
                          <a:pt x="7301" y="232697"/>
                          <a:pt x="746" y="465370"/>
                          <a:pt x="746" y="698090"/>
                        </a:cubicBezTo>
                        <a:cubicBezTo>
                          <a:pt x="746" y="753298"/>
                          <a:pt x="-7417" y="1137383"/>
                          <a:pt x="30243" y="1288026"/>
                        </a:cubicBezTo>
                        <a:lnTo>
                          <a:pt x="40075" y="1327355"/>
                        </a:lnTo>
                        <a:cubicBezTo>
                          <a:pt x="45580" y="1437451"/>
                          <a:pt x="45286" y="1511313"/>
                          <a:pt x="59740" y="1612490"/>
                        </a:cubicBezTo>
                        <a:cubicBezTo>
                          <a:pt x="62103" y="1629034"/>
                          <a:pt x="66295" y="1645265"/>
                          <a:pt x="69572" y="1661652"/>
                        </a:cubicBezTo>
                        <a:cubicBezTo>
                          <a:pt x="72849" y="1746865"/>
                          <a:pt x="70919" y="1832438"/>
                          <a:pt x="79404" y="1917290"/>
                        </a:cubicBezTo>
                        <a:cubicBezTo>
                          <a:pt x="80862" y="1931874"/>
                          <a:pt x="95212" y="1942478"/>
                          <a:pt x="99069" y="1956619"/>
                        </a:cubicBezTo>
                        <a:cubicBezTo>
                          <a:pt x="105167" y="1978977"/>
                          <a:pt x="105624" y="2002503"/>
                          <a:pt x="108901" y="2025445"/>
                        </a:cubicBezTo>
                        <a:cubicBezTo>
                          <a:pt x="125276" y="2303833"/>
                          <a:pt x="118733" y="2136781"/>
                          <a:pt x="118733" y="2526890"/>
                        </a:cubicBezTo>
                      </a:path>
                    </a:pathLst>
                  </a:cu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398659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4140182" y="4911889"/>
            <a:ext cx="8051818" cy="401857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r-FR" sz="1600" b="1" dirty="0">
              <a:solidFill>
                <a:srgbClr val="F36F23"/>
              </a:solidFill>
              <a:latin typeface="Questrial" pitchFamily="2" charset="0"/>
              <a:ea typeface="Questrial"/>
              <a:cs typeface="Arial" panose="020B0604020202020204" pitchFamily="34" charset="0"/>
              <a:sym typeface="Questrial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180733"/>
            <a:ext cx="10515600" cy="789142"/>
          </a:xfrm>
        </p:spPr>
        <p:txBody>
          <a:bodyPr>
            <a:normAutofit/>
          </a:bodyPr>
          <a:lstStyle/>
          <a:p>
            <a:r>
              <a:rPr lang="fr-FR" sz="2400" dirty="0">
                <a:latin typeface="questrial"/>
              </a:rPr>
              <a:t>Focus sur handicap Intérim, une solution simple et clé en main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8D1030F-A7DF-4698-A150-FA851A15DE99}"/>
              </a:ext>
            </a:extLst>
          </p:cNvPr>
          <p:cNvSpPr/>
          <p:nvPr/>
        </p:nvSpPr>
        <p:spPr>
          <a:xfrm>
            <a:off x="4140182" y="1929008"/>
            <a:ext cx="7864997" cy="3374193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fr-FR" sz="1600" dirty="0">
                <a:latin typeface="Questrial"/>
              </a:rPr>
              <a:t>agréée Entreprise Adaptée de Travail Temporaire (EATT)</a:t>
            </a:r>
          </a:p>
          <a:p>
            <a:pPr>
              <a:lnSpc>
                <a:spcPct val="150000"/>
              </a:lnSpc>
            </a:pPr>
            <a:endParaRPr lang="fr-FR" sz="1600" dirty="0">
              <a:latin typeface="Questrial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fr-FR" sz="1600" dirty="0">
                <a:latin typeface="Questrial"/>
              </a:rPr>
              <a:t>100% des missions sont assurées par des travailleurs handicapés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fr-FR" sz="1600" dirty="0">
                <a:latin typeface="Questrial"/>
              </a:rPr>
              <a:t>1 motif de recours suffisant = « l’emploi handicap » (RQTH)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fr-FR" sz="1600" dirty="0">
                <a:latin typeface="Questrial"/>
              </a:rPr>
              <a:t>Un accompagnement adapté et terrain 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fr-FR" sz="1600" dirty="0">
                <a:latin typeface="Questrial"/>
              </a:rPr>
              <a:t>Une administration rapide et digitalisée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fr-FR" sz="1600" dirty="0">
                <a:latin typeface="Questrial"/>
              </a:rPr>
              <a:t>Une offre de recrutement direct avec ou sans mission d’intérim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fr-FR" sz="1600" dirty="0">
              <a:latin typeface="Questrial"/>
            </a:endParaRPr>
          </a:p>
          <a:p>
            <a:pPr algn="r">
              <a:lnSpc>
                <a:spcPct val="150000"/>
              </a:lnSpc>
            </a:pPr>
            <a:r>
              <a:rPr lang="fr-FR" sz="1600" b="1" dirty="0">
                <a:solidFill>
                  <a:srgbClr val="12546A"/>
                </a:solidFill>
                <a:latin typeface="Questrial" pitchFamily="2" charset="0"/>
              </a:rPr>
              <a:t>une solution clé en main pour l’emploi direct des personnes en situation de handicap</a:t>
            </a:r>
          </a:p>
        </p:txBody>
      </p:sp>
      <p:sp>
        <p:nvSpPr>
          <p:cNvPr id="15" name="Forme libre : forme 14">
            <a:extLst>
              <a:ext uri="{FF2B5EF4-FFF2-40B4-BE49-F238E27FC236}">
                <a16:creationId xmlns:a16="http://schemas.microsoft.com/office/drawing/2014/main" id="{7D9235F1-FD60-4189-8C7A-405DA8E90E98}"/>
              </a:ext>
            </a:extLst>
          </p:cNvPr>
          <p:cNvSpPr/>
          <p:nvPr/>
        </p:nvSpPr>
        <p:spPr>
          <a:xfrm flipH="1">
            <a:off x="3611984" y="2001746"/>
            <a:ext cx="0" cy="3312000"/>
          </a:xfrm>
          <a:custGeom>
            <a:avLst/>
            <a:gdLst>
              <a:gd name="connsiteX0" fmla="*/ 0 w 0"/>
              <a:gd name="connsiteY0" fmla="*/ 0 h 3312000"/>
              <a:gd name="connsiteX1" fmla="*/ 0 w 0"/>
              <a:gd name="connsiteY1" fmla="*/ 914988 h 3312000"/>
              <a:gd name="connsiteX2" fmla="*/ 0 w 0"/>
              <a:gd name="connsiteY2" fmla="*/ 1688218 h 3312000"/>
              <a:gd name="connsiteX3" fmla="*/ 0 w 0"/>
              <a:gd name="connsiteY3" fmla="*/ 1739766 h 3312000"/>
              <a:gd name="connsiteX4" fmla="*/ 0 w 0"/>
              <a:gd name="connsiteY4" fmla="*/ 2113494 h 3312000"/>
              <a:gd name="connsiteX5" fmla="*/ 0 w 0"/>
              <a:gd name="connsiteY5" fmla="*/ 2177930 h 3312000"/>
              <a:gd name="connsiteX6" fmla="*/ 0 w 0"/>
              <a:gd name="connsiteY6" fmla="*/ 2512996 h 3312000"/>
              <a:gd name="connsiteX7" fmla="*/ 0 w 0"/>
              <a:gd name="connsiteY7" fmla="*/ 2564544 h 3312000"/>
              <a:gd name="connsiteX8" fmla="*/ 0 w 0"/>
              <a:gd name="connsiteY8" fmla="*/ 2654754 h 3312000"/>
              <a:gd name="connsiteX9" fmla="*/ 0 w 0"/>
              <a:gd name="connsiteY9" fmla="*/ 3312000 h 331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h="3312000" extrusionOk="0">
                <a:moveTo>
                  <a:pt x="0" y="0"/>
                </a:moveTo>
                <a:cubicBezTo>
                  <a:pt x="36471" y="310738"/>
                  <a:pt x="23181" y="593908"/>
                  <a:pt x="0" y="914988"/>
                </a:cubicBezTo>
                <a:cubicBezTo>
                  <a:pt x="-45627" y="991887"/>
                  <a:pt x="-2501" y="1532919"/>
                  <a:pt x="0" y="1688218"/>
                </a:cubicBezTo>
                <a:cubicBezTo>
                  <a:pt x="-556" y="1699045"/>
                  <a:pt x="-967" y="1725010"/>
                  <a:pt x="0" y="1739766"/>
                </a:cubicBezTo>
                <a:cubicBezTo>
                  <a:pt x="3512" y="1884052"/>
                  <a:pt x="-7983" y="1987306"/>
                  <a:pt x="0" y="2113494"/>
                </a:cubicBezTo>
                <a:cubicBezTo>
                  <a:pt x="-4226" y="2133760"/>
                  <a:pt x="62" y="2154220"/>
                  <a:pt x="0" y="2177930"/>
                </a:cubicBezTo>
                <a:cubicBezTo>
                  <a:pt x="16978" y="2310433"/>
                  <a:pt x="-16339" y="2398173"/>
                  <a:pt x="0" y="2512996"/>
                </a:cubicBezTo>
                <a:cubicBezTo>
                  <a:pt x="2599" y="2533994"/>
                  <a:pt x="-3264" y="2545572"/>
                  <a:pt x="0" y="2564544"/>
                </a:cubicBezTo>
                <a:cubicBezTo>
                  <a:pt x="6265" y="2596659"/>
                  <a:pt x="21" y="2623900"/>
                  <a:pt x="0" y="2654754"/>
                </a:cubicBezTo>
                <a:cubicBezTo>
                  <a:pt x="41509" y="3011242"/>
                  <a:pt x="3206" y="2752787"/>
                  <a:pt x="0" y="3312000"/>
                </a:cubicBezTo>
              </a:path>
            </a:pathLst>
          </a:custGeom>
          <a:noFill/>
          <a:ln>
            <a:solidFill>
              <a:srgbClr val="12546A"/>
            </a:solidFill>
            <a:extLst>
              <a:ext uri="{C807C97D-BFC1-408E-A445-0C87EB9F89A2}">
                <ask:lineSketchStyleProps xmlns:ask="http://schemas.microsoft.com/office/drawing/2018/sketchyshapes" sd="965667260">
                  <a:custGeom>
                    <a:avLst/>
                    <a:gdLst>
                      <a:gd name="connsiteX0" fmla="*/ 10578 w 120023"/>
                      <a:gd name="connsiteY0" fmla="*/ 0 h 2526890"/>
                      <a:gd name="connsiteX1" fmla="*/ 746 w 120023"/>
                      <a:gd name="connsiteY1" fmla="*/ 698090 h 2526890"/>
                      <a:gd name="connsiteX2" fmla="*/ 30243 w 120023"/>
                      <a:gd name="connsiteY2" fmla="*/ 1288026 h 2526890"/>
                      <a:gd name="connsiteX3" fmla="*/ 40075 w 120023"/>
                      <a:gd name="connsiteY3" fmla="*/ 1327355 h 2526890"/>
                      <a:gd name="connsiteX4" fmla="*/ 59740 w 120023"/>
                      <a:gd name="connsiteY4" fmla="*/ 1612490 h 2526890"/>
                      <a:gd name="connsiteX5" fmla="*/ 69572 w 120023"/>
                      <a:gd name="connsiteY5" fmla="*/ 1661652 h 2526890"/>
                      <a:gd name="connsiteX6" fmla="*/ 79404 w 120023"/>
                      <a:gd name="connsiteY6" fmla="*/ 1917290 h 2526890"/>
                      <a:gd name="connsiteX7" fmla="*/ 99069 w 120023"/>
                      <a:gd name="connsiteY7" fmla="*/ 1956619 h 2526890"/>
                      <a:gd name="connsiteX8" fmla="*/ 108901 w 120023"/>
                      <a:gd name="connsiteY8" fmla="*/ 2025445 h 2526890"/>
                      <a:gd name="connsiteX9" fmla="*/ 118733 w 120023"/>
                      <a:gd name="connsiteY9" fmla="*/ 2526890 h 252689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</a:cxnLst>
                    <a:rect l="l" t="t" r="r" b="b"/>
                    <a:pathLst>
                      <a:path w="120023" h="2526890">
                        <a:moveTo>
                          <a:pt x="10578" y="0"/>
                        </a:moveTo>
                        <a:cubicBezTo>
                          <a:pt x="7301" y="232697"/>
                          <a:pt x="746" y="465370"/>
                          <a:pt x="746" y="698090"/>
                        </a:cubicBezTo>
                        <a:cubicBezTo>
                          <a:pt x="746" y="753298"/>
                          <a:pt x="-7417" y="1137383"/>
                          <a:pt x="30243" y="1288026"/>
                        </a:cubicBezTo>
                        <a:lnTo>
                          <a:pt x="40075" y="1327355"/>
                        </a:lnTo>
                        <a:cubicBezTo>
                          <a:pt x="45580" y="1437451"/>
                          <a:pt x="45286" y="1511313"/>
                          <a:pt x="59740" y="1612490"/>
                        </a:cubicBezTo>
                        <a:cubicBezTo>
                          <a:pt x="62103" y="1629034"/>
                          <a:pt x="66295" y="1645265"/>
                          <a:pt x="69572" y="1661652"/>
                        </a:cubicBezTo>
                        <a:cubicBezTo>
                          <a:pt x="72849" y="1746865"/>
                          <a:pt x="70919" y="1832438"/>
                          <a:pt x="79404" y="1917290"/>
                        </a:cubicBezTo>
                        <a:cubicBezTo>
                          <a:pt x="80862" y="1931874"/>
                          <a:pt x="95212" y="1942478"/>
                          <a:pt x="99069" y="1956619"/>
                        </a:cubicBezTo>
                        <a:cubicBezTo>
                          <a:pt x="105167" y="1978977"/>
                          <a:pt x="105624" y="2002503"/>
                          <a:pt x="108901" y="2025445"/>
                        </a:cubicBezTo>
                        <a:cubicBezTo>
                          <a:pt x="125276" y="2303833"/>
                          <a:pt x="118733" y="2136781"/>
                          <a:pt x="118733" y="2526890"/>
                        </a:cubicBezTo>
                      </a:path>
                    </a:pathLst>
                  </a:cu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7" name="Image 16">
            <a:extLst>
              <a:ext uri="{FF2B5EF4-FFF2-40B4-BE49-F238E27FC236}">
                <a16:creationId xmlns:a16="http://schemas.microsoft.com/office/drawing/2014/main" id="{540006A2-E126-49BE-B814-25A5B34B04B8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041" y="2500687"/>
            <a:ext cx="2281593" cy="848816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5DBF0726-2375-4159-8979-D07490898545}"/>
              </a:ext>
            </a:extLst>
          </p:cNvPr>
          <p:cNvSpPr/>
          <p:nvPr/>
        </p:nvSpPr>
        <p:spPr>
          <a:xfrm>
            <a:off x="239613" y="6332529"/>
            <a:ext cx="2279019" cy="3172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fr-FR" sz="1100" u="sng" dirty="0">
                <a:solidFill>
                  <a:srgbClr val="02576F"/>
                </a:solidFill>
                <a:latin typeface="Questrial" pitchFamily="2" charset="0"/>
              </a:rPr>
              <a:t>Membre</a:t>
            </a:r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C0BCD70D-1EA4-4239-A02D-6FB13902E196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579" t="40645" r="14372" b="40644"/>
          <a:stretch/>
        </p:blipFill>
        <p:spPr>
          <a:xfrm>
            <a:off x="965087" y="6380120"/>
            <a:ext cx="2355160" cy="2252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6605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5401503"/>
            <a:ext cx="7564582" cy="1474968"/>
          </a:xfrm>
          <a:prstGeom prst="rect">
            <a:avLst/>
          </a:prstGeom>
          <a:solidFill>
            <a:srgbClr val="12546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4294967295"/>
          </p:nvPr>
        </p:nvSpPr>
        <p:spPr>
          <a:xfrm>
            <a:off x="9075249" y="5655325"/>
            <a:ext cx="2008387" cy="754709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fr-FR" sz="1100" dirty="0"/>
              <a:t>Eric CHANEL</a:t>
            </a:r>
            <a:br>
              <a:rPr lang="fr-FR" sz="1100" dirty="0"/>
            </a:br>
            <a:r>
              <a:rPr lang="fr-FR" sz="1100" dirty="0"/>
              <a:t>Directeur</a:t>
            </a:r>
            <a:br>
              <a:rPr lang="fr-FR" sz="1100" dirty="0"/>
            </a:br>
            <a:r>
              <a:rPr lang="fr-FR" sz="1100" dirty="0"/>
              <a:t>06 70 61 81 42</a:t>
            </a:r>
            <a:br>
              <a:rPr lang="fr-FR" sz="1100" dirty="0"/>
            </a:br>
            <a:r>
              <a:rPr lang="fr-FR" sz="1100" dirty="0"/>
              <a:t>eric.chanel@apf.asso.fr</a:t>
            </a:r>
          </a:p>
        </p:txBody>
      </p:sp>
      <p:cxnSp>
        <p:nvCxnSpPr>
          <p:cNvPr id="3" name="Connecteur droit 2"/>
          <p:cNvCxnSpPr/>
          <p:nvPr/>
        </p:nvCxnSpPr>
        <p:spPr>
          <a:xfrm>
            <a:off x="8986983" y="5698836"/>
            <a:ext cx="0" cy="683490"/>
          </a:xfrm>
          <a:prstGeom prst="line">
            <a:avLst/>
          </a:prstGeom>
          <a:ln w="19050">
            <a:solidFill>
              <a:srgbClr val="12546A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4"/>
          <p:cNvSpPr/>
          <p:nvPr/>
        </p:nvSpPr>
        <p:spPr>
          <a:xfrm>
            <a:off x="1598370" y="2452259"/>
            <a:ext cx="9330039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fr-FR" sz="1600" dirty="0">
                <a:latin typeface="Questrial" panose="02000000000000000000" charset="0"/>
              </a:rPr>
              <a:t>Une approche qualitative et humaine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fr-FR" sz="1600" dirty="0">
              <a:latin typeface="Questrial" panose="02000000000000000000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fr-FR" sz="1600" dirty="0">
                <a:latin typeface="Questrial" panose="02000000000000000000" charset="0"/>
              </a:rPr>
              <a:t>Une gestion simple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fr-FR" sz="1600" dirty="0">
              <a:latin typeface="Questrial" panose="02000000000000000000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fr-FR" sz="1600" dirty="0">
                <a:latin typeface="Questrial" panose="02000000000000000000" charset="0"/>
              </a:rPr>
              <a:t>Un accompagnement adapté et terrain pour les intérimaires et les encadrants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fr-FR" sz="1600" dirty="0">
              <a:latin typeface="Questrial" panose="02000000000000000000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fr-FR" sz="1600" dirty="0">
                <a:latin typeface="Questrial" panose="02000000000000000000" charset="0"/>
              </a:rPr>
              <a:t>Un large panel de services complémentaires pour l’emploi des personnes en situation de handicap</a:t>
            </a:r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2" cstate="screen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8175" y="5852346"/>
            <a:ext cx="1142134" cy="717735"/>
          </a:xfrm>
          <a:prstGeom prst="rect">
            <a:avLst/>
          </a:prstGeom>
        </p:spPr>
      </p:pic>
      <p:pic>
        <p:nvPicPr>
          <p:cNvPr id="8" name="Picture 2" descr="Résultat de recherche d'images pour &quot;the adecco group logo png&quot;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2465" y="5981237"/>
            <a:ext cx="1177688" cy="5888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Plus 9"/>
          <p:cNvSpPr/>
          <p:nvPr/>
        </p:nvSpPr>
        <p:spPr>
          <a:xfrm>
            <a:off x="5771104" y="6155240"/>
            <a:ext cx="279392" cy="279392"/>
          </a:xfrm>
          <a:prstGeom prst="mathPlus">
            <a:avLst>
              <a:gd name="adj1" fmla="val 12199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12"/>
          <p:cNvSpPr/>
          <p:nvPr/>
        </p:nvSpPr>
        <p:spPr>
          <a:xfrm>
            <a:off x="7564582" y="6580907"/>
            <a:ext cx="4627418" cy="2955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Rectangle 13"/>
          <p:cNvSpPr/>
          <p:nvPr/>
        </p:nvSpPr>
        <p:spPr>
          <a:xfrm>
            <a:off x="5019242" y="5698836"/>
            <a:ext cx="1633781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1" dirty="0">
                <a:solidFill>
                  <a:schemeClr val="bg1"/>
                </a:solidFill>
                <a:latin typeface="Questrial" panose="02000000000000000000" charset="0"/>
              </a:rPr>
              <a:t>Une initiative commune</a:t>
            </a:r>
          </a:p>
        </p:txBody>
      </p:sp>
      <p:pic>
        <p:nvPicPr>
          <p:cNvPr id="12" name="Image 11">
            <a:extLst>
              <a:ext uri="{FF2B5EF4-FFF2-40B4-BE49-F238E27FC236}">
                <a16:creationId xmlns:a16="http://schemas.microsoft.com/office/drawing/2014/main" id="{DC04DB07-7B2A-4AD5-9841-C13BED8E5AA6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1137" y="5933600"/>
            <a:ext cx="2225529" cy="555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258083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_handicap Intéri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mbre supérieur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3975" dist="41275" dir="14700000" algn="t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ème_handicap Intérim" id="{70986AE8-17B4-44CD-80A9-840C9B128803}" vid="{DF0702E5-643D-4D8C-B63A-270E8B067CF1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handicap intérim - COMDATA</Template>
  <TotalTime>0</TotalTime>
  <Words>861</Words>
  <Application>Microsoft Office PowerPoint</Application>
  <PresentationFormat>Grand écran</PresentationFormat>
  <Paragraphs>127</Paragraphs>
  <Slides>9</Slides>
  <Notes>7</Notes>
  <HiddenSlides>1</HiddenSlides>
  <MMClips>0</MMClips>
  <ScaleCrop>false</ScaleCrop>
  <HeadingPairs>
    <vt:vector size="6" baseType="variant">
      <vt:variant>
        <vt:lpstr>Polices utilisées</vt:lpstr>
      </vt:variant>
      <vt:variant>
        <vt:i4>10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20" baseType="lpstr">
      <vt:lpstr>Arial</vt:lpstr>
      <vt:lpstr>Brush Script MT</vt:lpstr>
      <vt:lpstr>Calibri</vt:lpstr>
      <vt:lpstr>Gill Sans</vt:lpstr>
      <vt:lpstr>Questrial</vt:lpstr>
      <vt:lpstr>Questrial</vt:lpstr>
      <vt:lpstr>Raleway Light</vt:lpstr>
      <vt:lpstr>Roboto</vt:lpstr>
      <vt:lpstr>Roboto Medium</vt:lpstr>
      <vt:lpstr>Wingdings</vt:lpstr>
      <vt:lpstr>Thème_handicap Intérim</vt:lpstr>
      <vt:lpstr>Présentation PowerPoint</vt:lpstr>
      <vt:lpstr>Qui sommes-nous ?</vt:lpstr>
      <vt:lpstr>Présentation APF France handicap</vt:lpstr>
      <vt:lpstr>Présentation PowerPoint</vt:lpstr>
      <vt:lpstr>Les acteurs clés d’APF France handicap pour l’emploi BOETH</vt:lpstr>
      <vt:lpstr>APF France handicap offre un large panel pour l’emploi handicap</vt:lpstr>
      <vt:lpstr>Focus sur APF Entreprises</vt:lpstr>
      <vt:lpstr>Focus sur handicap Intérim, une solution simple et clé en main</vt:lpstr>
      <vt:lpstr>Présentation PowerPoint</vt:lpstr>
    </vt:vector>
  </TitlesOfParts>
  <Company>APF France handicap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Eric CHANEL</dc:creator>
  <cp:lastModifiedBy>Eric CHANEL</cp:lastModifiedBy>
  <cp:revision>35</cp:revision>
  <cp:lastPrinted>2021-02-10T15:47:13Z</cp:lastPrinted>
  <dcterms:created xsi:type="dcterms:W3CDTF">2021-04-14T08:42:11Z</dcterms:created>
  <dcterms:modified xsi:type="dcterms:W3CDTF">2021-05-03T16:13:36Z</dcterms:modified>
</cp:coreProperties>
</file>