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4" r:id="rId9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EA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6" d="100"/>
          <a:sy n="56" d="100"/>
        </p:scale>
        <p:origin x="71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757264" y="2231248"/>
            <a:ext cx="4700935" cy="1369202"/>
          </a:xfrm>
        </p:spPr>
        <p:txBody>
          <a:bodyPr/>
          <a:lstStyle>
            <a:lvl1pPr algn="l">
              <a:defRPr>
                <a:solidFill>
                  <a:srgbClr val="094258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757263" y="3600450"/>
            <a:ext cx="4700935" cy="1664589"/>
          </a:xfrm>
        </p:spPr>
        <p:txBody>
          <a:bodyPr/>
          <a:lstStyle>
            <a:lvl1pPr marL="0" indent="0" algn="l">
              <a:buNone/>
              <a:defRPr>
                <a:solidFill>
                  <a:srgbClr val="094258"/>
                </a:solidFill>
                <a:latin typeface="Raleway"/>
                <a:cs typeface="Raleway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88067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91B21-9BEA-7949-94F9-C99029B7B2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6664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vertical et text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05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 smtClean="0"/>
              <a:t>www.apf-francehandicap.org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91B21-9BEA-7949-94F9-C99029B7B2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5202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6894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56619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09425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91B21-9BEA-7949-94F9-C99029B7B2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4994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91B21-9BEA-7949-94F9-C99029B7B2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554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91B21-9BEA-7949-94F9-C99029B7B2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974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91B21-9BEA-7949-94F9-C99029B7B2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3322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91B21-9BEA-7949-94F9-C99029B7B2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9609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91B21-9BEA-7949-94F9-C99029B7B2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2123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1728555"/>
            <a:ext cx="5486400" cy="29990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91B21-9BEA-7949-94F9-C99029B7B2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6878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998756" y="211661"/>
            <a:ext cx="5688044" cy="5908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03156" y="6310312"/>
            <a:ext cx="21811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Poppins"/>
                <a:cs typeface="Poppins"/>
              </a:defRPr>
            </a:lvl1pPr>
          </a:lstStyle>
          <a:p>
            <a:r>
              <a:rPr lang="fr-FR" dirty="0" err="1" smtClean="0"/>
              <a:t>www.apf-francehandicap.org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197013" y="6492875"/>
            <a:ext cx="9084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rgbClr val="094258"/>
                </a:solidFill>
                <a:latin typeface="Poppins "/>
                <a:cs typeface="Poppins "/>
              </a:defRPr>
            </a:lvl1pPr>
          </a:lstStyle>
          <a:p>
            <a:fld id="{E0B91B21-9BEA-7949-94F9-C99029B7B2D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11551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2400" kern="1200">
          <a:solidFill>
            <a:srgbClr val="FFFFFF"/>
          </a:solidFill>
          <a:latin typeface="Poppins SemiBold"/>
          <a:ea typeface="+mj-ea"/>
          <a:cs typeface="Poppins SemiBol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094258"/>
          </a:solidFill>
          <a:latin typeface="Raleway SemiBold"/>
          <a:ea typeface="+mn-ea"/>
          <a:cs typeface="Raleway Semi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94258"/>
          </a:solidFill>
          <a:latin typeface="Raleway"/>
          <a:ea typeface="+mn-ea"/>
          <a:cs typeface="Raleway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094258"/>
          </a:solidFill>
          <a:latin typeface="Raleway"/>
          <a:ea typeface="+mn-ea"/>
          <a:cs typeface="Raleway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94258"/>
          </a:solidFill>
          <a:latin typeface="Raleway"/>
          <a:ea typeface="+mn-ea"/>
          <a:cs typeface="Raleway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094258"/>
          </a:solidFill>
          <a:latin typeface="Raleway"/>
          <a:ea typeface="+mn-ea"/>
          <a:cs typeface="Raleway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formation.apf.asso.fr/" TargetMode="External"/><Relationship Id="rId3" Type="http://schemas.openxmlformats.org/officeDocument/2006/relationships/hyperlink" Target="https://www.apf-francehandicap.org/semaine-pour-emploi-des-personnes-handicapees-7103" TargetMode="External"/><Relationship Id="rId7" Type="http://schemas.openxmlformats.org/officeDocument/2006/relationships/hyperlink" Target="https://apf-entreprises.fr/" TargetMode="External"/><Relationship Id="rId2" Type="http://schemas.openxmlformats.org/officeDocument/2006/relationships/hyperlink" Target="http://www.apf-francehandicap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pf-francehandicap.org/modes-emploi" TargetMode="External"/><Relationship Id="rId5" Type="http://schemas.openxmlformats.org/officeDocument/2006/relationships/hyperlink" Target="https://www.youtube.com/watch?v=bV1_QOe0ZGc&amp;list=PL2JodiTiGHJfFAAAbNWzsg7Z_g9YgwUDU" TargetMode="External"/><Relationship Id="rId10" Type="http://schemas.openxmlformats.org/officeDocument/2006/relationships/image" Target="../media/image18.png"/><Relationship Id="rId4" Type="http://schemas.openxmlformats.org/officeDocument/2006/relationships/hyperlink" Target="http://emploi.blogs.apf.asso.fr/" TargetMode="External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r>
              <a:rPr lang="fr-FR" sz="1600" dirty="0" smtClean="0"/>
              <a:t>Novembre 2020</a:t>
            </a:r>
            <a:endParaRPr lang="fr-FR" sz="16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2326" y="3147928"/>
            <a:ext cx="5019967" cy="1063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74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r-FR" dirty="0" smtClean="0"/>
              <a:t>Une mobilisation nationale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086436" cy="976744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/>
              <a:t>Une dynamique </a:t>
            </a:r>
            <a:r>
              <a:rPr lang="fr-FR" b="1" dirty="0" smtClean="0"/>
              <a:t>au </a:t>
            </a:r>
            <a:r>
              <a:rPr lang="fr-FR" b="1" dirty="0"/>
              <a:t>service de l’insertion professionnelle et </a:t>
            </a:r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b="1" dirty="0" smtClean="0"/>
              <a:t>du </a:t>
            </a:r>
            <a:r>
              <a:rPr lang="fr-FR" b="1" dirty="0"/>
              <a:t>maintien dans l’emploi </a:t>
            </a:r>
            <a:r>
              <a:rPr lang="fr-FR" dirty="0"/>
              <a:t>des personnes en situation de </a:t>
            </a:r>
            <a:r>
              <a:rPr lang="fr-FR" dirty="0" smtClean="0"/>
              <a:t>handicap.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245791" y="3447028"/>
            <a:ext cx="3191164" cy="1997191"/>
          </a:xfrm>
          <a:prstGeom prst="rect">
            <a:avLst/>
          </a:prstGeom>
        </p:spPr>
      </p:pic>
      <p:sp>
        <p:nvSpPr>
          <p:cNvPr id="5" name="Espace réservé du contenu 2"/>
          <p:cNvSpPr txBox="1">
            <a:spLocks/>
          </p:cNvSpPr>
          <p:nvPr/>
        </p:nvSpPr>
        <p:spPr>
          <a:xfrm>
            <a:off x="457200" y="2693556"/>
            <a:ext cx="4918364" cy="324727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094258"/>
                </a:solidFill>
                <a:latin typeface="Raleway SemiBold"/>
                <a:ea typeface="+mn-ea"/>
                <a:cs typeface="Raleway SemiBold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094258"/>
                </a:solidFill>
                <a:latin typeface="Raleway"/>
                <a:ea typeface="+mn-ea"/>
                <a:cs typeface="Raleway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094258"/>
                </a:solidFill>
                <a:latin typeface="Raleway"/>
                <a:ea typeface="+mn-ea"/>
                <a:cs typeface="Raleway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094258"/>
                </a:solidFill>
                <a:latin typeface="Raleway"/>
                <a:ea typeface="+mn-ea"/>
                <a:cs typeface="Raleway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094258"/>
                </a:solidFill>
                <a:latin typeface="Raleway"/>
                <a:ea typeface="+mn-ea"/>
                <a:cs typeface="Raleway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fr-FR" dirty="0" smtClean="0"/>
          </a:p>
          <a:p>
            <a:pPr marL="0" indent="0">
              <a:buFont typeface="Arial"/>
              <a:buNone/>
            </a:pPr>
            <a:r>
              <a:rPr lang="fr-FR" b="1" dirty="0" smtClean="0"/>
              <a:t>Une mobilisation sur tout le territoire pour proposer des solutions innovantes et pérennes : </a:t>
            </a:r>
          </a:p>
          <a:p>
            <a:pPr marL="0" indent="0">
              <a:buFont typeface="Arial"/>
              <a:buNone/>
            </a:pPr>
            <a:endParaRPr lang="fr-FR" dirty="0" smtClean="0"/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"/>
            </a:pPr>
            <a:r>
              <a:rPr lang="fr-FR" dirty="0" smtClean="0"/>
              <a:t>En </a:t>
            </a:r>
            <a:r>
              <a:rPr lang="fr-FR" b="1" dirty="0" smtClean="0"/>
              <a:t>accompagnant</a:t>
            </a:r>
            <a:r>
              <a:rPr lang="fr-FR" dirty="0" smtClean="0"/>
              <a:t> les personnes et les entreprises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"/>
            </a:pPr>
            <a:r>
              <a:rPr lang="fr-FR" dirty="0" smtClean="0"/>
              <a:t>En </a:t>
            </a:r>
            <a:r>
              <a:rPr lang="fr-FR" b="1" dirty="0" smtClean="0"/>
              <a:t>sensibilisant</a:t>
            </a:r>
            <a:r>
              <a:rPr lang="fr-FR" dirty="0" smtClean="0"/>
              <a:t> l’ensemble des acteurs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"/>
            </a:pPr>
            <a:r>
              <a:rPr lang="fr-FR" dirty="0" smtClean="0"/>
              <a:t>En </a:t>
            </a:r>
            <a:r>
              <a:rPr lang="fr-FR" b="1" dirty="0" smtClean="0"/>
              <a:t>formant</a:t>
            </a:r>
            <a:r>
              <a:rPr lang="fr-FR" dirty="0" smtClean="0"/>
              <a:t> les interlocuteurs en entreprises</a:t>
            </a:r>
          </a:p>
          <a:p>
            <a:pPr marL="0" indent="0">
              <a:buFont typeface="Arial"/>
              <a:buNone/>
            </a:pPr>
            <a:endParaRPr lang="fr-FR" dirty="0" smtClean="0"/>
          </a:p>
          <a:p>
            <a:pPr marL="0" indent="0">
              <a:buFont typeface="Arial"/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31084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r-FR" dirty="0" smtClean="0"/>
              <a:t>Une pluralité d’acteurs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t="35922"/>
          <a:stretch/>
        </p:blipFill>
        <p:spPr>
          <a:xfrm>
            <a:off x="5264859" y="1634836"/>
            <a:ext cx="3694413" cy="4716839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92363" y="2262910"/>
            <a:ext cx="5209310" cy="2733963"/>
          </a:xfrm>
        </p:spPr>
        <p:txBody>
          <a:bodyPr/>
          <a:lstStyle/>
          <a:p>
            <a:pPr marL="0" lvl="0" indent="0" algn="ctr">
              <a:buNone/>
            </a:pPr>
            <a:r>
              <a:rPr lang="fr-FR" dirty="0" smtClean="0"/>
              <a:t>Directions </a:t>
            </a:r>
            <a:r>
              <a:rPr lang="fr-FR" dirty="0"/>
              <a:t>nationales et </a:t>
            </a:r>
            <a:r>
              <a:rPr lang="fr-FR" dirty="0" smtClean="0"/>
              <a:t>régionales</a:t>
            </a:r>
          </a:p>
          <a:p>
            <a:pPr marL="0" lvl="0" indent="0" algn="ctr">
              <a:buNone/>
            </a:pPr>
            <a:endParaRPr lang="fr-FR" sz="1400" dirty="0"/>
          </a:p>
          <a:p>
            <a:pPr marL="0" lvl="0" indent="0" algn="ctr">
              <a:buNone/>
            </a:pPr>
            <a:r>
              <a:rPr lang="fr-FR" sz="2400" b="1" dirty="0" smtClean="0"/>
              <a:t>96</a:t>
            </a:r>
            <a:r>
              <a:rPr lang="fr-FR" dirty="0" smtClean="0"/>
              <a:t> délégations départementales</a:t>
            </a:r>
          </a:p>
          <a:p>
            <a:pPr marL="0" lvl="0" indent="0" algn="ctr">
              <a:buNone/>
            </a:pPr>
            <a:endParaRPr lang="fr-FR" sz="1600" dirty="0"/>
          </a:p>
          <a:p>
            <a:pPr marL="0" lvl="0" indent="0" algn="ctr">
              <a:buNone/>
            </a:pPr>
            <a:r>
              <a:rPr lang="fr-FR" dirty="0" smtClean="0"/>
              <a:t>Près de </a:t>
            </a:r>
            <a:r>
              <a:rPr lang="fr-FR" sz="2400" b="1" dirty="0" smtClean="0"/>
              <a:t>500</a:t>
            </a:r>
            <a:r>
              <a:rPr lang="fr-FR" dirty="0" smtClean="0"/>
              <a:t> structures </a:t>
            </a:r>
            <a:r>
              <a:rPr lang="fr-FR" dirty="0"/>
              <a:t>médico-sociales </a:t>
            </a:r>
            <a:endParaRPr lang="fr-FR" dirty="0" smtClean="0"/>
          </a:p>
          <a:p>
            <a:pPr marL="0" lvl="0" indent="0" algn="ctr">
              <a:buNone/>
            </a:pPr>
            <a:endParaRPr lang="fr-FR" sz="1600" dirty="0"/>
          </a:p>
          <a:p>
            <a:pPr marL="0" lvl="0" indent="0" algn="ctr">
              <a:buNone/>
            </a:pPr>
            <a:r>
              <a:rPr lang="fr-FR" sz="2400" b="1" dirty="0" smtClean="0"/>
              <a:t>25</a:t>
            </a:r>
            <a:r>
              <a:rPr lang="fr-FR" dirty="0" smtClean="0"/>
              <a:t> entreprises </a:t>
            </a:r>
            <a:r>
              <a:rPr lang="fr-FR" dirty="0"/>
              <a:t>adaptées 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48174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r-FR" dirty="0" smtClean="0"/>
              <a:t>Des actions de proximité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fr-FR" sz="24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Auprès des </a:t>
            </a:r>
            <a:r>
              <a:rPr lang="fr-FR" sz="24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personnes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1600" dirty="0" smtClean="0"/>
              <a:t>La </a:t>
            </a:r>
            <a:r>
              <a:rPr lang="fr-FR" sz="1600" b="1" dirty="0"/>
              <a:t>création et le développement d’emplois </a:t>
            </a:r>
            <a:r>
              <a:rPr lang="fr-FR" sz="1600" dirty="0"/>
              <a:t>au sein d’APF Entreprises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1600" dirty="0"/>
              <a:t>Des </a:t>
            </a:r>
            <a:r>
              <a:rPr lang="fr-FR" sz="1600" b="1" dirty="0" smtClean="0"/>
              <a:t>CDD Tremplin </a:t>
            </a:r>
            <a:r>
              <a:rPr lang="fr-FR" sz="1600" dirty="0" smtClean="0"/>
              <a:t>au </a:t>
            </a:r>
            <a:r>
              <a:rPr lang="fr-FR" sz="1600" dirty="0"/>
              <a:t>sein des entreprises adaptées et </a:t>
            </a:r>
            <a:r>
              <a:rPr lang="fr-FR" sz="1600" dirty="0" smtClean="0"/>
              <a:t>une expérimentation d’entreprise adaptée </a:t>
            </a:r>
            <a:r>
              <a:rPr lang="fr-FR" sz="1600" dirty="0"/>
              <a:t>de travail temporaire 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1600" dirty="0"/>
              <a:t>Des </a:t>
            </a:r>
            <a:r>
              <a:rPr lang="fr-FR" sz="1600" b="1" dirty="0"/>
              <a:t>plateformes d’appui à la formation </a:t>
            </a:r>
            <a:r>
              <a:rPr lang="fr-FR" sz="1600" dirty="0"/>
              <a:t>et à l’insertion professionnelle 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1600" dirty="0"/>
              <a:t>Des dispositifs régionaux d’</a:t>
            </a:r>
            <a:r>
              <a:rPr lang="fr-FR" sz="1600" b="1" dirty="0"/>
              <a:t>emploi accompagné 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1600" dirty="0"/>
              <a:t>Des </a:t>
            </a:r>
            <a:r>
              <a:rPr lang="fr-FR" sz="1600" b="1" dirty="0"/>
              <a:t>instituts d’éducation motrice et de formation professionnelle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1600" dirty="0"/>
              <a:t>Des </a:t>
            </a:r>
            <a:r>
              <a:rPr lang="fr-FR" sz="1600" b="1" dirty="0"/>
              <a:t>délégations</a:t>
            </a:r>
            <a:r>
              <a:rPr lang="fr-FR" sz="1600" dirty="0"/>
              <a:t> à l’écoute des besoins des personnes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536" y="4390055"/>
            <a:ext cx="3616200" cy="20680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8071" y="4390055"/>
            <a:ext cx="3819965" cy="199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018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r-FR" dirty="0" smtClean="0"/>
              <a:t>Des actions de proximité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382000" cy="3322782"/>
          </a:xfrm>
        </p:spPr>
        <p:txBody>
          <a:bodyPr/>
          <a:lstStyle/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fr-FR" sz="24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 aux </a:t>
            </a:r>
            <a:r>
              <a:rPr lang="fr-FR" sz="24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côtés des </a:t>
            </a:r>
            <a:r>
              <a:rPr lang="fr-FR" sz="24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entreprises</a:t>
            </a:r>
            <a:endParaRPr lang="fr-FR" sz="2400" b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1800" dirty="0" smtClean="0"/>
              <a:t>Des </a:t>
            </a:r>
            <a:r>
              <a:rPr lang="fr-FR" sz="1800" b="1" dirty="0" smtClean="0"/>
              <a:t>Plateformes </a:t>
            </a:r>
            <a:r>
              <a:rPr lang="fr-FR" sz="1800" b="1" dirty="0"/>
              <a:t>Emploi </a:t>
            </a:r>
            <a:r>
              <a:rPr lang="fr-FR" sz="1800" dirty="0"/>
              <a:t>avec l’</a:t>
            </a:r>
            <a:r>
              <a:rPr lang="fr-FR" sz="1800" dirty="0" err="1"/>
              <a:t>Agefiph</a:t>
            </a:r>
            <a:r>
              <a:rPr lang="fr-FR" sz="1800" dirty="0"/>
              <a:t>, le FIPHFP et l’OETH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1800" dirty="0"/>
              <a:t>Des événements annuels de </a:t>
            </a:r>
            <a:r>
              <a:rPr lang="fr-FR" sz="1800" b="1" dirty="0"/>
              <a:t>sensibilisation</a:t>
            </a:r>
            <a:r>
              <a:rPr lang="fr-FR" sz="1800" dirty="0"/>
              <a:t> (</a:t>
            </a:r>
            <a:r>
              <a:rPr lang="fr-FR" sz="1800" dirty="0" smtClean="0"/>
              <a:t>Nuit de la RSE, participation à la SEEPH,…)</a:t>
            </a:r>
            <a:endParaRPr lang="fr-FR" sz="18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1800" dirty="0"/>
              <a:t>Des formations avec </a:t>
            </a:r>
            <a:r>
              <a:rPr lang="fr-FR" sz="1800" b="1" dirty="0"/>
              <a:t>APF Formation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1800" dirty="0"/>
              <a:t>Des achats de prestations, de la sous-traitance et de la </a:t>
            </a:r>
            <a:r>
              <a:rPr lang="fr-FR" sz="1800" dirty="0" err="1"/>
              <a:t>co-traitance</a:t>
            </a:r>
            <a:r>
              <a:rPr lang="fr-FR" sz="1800" dirty="0"/>
              <a:t> avec </a:t>
            </a: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b="1" dirty="0" smtClean="0"/>
              <a:t>APF Entreprises</a:t>
            </a:r>
            <a:endParaRPr lang="fr-FR" sz="1800" b="1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1800" dirty="0"/>
              <a:t>De la sensibilisation et du conseil avec </a:t>
            </a:r>
            <a:r>
              <a:rPr lang="fr-FR" sz="1800" b="1" dirty="0"/>
              <a:t>APF Conseil </a:t>
            </a:r>
            <a:r>
              <a:rPr lang="fr-FR" sz="1800" dirty="0"/>
              <a:t>et les délégations de l’association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4589" y="4627419"/>
            <a:ext cx="6350563" cy="161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585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fr-FR" b="1" dirty="0"/>
              <a:t>Le plaidoyer emploi </a:t>
            </a:r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b="1" dirty="0" smtClean="0"/>
              <a:t>APF </a:t>
            </a:r>
            <a:r>
              <a:rPr lang="fr-FR" b="1" dirty="0"/>
              <a:t>France handicap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199" y="1600200"/>
            <a:ext cx="8446655" cy="764309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fr-FR" sz="3600" dirty="0" smtClean="0"/>
              <a:t>APF France handicap revendique </a:t>
            </a:r>
            <a:r>
              <a:rPr lang="fr-FR" sz="3600" b="1" dirty="0" smtClean="0"/>
              <a:t>le droit au travail et à la formation pour toutes et tous </a:t>
            </a:r>
            <a:r>
              <a:rPr lang="fr-FR" sz="3600" dirty="0" smtClean="0"/>
              <a:t>et le </a:t>
            </a:r>
            <a:r>
              <a:rPr lang="fr-FR" sz="3600" b="1" dirty="0" smtClean="0"/>
              <a:t>libre choix du projet professionnel</a:t>
            </a:r>
            <a:r>
              <a:rPr lang="fr-FR" sz="3600" dirty="0" smtClean="0"/>
              <a:t>.</a:t>
            </a:r>
          </a:p>
          <a:p>
            <a:pPr algn="just"/>
            <a:endParaRPr lang="fr-FR" sz="2900" dirty="0" smtClean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457198" y="2149764"/>
            <a:ext cx="8446655" cy="4251036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094258"/>
                </a:solidFill>
                <a:latin typeface="Raleway SemiBold"/>
                <a:ea typeface="+mn-ea"/>
                <a:cs typeface="Raleway SemiBold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094258"/>
                </a:solidFill>
                <a:latin typeface="Raleway"/>
                <a:ea typeface="+mn-ea"/>
                <a:cs typeface="Raleway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094258"/>
                </a:solidFill>
                <a:latin typeface="Raleway"/>
                <a:ea typeface="+mn-ea"/>
                <a:cs typeface="Raleway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094258"/>
                </a:solidFill>
                <a:latin typeface="Raleway"/>
                <a:ea typeface="+mn-ea"/>
                <a:cs typeface="Raleway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094258"/>
                </a:solidFill>
                <a:latin typeface="Raleway"/>
                <a:ea typeface="+mn-ea"/>
                <a:cs typeface="Raleway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fr-FR" sz="2900" dirty="0" smtClean="0"/>
          </a:p>
          <a:p>
            <a:r>
              <a:rPr lang="fr-FR" sz="3300" b="1" dirty="0" smtClean="0"/>
              <a:t>6 propositions prioritaires </a:t>
            </a:r>
            <a:r>
              <a:rPr lang="fr-FR" sz="3300" dirty="0" smtClean="0"/>
              <a:t>pour favoriser l’accès et le maintien dans l’emploi :</a:t>
            </a:r>
          </a:p>
          <a:p>
            <a:pPr marL="971550" lvl="1" indent="-514350"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r>
              <a:rPr lang="fr-FR" sz="3100" b="1" dirty="0" smtClean="0"/>
              <a:t>Initier un plan d’action pluriannuel de lutte contre le chômage </a:t>
            </a:r>
            <a:r>
              <a:rPr lang="fr-FR" sz="3100" dirty="0" smtClean="0"/>
              <a:t>et pour l’inclusion professionnelle durable des personnes en situation de handicap</a:t>
            </a:r>
            <a:r>
              <a:rPr lang="fr-FR" sz="3100" b="1" dirty="0" smtClean="0"/>
              <a:t>.</a:t>
            </a:r>
          </a:p>
          <a:p>
            <a:pPr marL="971550" lvl="1" indent="-514350"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r>
              <a:rPr lang="fr-FR" sz="3100" b="1" dirty="0" smtClean="0"/>
              <a:t>Lutter contre les discriminations</a:t>
            </a:r>
            <a:r>
              <a:rPr lang="fr-FR" sz="3100" dirty="0" smtClean="0"/>
              <a:t>, les préjugés et la présomption d’inefficacité par la promotion de la diversité dans les entreprises : actions de sensibilisation, engagements…</a:t>
            </a:r>
          </a:p>
          <a:p>
            <a:pPr marL="971550" lvl="1" indent="-514350"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r>
              <a:rPr lang="fr-FR" sz="3100" b="1" dirty="0" smtClean="0"/>
              <a:t>Sécuriser et garantir les moyens d’action </a:t>
            </a:r>
            <a:r>
              <a:rPr lang="fr-FR" sz="3100" dirty="0" smtClean="0"/>
              <a:t>des fonds d’intervention privés et publics pour l’emploi des personnes handicapées.</a:t>
            </a:r>
          </a:p>
          <a:p>
            <a:pPr marL="971550" lvl="1" indent="-514350"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r>
              <a:rPr lang="fr-FR" sz="3100" b="1" dirty="0" smtClean="0"/>
              <a:t>Soutenir les solutions de sécurisation des parcours</a:t>
            </a:r>
            <a:r>
              <a:rPr lang="fr-FR" sz="3100" dirty="0" smtClean="0"/>
              <a:t>, d’accès à l’emploi, d’évolution professionnelle, de maintien ou de retour à l’emploi.</a:t>
            </a:r>
          </a:p>
          <a:p>
            <a:pPr marL="971550" lvl="1" indent="-514350"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r>
              <a:rPr lang="fr-FR" sz="3100" b="1" dirty="0" smtClean="0"/>
              <a:t>Développer le nouveau dispositif "emploi accompagné"</a:t>
            </a:r>
            <a:r>
              <a:rPr lang="fr-FR" sz="3100" dirty="0" smtClean="0"/>
              <a:t> (dispositif d’appui auprès des salariés en situation de handicap et de leur employeur) en augmentant la participation financière de l’État.</a:t>
            </a:r>
          </a:p>
          <a:p>
            <a:pPr marL="971550" lvl="1" indent="-514350"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r>
              <a:rPr lang="fr-FR" sz="3100" b="1" dirty="0" smtClean="0"/>
              <a:t>Soutenir le développement des entreprises adaptées et poursuivre l’appui au secteur protégé. </a:t>
            </a:r>
            <a:endParaRPr lang="fr-FR" sz="3100" b="1" dirty="0"/>
          </a:p>
        </p:txBody>
      </p:sp>
    </p:spTree>
    <p:extLst>
      <p:ext uri="{BB962C8B-B14F-4D97-AF65-F5344CB8AC3E}">
        <p14:creationId xmlns:p14="http://schemas.microsoft.com/office/powerpoint/2010/main" val="3333111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r-FR" dirty="0" smtClean="0"/>
              <a:t>Des engagements </a:t>
            </a:r>
            <a:r>
              <a:rPr lang="fr-FR" dirty="0" err="1" smtClean="0"/>
              <a:t>interassociatifs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438644" cy="36830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r-FR" sz="2400" b="1" dirty="0"/>
              <a:t>Des engagements </a:t>
            </a:r>
            <a:r>
              <a:rPr lang="fr-FR" sz="2400" b="1" dirty="0" err="1"/>
              <a:t>interassociatifs</a:t>
            </a:r>
            <a:r>
              <a:rPr lang="fr-FR" sz="2400" b="1" dirty="0"/>
              <a:t> et des partenariats </a:t>
            </a:r>
            <a:r>
              <a:rPr lang="fr-FR" sz="2400" b="1" dirty="0" smtClean="0"/>
              <a:t>nationaux </a:t>
            </a:r>
            <a:endParaRPr lang="fr-FR" sz="2400" b="1" dirty="0"/>
          </a:p>
          <a:p>
            <a:pPr marL="0" indent="0">
              <a:buNone/>
            </a:pPr>
            <a:endParaRPr lang="fr-FR" sz="2800" dirty="0"/>
          </a:p>
          <a:p>
            <a:pPr lvl="0"/>
            <a:r>
              <a:rPr lang="fr-FR" dirty="0"/>
              <a:t>Membre du </a:t>
            </a:r>
            <a:r>
              <a:rPr lang="fr-FR" b="1" dirty="0"/>
              <a:t>Collectif </a:t>
            </a:r>
            <a:r>
              <a:rPr lang="fr-FR" b="1" dirty="0" err="1"/>
              <a:t>interassociatif</a:t>
            </a:r>
            <a:r>
              <a:rPr lang="fr-FR" b="1" dirty="0"/>
              <a:t> ALERTE </a:t>
            </a:r>
            <a:r>
              <a:rPr lang="fr-FR" dirty="0"/>
              <a:t>relatif à la lutte contre la pauvreté </a:t>
            </a:r>
          </a:p>
          <a:p>
            <a:pPr lvl="0"/>
            <a:r>
              <a:rPr lang="fr-FR" dirty="0"/>
              <a:t>Membre du </a:t>
            </a:r>
            <a:r>
              <a:rPr lang="fr-FR" b="1" dirty="0"/>
              <a:t>CFEA</a:t>
            </a:r>
            <a:r>
              <a:rPr lang="fr-FR" dirty="0"/>
              <a:t> qui outille le déploiement du dispositif de l’emploi accompagné</a:t>
            </a:r>
          </a:p>
          <a:p>
            <a:pPr lvl="0"/>
            <a:r>
              <a:rPr lang="fr-FR" dirty="0"/>
              <a:t>Membre </a:t>
            </a:r>
            <a:r>
              <a:rPr lang="fr-FR" b="1" dirty="0"/>
              <a:t>de l’association TZCLD </a:t>
            </a:r>
            <a:r>
              <a:rPr lang="fr-FR" dirty="0"/>
              <a:t>et partenaire de sa démarche expérimentale de création d’emplois sur les territoires avec les personnes les plus éloignées de l’emploi</a:t>
            </a:r>
          </a:p>
          <a:p>
            <a:pPr lvl="0"/>
            <a:r>
              <a:rPr lang="fr-FR" dirty="0"/>
              <a:t>Membre de conseils d’administration d’associations nationales : </a:t>
            </a:r>
            <a:r>
              <a:rPr lang="fr-FR" b="1" dirty="0" err="1"/>
              <a:t>Agefiph</a:t>
            </a:r>
            <a:r>
              <a:rPr lang="fr-FR" b="1" dirty="0"/>
              <a:t>, FIPHFP, </a:t>
            </a:r>
            <a:r>
              <a:rPr lang="fr-FR" b="1" dirty="0" err="1"/>
              <a:t>Unea</a:t>
            </a:r>
            <a:endParaRPr lang="fr-FR" b="1" dirty="0"/>
          </a:p>
          <a:p>
            <a:pPr lvl="0"/>
            <a:r>
              <a:rPr lang="fr-FR" b="1" dirty="0"/>
              <a:t>Partenaire de l’</a:t>
            </a:r>
            <a:r>
              <a:rPr lang="fr-FR" b="1" dirty="0" err="1"/>
              <a:t>Agefiph</a:t>
            </a:r>
            <a:r>
              <a:rPr lang="fr-FR" b="1" dirty="0"/>
              <a:t> </a:t>
            </a:r>
            <a:r>
              <a:rPr lang="fr-FR" dirty="0"/>
              <a:t>dans le cadre d’une Convention nationale et développement d’un réseau de plus de 200 correspondants emploi sur toute la France, des personnes ressources sur les questions d’emploi</a:t>
            </a:r>
          </a:p>
          <a:p>
            <a:pPr lvl="0"/>
            <a:r>
              <a:rPr lang="fr-FR" b="1" dirty="0" smtClean="0"/>
              <a:t>Partenaire de Pôle emploi </a:t>
            </a:r>
            <a:r>
              <a:rPr lang="fr-FR" dirty="0" smtClean="0"/>
              <a:t>pour </a:t>
            </a:r>
            <a:r>
              <a:rPr lang="fr-FR" dirty="0"/>
              <a:t>faciliter la rencontre des employeurs et des personnes en situation de handicap inscrits dans une dynamique d’emploi</a:t>
            </a:r>
          </a:p>
          <a:p>
            <a:pPr marL="0" indent="0">
              <a:buNone/>
            </a:pPr>
            <a:endParaRPr lang="fr-FR" dirty="0"/>
          </a:p>
        </p:txBody>
      </p:sp>
      <p:grpSp>
        <p:nvGrpSpPr>
          <p:cNvPr id="20" name="Groupe 19"/>
          <p:cNvGrpSpPr/>
          <p:nvPr/>
        </p:nvGrpSpPr>
        <p:grpSpPr>
          <a:xfrm>
            <a:off x="646546" y="5135153"/>
            <a:ext cx="8089785" cy="1167844"/>
            <a:chOff x="646546" y="5135153"/>
            <a:chExt cx="8089785" cy="1167844"/>
          </a:xfrm>
        </p:grpSpPr>
        <p:pic>
          <p:nvPicPr>
            <p:cNvPr id="14" name="Image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304399" y="5415604"/>
              <a:ext cx="1042442" cy="684926"/>
            </a:xfrm>
            <a:prstGeom prst="rect">
              <a:avLst/>
            </a:prstGeom>
          </p:spPr>
        </p:pic>
        <p:grpSp>
          <p:nvGrpSpPr>
            <p:cNvPr id="19" name="Groupe 18"/>
            <p:cNvGrpSpPr/>
            <p:nvPr/>
          </p:nvGrpSpPr>
          <p:grpSpPr>
            <a:xfrm>
              <a:off x="646546" y="5135153"/>
              <a:ext cx="8089785" cy="1167844"/>
              <a:chOff x="646546" y="5135153"/>
              <a:chExt cx="8089785" cy="1167844"/>
            </a:xfrm>
          </p:grpSpPr>
          <p:pic>
            <p:nvPicPr>
              <p:cNvPr id="6" name="Image 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46146" y="5135153"/>
                <a:ext cx="744030" cy="1167844"/>
              </a:xfrm>
              <a:prstGeom prst="rect">
                <a:avLst/>
              </a:prstGeom>
            </p:spPr>
          </p:pic>
          <p:pic>
            <p:nvPicPr>
              <p:cNvPr id="10" name="Image 9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6546" y="5415604"/>
                <a:ext cx="961938" cy="486032"/>
              </a:xfrm>
              <a:prstGeom prst="rect">
                <a:avLst/>
              </a:prstGeom>
            </p:spPr>
          </p:pic>
          <p:pic>
            <p:nvPicPr>
              <p:cNvPr id="13" name="Image 12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549893" y="5415604"/>
                <a:ext cx="1186438" cy="665253"/>
              </a:xfrm>
              <a:prstGeom prst="rect">
                <a:avLst/>
              </a:prstGeom>
            </p:spPr>
          </p:pic>
          <p:pic>
            <p:nvPicPr>
              <p:cNvPr id="15" name="Image 14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821624" y="5415604"/>
                <a:ext cx="1011382" cy="500935"/>
              </a:xfrm>
              <a:prstGeom prst="rect">
                <a:avLst/>
              </a:prstGeom>
            </p:spPr>
          </p:pic>
          <p:pic>
            <p:nvPicPr>
              <p:cNvPr id="16" name="Image 15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227838" y="5415604"/>
                <a:ext cx="873509" cy="873509"/>
              </a:xfrm>
              <a:prstGeom prst="rect">
                <a:avLst/>
              </a:prstGeom>
            </p:spPr>
          </p:pic>
          <p:pic>
            <p:nvPicPr>
              <p:cNvPr id="18" name="Image 17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995527" y="5415604"/>
                <a:ext cx="1029260" cy="684926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627102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Pour aller plus loin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1" y="1600200"/>
            <a:ext cx="5223164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b="1" dirty="0" smtClean="0"/>
              <a:t>Des ressources en ligne :</a:t>
            </a:r>
          </a:p>
          <a:p>
            <a:pPr marL="0" indent="0">
              <a:buNone/>
            </a:pPr>
            <a:endParaRPr lang="fr-FR" b="1" dirty="0">
              <a:hlinkClick r:id="rId2"/>
            </a:endParaRPr>
          </a:p>
          <a:p>
            <a:r>
              <a:rPr lang="fr-FR" dirty="0"/>
              <a:t>L</a:t>
            </a:r>
            <a:r>
              <a:rPr lang="fr-FR" dirty="0" smtClean="0"/>
              <a:t>e site de l’association : </a:t>
            </a:r>
            <a:br>
              <a:rPr lang="fr-FR" dirty="0" smtClean="0"/>
            </a:br>
            <a:r>
              <a:rPr lang="fr-FR" dirty="0" smtClean="0">
                <a:hlinkClick r:id="rId3"/>
              </a:rPr>
              <a:t>https://www.apf-francehandicap.org/semaine-pour-emploi-des-personnes-handicapees-7103</a:t>
            </a:r>
            <a:r>
              <a:rPr lang="fr-FR" dirty="0" smtClean="0"/>
              <a:t> </a:t>
            </a:r>
          </a:p>
          <a:p>
            <a:r>
              <a:rPr lang="fr-FR" dirty="0" smtClean="0"/>
              <a:t>Un répertoire de l’écosystème emploi </a:t>
            </a:r>
            <a:br>
              <a:rPr lang="fr-FR" dirty="0" smtClean="0"/>
            </a:br>
            <a:r>
              <a:rPr lang="fr-FR" dirty="0" smtClean="0"/>
              <a:t>de </a:t>
            </a:r>
            <a:r>
              <a:rPr lang="fr-FR" dirty="0"/>
              <a:t>l’association : </a:t>
            </a:r>
            <a:r>
              <a:rPr lang="fr-FR" dirty="0">
                <a:hlinkClick r:id="rId4"/>
              </a:rPr>
              <a:t>http://</a:t>
            </a:r>
            <a:r>
              <a:rPr lang="fr-FR" dirty="0" smtClean="0">
                <a:hlinkClick r:id="rId4"/>
              </a:rPr>
              <a:t>emploi.blogs.apf.asso.fr</a:t>
            </a:r>
            <a:r>
              <a:rPr lang="fr-FR" dirty="0"/>
              <a:t> </a:t>
            </a:r>
            <a:endParaRPr lang="fr-FR" dirty="0" smtClean="0"/>
          </a:p>
          <a:p>
            <a:r>
              <a:rPr lang="fr-FR" dirty="0" smtClean="0"/>
              <a:t>Des vidéos «</a:t>
            </a:r>
            <a:r>
              <a:rPr lang="fr-FR" dirty="0"/>
              <a:t> </a:t>
            </a:r>
            <a:r>
              <a:rPr lang="fr-FR" dirty="0">
                <a:hlinkClick r:id="rId5"/>
              </a:rPr>
              <a:t>L’emploi et moi</a:t>
            </a:r>
            <a:r>
              <a:rPr lang="fr-FR" dirty="0"/>
              <a:t> </a:t>
            </a:r>
            <a:r>
              <a:rPr lang="fr-FR" dirty="0" smtClean="0"/>
              <a:t>»</a:t>
            </a:r>
          </a:p>
          <a:p>
            <a:r>
              <a:rPr lang="fr-FR" dirty="0" smtClean="0"/>
              <a:t>« </a:t>
            </a:r>
            <a:r>
              <a:rPr lang="fr-FR" dirty="0" smtClean="0">
                <a:hlinkClick r:id="rId6"/>
              </a:rPr>
              <a:t>Modes d’emploi</a:t>
            </a:r>
            <a:r>
              <a:rPr lang="fr-FR" dirty="0" smtClean="0"/>
              <a:t> », </a:t>
            </a:r>
            <a:r>
              <a:rPr lang="fr-FR" dirty="0" smtClean="0">
                <a:solidFill>
                  <a:srgbClr val="FF0000"/>
                </a:solidFill>
              </a:rPr>
              <a:t>la «</a:t>
            </a:r>
            <a:r>
              <a:rPr lang="fr-FR" smtClean="0">
                <a:solidFill>
                  <a:srgbClr val="FF0000"/>
                </a:solidFill>
              </a:rPr>
              <a:t> </a:t>
            </a:r>
            <a:r>
              <a:rPr lang="fr-FR" smtClean="0">
                <a:solidFill>
                  <a:srgbClr val="FF0000"/>
                </a:solidFill>
              </a:rPr>
              <a:t>Dynamique </a:t>
            </a:r>
            <a:r>
              <a:rPr lang="fr-FR" dirty="0" smtClean="0">
                <a:solidFill>
                  <a:srgbClr val="FF0000"/>
                </a:solidFill>
              </a:rPr>
              <a:t>Emploi d’APF France handicap » </a:t>
            </a:r>
          </a:p>
          <a:p>
            <a:r>
              <a:rPr lang="fr-FR" dirty="0" smtClean="0"/>
              <a:t>Le site d’APF Entreprises </a:t>
            </a:r>
            <a:r>
              <a:rPr lang="fr-FR" dirty="0"/>
              <a:t>: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>
                <a:hlinkClick r:id="rId7"/>
              </a:rPr>
              <a:t>apf-entreprises.fr </a:t>
            </a:r>
            <a:endParaRPr lang="fr-FR" dirty="0" smtClean="0"/>
          </a:p>
          <a:p>
            <a:r>
              <a:rPr lang="fr-FR" dirty="0" smtClean="0"/>
              <a:t>Le site d’APF Formation </a:t>
            </a:r>
            <a:r>
              <a:rPr lang="fr-FR" dirty="0"/>
              <a:t>: </a:t>
            </a:r>
            <a:r>
              <a:rPr lang="fr-FR" dirty="0" smtClean="0">
                <a:hlinkClick r:id="rId8"/>
              </a:rPr>
              <a:t>formation.apf.asso.fr</a:t>
            </a: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24944" y="2033267"/>
            <a:ext cx="3022600" cy="185134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24944" y="4107870"/>
            <a:ext cx="3022600" cy="185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59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 National 4-3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National 4-3</Template>
  <TotalTime>346</TotalTime>
  <Words>277</Words>
  <Application>Microsoft Office PowerPoint</Application>
  <PresentationFormat>Affichage à l'écran (4:3)</PresentationFormat>
  <Paragraphs>65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7" baseType="lpstr">
      <vt:lpstr>Arial</vt:lpstr>
      <vt:lpstr>Calibri</vt:lpstr>
      <vt:lpstr>Poppins</vt:lpstr>
      <vt:lpstr>Poppins </vt:lpstr>
      <vt:lpstr>Poppins SemiBold</vt:lpstr>
      <vt:lpstr>Raleway</vt:lpstr>
      <vt:lpstr>Raleway SemiBold</vt:lpstr>
      <vt:lpstr>Wingdings</vt:lpstr>
      <vt:lpstr>PPT National 4-3</vt:lpstr>
      <vt:lpstr>Présentation PowerPoint</vt:lpstr>
      <vt:lpstr>Une mobilisation nationale</vt:lpstr>
      <vt:lpstr>Une pluralité d’acteurs</vt:lpstr>
      <vt:lpstr>Des actions de proximité</vt:lpstr>
      <vt:lpstr>Des actions de proximité</vt:lpstr>
      <vt:lpstr>Le plaidoyer emploi  APF France handicap</vt:lpstr>
      <vt:lpstr>Des engagements interassociatifs</vt:lpstr>
      <vt:lpstr>Pour aller plus loin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dynamique emploi  à APF France handicap</dc:title>
  <dc:creator>Evelyne WEYMANN</dc:creator>
  <cp:lastModifiedBy>Barbara ALFANDARI</cp:lastModifiedBy>
  <cp:revision>13</cp:revision>
  <dcterms:created xsi:type="dcterms:W3CDTF">2020-11-09T10:53:00Z</dcterms:created>
  <dcterms:modified xsi:type="dcterms:W3CDTF">2020-11-13T09:57:02Z</dcterms:modified>
</cp:coreProperties>
</file>