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43"/>
  </p:notesMasterIdLst>
  <p:sldIdLst>
    <p:sldId id="531" r:id="rId3"/>
    <p:sldId id="472" r:id="rId4"/>
    <p:sldId id="569" r:id="rId5"/>
    <p:sldId id="539" r:id="rId6"/>
    <p:sldId id="471" r:id="rId7"/>
    <p:sldId id="477" r:id="rId8"/>
    <p:sldId id="479" r:id="rId9"/>
    <p:sldId id="541" r:id="rId10"/>
    <p:sldId id="540" r:id="rId11"/>
    <p:sldId id="542" r:id="rId12"/>
    <p:sldId id="480" r:id="rId13"/>
    <p:sldId id="482" r:id="rId14"/>
    <p:sldId id="483" r:id="rId15"/>
    <p:sldId id="484" r:id="rId16"/>
    <p:sldId id="554" r:id="rId17"/>
    <p:sldId id="486" r:id="rId18"/>
    <p:sldId id="487" r:id="rId19"/>
    <p:sldId id="562" r:id="rId20"/>
    <p:sldId id="537" r:id="rId21"/>
    <p:sldId id="538" r:id="rId22"/>
    <p:sldId id="442" r:id="rId23"/>
    <p:sldId id="427" r:id="rId24"/>
    <p:sldId id="550" r:id="rId25"/>
    <p:sldId id="551" r:id="rId26"/>
    <p:sldId id="456" r:id="rId27"/>
    <p:sldId id="458" r:id="rId28"/>
    <p:sldId id="544" r:id="rId29"/>
    <p:sldId id="543" r:id="rId30"/>
    <p:sldId id="462" r:id="rId31"/>
    <p:sldId id="463" r:id="rId32"/>
    <p:sldId id="465" r:id="rId33"/>
    <p:sldId id="466" r:id="rId34"/>
    <p:sldId id="563" r:id="rId35"/>
    <p:sldId id="564" r:id="rId36"/>
    <p:sldId id="565" r:id="rId37"/>
    <p:sldId id="546" r:id="rId38"/>
    <p:sldId id="567" r:id="rId39"/>
    <p:sldId id="572" r:id="rId40"/>
    <p:sldId id="571" r:id="rId41"/>
    <p:sldId id="568" r:id="rId42"/>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00"/>
    <a:srgbClr val="005972"/>
    <a:srgbClr val="00596B"/>
    <a:srgbClr val="005877"/>
    <a:srgbClr val="002A3A"/>
    <a:srgbClr val="660033"/>
    <a:srgbClr val="DEA900"/>
    <a:srgbClr val="005975"/>
    <a:srgbClr val="00456C"/>
    <a:srgbClr val="005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59" d="100"/>
          <a:sy n="159" d="100"/>
        </p:scale>
        <p:origin x="2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4D255-0ADF-4CF6-89E7-748533864C0B}" type="datetimeFigureOut">
              <a:rPr lang="fr-FR" smtClean="0"/>
              <a:pPr/>
              <a:t>17/11/2020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D4967-3ECD-48FF-8132-E73949FC9C57}" type="slidenum">
              <a:rPr lang="fr-FR" smtClean="0"/>
              <a:pPr/>
              <a:t>‹N°›</a:t>
            </a:fld>
            <a:endParaRPr lang="fr-FR" dirty="0"/>
          </a:p>
        </p:txBody>
      </p:sp>
    </p:spTree>
    <p:extLst>
      <p:ext uri="{BB962C8B-B14F-4D97-AF65-F5344CB8AC3E}">
        <p14:creationId xmlns:p14="http://schemas.microsoft.com/office/powerpoint/2010/main" val="332398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2EF37ED9-AA76-4284-8F10-4B45694DC384}"/>
              </a:ext>
            </a:extLst>
          </p:cNvPr>
          <p:cNvSpPr>
            <a:spLocks noGrp="1" noRot="1" noChangeAspect="1" noTextEdit="1"/>
          </p:cNvSpPr>
          <p:nvPr>
            <p:ph type="sldImg"/>
          </p:nvPr>
        </p:nvSpPr>
        <p:spPr>
          <a:ln/>
        </p:spPr>
      </p:sp>
      <p:sp>
        <p:nvSpPr>
          <p:cNvPr id="16387" name="Espace réservé des commentaires 2">
            <a:extLst>
              <a:ext uri="{FF2B5EF4-FFF2-40B4-BE49-F238E27FC236}">
                <a16:creationId xmlns:a16="http://schemas.microsoft.com/office/drawing/2014/main" id="{1F4E078A-1D64-4794-8532-2252B4DEEF7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16388" name="Espace réservé du numéro de diapositive 3">
            <a:extLst>
              <a:ext uri="{FF2B5EF4-FFF2-40B4-BE49-F238E27FC236}">
                <a16:creationId xmlns:a16="http://schemas.microsoft.com/office/drawing/2014/main" id="{92AB8323-B024-4090-A89E-CC4EE68155E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47082DF4-F03A-4BA5-A582-222C6190126D}" type="slidenum">
              <a:rPr lang="fr-FR" altLang="fr-FR" sz="1300"/>
              <a:pPr/>
              <a:t>1</a:t>
            </a:fld>
            <a:endParaRPr lang="fr-FR" altLang="fr-FR"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322162" y="1597819"/>
            <a:ext cx="5136037" cy="1102519"/>
          </a:xfrm>
        </p:spPr>
        <p:txBody>
          <a:bodyPr/>
          <a:lstStyle>
            <a:lvl1pPr algn="l">
              <a:defRPr>
                <a:solidFill>
                  <a:srgbClr val="094258"/>
                </a:solidFill>
                <a:latin typeface="Poppins"/>
                <a:cs typeface="Poppins"/>
              </a:defRPr>
            </a:lvl1pPr>
          </a:lstStyle>
          <a:p>
            <a:r>
              <a:rPr lang="fr-FR"/>
              <a:t>Modifiez le style du titre</a:t>
            </a:r>
            <a:endParaRPr lang="fr-FR" dirty="0"/>
          </a:p>
        </p:txBody>
      </p:sp>
      <p:sp>
        <p:nvSpPr>
          <p:cNvPr id="3" name="Sous-titre 2"/>
          <p:cNvSpPr>
            <a:spLocks noGrp="1"/>
          </p:cNvSpPr>
          <p:nvPr>
            <p:ph type="subTitle" idx="1"/>
          </p:nvPr>
        </p:nvSpPr>
        <p:spPr>
          <a:xfrm>
            <a:off x="3322161" y="2700338"/>
            <a:ext cx="5136037" cy="1528762"/>
          </a:xfrm>
        </p:spPr>
        <p:txBody>
          <a:bodyPr>
            <a:normAutofit/>
          </a:bodyPr>
          <a:lstStyle>
            <a:lvl1pPr marL="0" indent="0" algn="l">
              <a:buNone/>
              <a:defRPr sz="2000">
                <a:solidFill>
                  <a:srgbClr val="094258"/>
                </a:solidFill>
                <a:latin typeface="Raleway Light"/>
                <a:cs typeface="Raleway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227077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36959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322162" y="1597819"/>
            <a:ext cx="5136037" cy="1102519"/>
          </a:xfrm>
        </p:spPr>
        <p:txBody>
          <a:bodyPr/>
          <a:lstStyle>
            <a:lvl1pPr algn="l">
              <a:defRPr>
                <a:solidFill>
                  <a:srgbClr val="094258"/>
                </a:solidFill>
                <a:latin typeface="Poppins"/>
                <a:cs typeface="Poppins"/>
              </a:defRPr>
            </a:lvl1pPr>
          </a:lstStyle>
          <a:p>
            <a:r>
              <a:rPr lang="fr-FR"/>
              <a:t>Modifiez le style du titre</a:t>
            </a:r>
            <a:endParaRPr lang="fr-FR" dirty="0"/>
          </a:p>
        </p:txBody>
      </p:sp>
      <p:sp>
        <p:nvSpPr>
          <p:cNvPr id="3" name="Sous-titre 2"/>
          <p:cNvSpPr>
            <a:spLocks noGrp="1"/>
          </p:cNvSpPr>
          <p:nvPr>
            <p:ph type="subTitle" idx="1"/>
          </p:nvPr>
        </p:nvSpPr>
        <p:spPr>
          <a:xfrm>
            <a:off x="3322161" y="2700338"/>
            <a:ext cx="5136037" cy="1528762"/>
          </a:xfrm>
        </p:spPr>
        <p:txBody>
          <a:bodyPr>
            <a:normAutofit/>
          </a:bodyPr>
          <a:lstStyle>
            <a:lvl1pPr marL="0" indent="0" algn="l">
              <a:buNone/>
              <a:defRPr sz="2000">
                <a:solidFill>
                  <a:srgbClr val="094258"/>
                </a:solidFill>
                <a:latin typeface="Raleway Light"/>
                <a:cs typeface="Raleway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241839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336258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rgbClr val="0942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27488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3"/>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900113"/>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44634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endParaRPr lang="fr-FR" dirty="0"/>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2F7BCC-CCDD-EE44-97BD-0AC2870E5BEC}" type="slidenum">
              <a:rPr lang="fr-FR" smtClean="0"/>
              <a:pPr/>
              <a:t>‹N°›</a:t>
            </a:fld>
            <a:endParaRPr lang="fr-FR" dirty="0"/>
          </a:p>
        </p:txBody>
      </p:sp>
      <p:sp>
        <p:nvSpPr>
          <p:cNvPr id="10" name="Titre 1"/>
          <p:cNvSpPr>
            <a:spLocks noGrp="1"/>
          </p:cNvSpPr>
          <p:nvPr>
            <p:ph type="title"/>
          </p:nvPr>
        </p:nvSpPr>
        <p:spPr>
          <a:xfrm>
            <a:off x="2590800" y="95540"/>
            <a:ext cx="6330917" cy="511879"/>
          </a:xfrm>
        </p:spPr>
        <p:txBody>
          <a:bodyPr/>
          <a:lstStyle/>
          <a:p>
            <a:r>
              <a:rPr lang="fr-FR"/>
              <a:t>Modifiez le style du titre</a:t>
            </a:r>
            <a:endParaRPr lang="fr-FR" dirty="0"/>
          </a:p>
        </p:txBody>
      </p:sp>
    </p:spTree>
    <p:extLst>
      <p:ext uri="{BB962C8B-B14F-4D97-AF65-F5344CB8AC3E}">
        <p14:creationId xmlns:p14="http://schemas.microsoft.com/office/powerpoint/2010/main" val="1585743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endParaRPr lang="fr-FR" dirty="0"/>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2634881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endParaRPr lang="fr-FR" dirty="0"/>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2F7BCC-CCDD-EE44-97BD-0AC2870E5BEC}" type="slidenum">
              <a:rPr lang="fr-FR" smtClean="0"/>
              <a:pPr/>
              <a:t>‹N°›</a:t>
            </a:fld>
            <a:endParaRPr lang="fr-FR" dirty="0"/>
          </a:p>
        </p:txBody>
      </p:sp>
      <p:sp>
        <p:nvSpPr>
          <p:cNvPr id="5" name="Titre 1"/>
          <p:cNvSpPr>
            <a:spLocks noGrp="1"/>
          </p:cNvSpPr>
          <p:nvPr>
            <p:ph type="title"/>
          </p:nvPr>
        </p:nvSpPr>
        <p:spPr>
          <a:xfrm>
            <a:off x="2590800" y="95540"/>
            <a:ext cx="6330917" cy="511879"/>
          </a:xfrm>
        </p:spPr>
        <p:txBody>
          <a:bodyPr/>
          <a:lstStyle/>
          <a:p>
            <a:r>
              <a:rPr lang="fr-FR"/>
              <a:t>Modifiez le style du titre</a:t>
            </a:r>
            <a:endParaRPr lang="fr-FR" dirty="0"/>
          </a:p>
        </p:txBody>
      </p:sp>
    </p:spTree>
    <p:extLst>
      <p:ext uri="{BB962C8B-B14F-4D97-AF65-F5344CB8AC3E}">
        <p14:creationId xmlns:p14="http://schemas.microsoft.com/office/powerpoint/2010/main" val="1023147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217613"/>
            <a:ext cx="3008313" cy="273323"/>
          </a:xfrm>
        </p:spPr>
        <p:txBody>
          <a:bodyPr anchor="b">
            <a:normAutofit/>
          </a:bodyPr>
          <a:lstStyle>
            <a:lvl1pPr algn="l">
              <a:defRPr sz="1600" b="1">
                <a:solidFill>
                  <a:srgbClr val="094258"/>
                </a:solidFill>
              </a:defRPr>
            </a:lvl1pPr>
          </a:lstStyle>
          <a:p>
            <a:r>
              <a:rPr lang="fr-FR"/>
              <a:t>Modifiez le style du titre</a:t>
            </a:r>
            <a:endParaRPr lang="fr-FR" dirty="0"/>
          </a:p>
        </p:txBody>
      </p:sp>
      <p:sp>
        <p:nvSpPr>
          <p:cNvPr id="3" name="Espace réservé du contenu 2"/>
          <p:cNvSpPr>
            <a:spLocks noGrp="1"/>
          </p:cNvSpPr>
          <p:nvPr>
            <p:ph idx="1"/>
          </p:nvPr>
        </p:nvSpPr>
        <p:spPr>
          <a:xfrm>
            <a:off x="3575050" y="1217613"/>
            <a:ext cx="5111750" cy="337701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1" y="1490936"/>
            <a:ext cx="3008313" cy="300948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401002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96796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3041218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80725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2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rgbClr val="09425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29242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3"/>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900113"/>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416311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9" name="Espace réservé du numéro de diapositive 8"/>
          <p:cNvSpPr>
            <a:spLocks noGrp="1"/>
          </p:cNvSpPr>
          <p:nvPr>
            <p:ph type="sldNum" sz="quarter" idx="12"/>
          </p:nvPr>
        </p:nvSpPr>
        <p:spPr/>
        <p:txBody>
          <a:bodyPr/>
          <a:lstStyle/>
          <a:p>
            <a:fld id="{472F7BCC-CCDD-EE44-97BD-0AC2870E5BEC}" type="slidenum">
              <a:rPr lang="fr-FR" smtClean="0"/>
              <a:pPr/>
              <a:t>‹N°›</a:t>
            </a:fld>
            <a:endParaRPr lang="fr-FR" dirty="0"/>
          </a:p>
        </p:txBody>
      </p:sp>
      <p:sp>
        <p:nvSpPr>
          <p:cNvPr id="10" name="Titre 1"/>
          <p:cNvSpPr>
            <a:spLocks noGrp="1"/>
          </p:cNvSpPr>
          <p:nvPr>
            <p:ph type="title"/>
          </p:nvPr>
        </p:nvSpPr>
        <p:spPr>
          <a:xfrm>
            <a:off x="2590800" y="95540"/>
            <a:ext cx="6330917" cy="511879"/>
          </a:xfrm>
        </p:spPr>
        <p:txBody>
          <a:bodyPr/>
          <a:lstStyle/>
          <a:p>
            <a:r>
              <a:rPr lang="fr-FR"/>
              <a:t>Modifiez le style du titre</a:t>
            </a:r>
            <a:endParaRPr lang="fr-FR" dirty="0"/>
          </a:p>
        </p:txBody>
      </p:sp>
    </p:spTree>
    <p:extLst>
      <p:ext uri="{BB962C8B-B14F-4D97-AF65-F5344CB8AC3E}">
        <p14:creationId xmlns:p14="http://schemas.microsoft.com/office/powerpoint/2010/main" val="10201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5" name="Espace réservé du numéro de diapositive 4"/>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422803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4" name="Espace réservé du numéro de diapositive 3"/>
          <p:cNvSpPr>
            <a:spLocks noGrp="1"/>
          </p:cNvSpPr>
          <p:nvPr>
            <p:ph type="sldNum" sz="quarter" idx="12"/>
          </p:nvPr>
        </p:nvSpPr>
        <p:spPr/>
        <p:txBody>
          <a:bodyPr/>
          <a:lstStyle/>
          <a:p>
            <a:fld id="{472F7BCC-CCDD-EE44-97BD-0AC2870E5BEC}" type="slidenum">
              <a:rPr lang="fr-FR" smtClean="0"/>
              <a:pPr/>
              <a:t>‹N°›</a:t>
            </a:fld>
            <a:endParaRPr lang="fr-FR" dirty="0"/>
          </a:p>
        </p:txBody>
      </p:sp>
      <p:sp>
        <p:nvSpPr>
          <p:cNvPr id="5" name="Titre 1"/>
          <p:cNvSpPr>
            <a:spLocks noGrp="1"/>
          </p:cNvSpPr>
          <p:nvPr>
            <p:ph type="title"/>
          </p:nvPr>
        </p:nvSpPr>
        <p:spPr>
          <a:xfrm>
            <a:off x="2590800" y="95540"/>
            <a:ext cx="6330917" cy="511879"/>
          </a:xfrm>
        </p:spPr>
        <p:txBody>
          <a:bodyPr/>
          <a:lstStyle/>
          <a:p>
            <a:r>
              <a:rPr lang="fr-FR"/>
              <a:t>Modifiez le style du titre</a:t>
            </a:r>
            <a:endParaRPr lang="fr-FR" dirty="0"/>
          </a:p>
        </p:txBody>
      </p:sp>
    </p:spTree>
    <p:extLst>
      <p:ext uri="{BB962C8B-B14F-4D97-AF65-F5344CB8AC3E}">
        <p14:creationId xmlns:p14="http://schemas.microsoft.com/office/powerpoint/2010/main" val="92982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217613"/>
            <a:ext cx="3008313" cy="273323"/>
          </a:xfrm>
        </p:spPr>
        <p:txBody>
          <a:bodyPr anchor="b">
            <a:normAutofit/>
          </a:bodyPr>
          <a:lstStyle>
            <a:lvl1pPr algn="l">
              <a:defRPr sz="1600" b="1">
                <a:solidFill>
                  <a:srgbClr val="094258"/>
                </a:solidFill>
              </a:defRPr>
            </a:lvl1pPr>
          </a:lstStyle>
          <a:p>
            <a:r>
              <a:rPr lang="fr-FR"/>
              <a:t>Modifiez le style du titre</a:t>
            </a:r>
            <a:endParaRPr lang="fr-FR" dirty="0"/>
          </a:p>
        </p:txBody>
      </p:sp>
      <p:sp>
        <p:nvSpPr>
          <p:cNvPr id="3" name="Espace réservé du contenu 2"/>
          <p:cNvSpPr>
            <a:spLocks noGrp="1"/>
          </p:cNvSpPr>
          <p:nvPr>
            <p:ph idx="1"/>
          </p:nvPr>
        </p:nvSpPr>
        <p:spPr>
          <a:xfrm>
            <a:off x="3575050" y="1217613"/>
            <a:ext cx="5111750" cy="337701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1" y="1490936"/>
            <a:ext cx="3008313" cy="300948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252642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endParaRPr lang="fr-FR" dirty="0">
              <a:solidFill>
                <a:prstClr val="black"/>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endParaRPr lang="fr-FR" dirty="0">
              <a:solidFill>
                <a:prstClr val="black"/>
              </a:solidFill>
            </a:endParaRPr>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223524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90800" y="95540"/>
            <a:ext cx="6330917" cy="511879"/>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509343"/>
            <a:ext cx="8229600" cy="283461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7767050" y="4767262"/>
            <a:ext cx="919749" cy="376237"/>
          </a:xfrm>
          <a:prstGeom prst="rect">
            <a:avLst/>
          </a:prstGeom>
        </p:spPr>
        <p:txBody>
          <a:bodyPr vert="horz" lIns="91440" tIns="45720" rIns="91440" bIns="45720" rtlCol="0" anchor="ctr"/>
          <a:lstStyle>
            <a:lvl1pPr algn="ctr">
              <a:defRPr sz="1400">
                <a:solidFill>
                  <a:srgbClr val="094258"/>
                </a:solidFill>
                <a:latin typeface="Poppins"/>
                <a:cs typeface="Poppins"/>
              </a:defRPr>
            </a:lvl1p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269363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2400" kern="1200">
          <a:solidFill>
            <a:schemeClr val="bg1"/>
          </a:solidFill>
          <a:latin typeface="Poppins SemiBold"/>
          <a:ea typeface="+mj-ea"/>
          <a:cs typeface="Poppins SemiBold"/>
        </a:defRPr>
      </a:lvl1pPr>
    </p:titleStyle>
    <p:bodyStyle>
      <a:lvl1pPr marL="342900" indent="-342900" algn="l" defTabSz="457200" rtl="0" eaLnBrk="1" latinLnBrk="0" hangingPunct="1">
        <a:spcBef>
          <a:spcPct val="20000"/>
        </a:spcBef>
        <a:buFont typeface="Arial"/>
        <a:buChar char="•"/>
        <a:defRPr sz="2400" kern="1200">
          <a:solidFill>
            <a:srgbClr val="094258"/>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rgbClr val="094258"/>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rgbClr val="094258"/>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rgbClr val="094258"/>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rgbClr val="094258"/>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90800" y="95540"/>
            <a:ext cx="6330917" cy="511879"/>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509343"/>
            <a:ext cx="8229600" cy="283461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7767050" y="4767262"/>
            <a:ext cx="919749" cy="376237"/>
          </a:xfrm>
          <a:prstGeom prst="rect">
            <a:avLst/>
          </a:prstGeom>
        </p:spPr>
        <p:txBody>
          <a:bodyPr vert="horz" lIns="91440" tIns="45720" rIns="91440" bIns="45720" rtlCol="0" anchor="ctr"/>
          <a:lstStyle>
            <a:lvl1pPr algn="ctr">
              <a:defRPr sz="1400">
                <a:solidFill>
                  <a:srgbClr val="094258"/>
                </a:solidFill>
                <a:latin typeface="Poppins"/>
                <a:cs typeface="Poppins"/>
              </a:defRPr>
            </a:lvl1p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1905685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57200" rtl="0" eaLnBrk="1" latinLnBrk="0" hangingPunct="1">
        <a:spcBef>
          <a:spcPct val="0"/>
        </a:spcBef>
        <a:buNone/>
        <a:defRPr sz="2400" kern="1200">
          <a:solidFill>
            <a:schemeClr val="bg1"/>
          </a:solidFill>
          <a:latin typeface="Poppins SemiBold"/>
          <a:ea typeface="+mj-ea"/>
          <a:cs typeface="Poppins SemiBold"/>
        </a:defRPr>
      </a:lvl1pPr>
    </p:titleStyle>
    <p:bodyStyle>
      <a:lvl1pPr marL="342900" indent="-342900" algn="l" defTabSz="457200" rtl="0" eaLnBrk="1" latinLnBrk="0" hangingPunct="1">
        <a:spcBef>
          <a:spcPct val="20000"/>
        </a:spcBef>
        <a:buFont typeface="Arial"/>
        <a:buChar char="•"/>
        <a:defRPr sz="2400" kern="1200">
          <a:solidFill>
            <a:srgbClr val="094258"/>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rgbClr val="094258"/>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rgbClr val="094258"/>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rgbClr val="094258"/>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rgbClr val="094258"/>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D91A57C6-8A7A-4182-BB9D-802EE5E52175}"/>
              </a:ext>
            </a:extLst>
          </p:cNvPr>
          <p:cNvSpPr txBox="1">
            <a:spLocks noChangeArrowheads="1"/>
          </p:cNvSpPr>
          <p:nvPr/>
        </p:nvSpPr>
        <p:spPr bwMode="auto">
          <a:xfrm>
            <a:off x="1332310" y="1470422"/>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fr-FR" altLang="fr-FR" sz="2100" b="1" i="1">
              <a:solidFill>
                <a:srgbClr val="003B5C"/>
              </a:solidFill>
              <a:latin typeface="Century Gothic" panose="020B0502020202020204" pitchFamily="34" charset="0"/>
            </a:endParaRPr>
          </a:p>
        </p:txBody>
      </p:sp>
      <p:sp>
        <p:nvSpPr>
          <p:cNvPr id="15363" name="Rectangle 1">
            <a:extLst>
              <a:ext uri="{FF2B5EF4-FFF2-40B4-BE49-F238E27FC236}">
                <a16:creationId xmlns:a16="http://schemas.microsoft.com/office/drawing/2014/main" id="{D3B75463-98DC-498D-B822-AA25311B7EEF}"/>
              </a:ext>
            </a:extLst>
          </p:cNvPr>
          <p:cNvSpPr>
            <a:spLocks noChangeArrowheads="1"/>
          </p:cNvSpPr>
          <p:nvPr/>
        </p:nvSpPr>
        <p:spPr bwMode="auto">
          <a:xfrm>
            <a:off x="760834" y="1154310"/>
            <a:ext cx="7722640" cy="1528763"/>
          </a:xfrm>
          <a:prstGeom prst="rect">
            <a:avLst/>
          </a:prstGeom>
          <a:solidFill>
            <a:srgbClr val="005972"/>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800">
              <a:solidFill>
                <a:schemeClr val="bg1"/>
              </a:solidFill>
              <a:latin typeface="Times New Roman" panose="02020603050405020304" pitchFamily="18" charset="0"/>
            </a:endParaRPr>
          </a:p>
        </p:txBody>
      </p:sp>
      <p:sp>
        <p:nvSpPr>
          <p:cNvPr id="7" name="Espace réservé du texte 1">
            <a:extLst>
              <a:ext uri="{FF2B5EF4-FFF2-40B4-BE49-F238E27FC236}">
                <a16:creationId xmlns:a16="http://schemas.microsoft.com/office/drawing/2014/main" id="{32888672-0F25-44B6-9917-39E24FBD249A}"/>
              </a:ext>
            </a:extLst>
          </p:cNvPr>
          <p:cNvSpPr txBox="1">
            <a:spLocks/>
          </p:cNvSpPr>
          <p:nvPr/>
        </p:nvSpPr>
        <p:spPr bwMode="auto">
          <a:xfrm>
            <a:off x="595501" y="1227833"/>
            <a:ext cx="8053305" cy="1229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6250" indent="-476250" algn="l" rtl="0" eaLnBrk="0" fontAlgn="base" hangingPunct="0">
              <a:spcBef>
                <a:spcPct val="20000"/>
              </a:spcBef>
              <a:spcAft>
                <a:spcPct val="0"/>
              </a:spcAft>
              <a:buFont typeface="Monotype Sorts" pitchFamily="2" charset="2"/>
              <a:buChar char="ã"/>
              <a:defRPr sz="2800">
                <a:solidFill>
                  <a:srgbClr val="3366CC"/>
                </a:solidFill>
                <a:latin typeface="+mn-lt"/>
                <a:ea typeface="+mn-ea"/>
                <a:cs typeface="+mn-cs"/>
              </a:defRPr>
            </a:lvl1pPr>
            <a:lvl2pPr marL="1047750" indent="-381000" algn="l" rtl="0" eaLnBrk="0" fontAlgn="base" hangingPunct="0">
              <a:spcBef>
                <a:spcPct val="25000"/>
              </a:spcBef>
              <a:spcAft>
                <a:spcPct val="0"/>
              </a:spcAft>
              <a:buFont typeface="Monotype Sorts" pitchFamily="2" charset="2"/>
              <a:buChar char="Õ"/>
              <a:defRPr sz="2400">
                <a:solidFill>
                  <a:schemeClr val="tx1"/>
                </a:solidFill>
                <a:latin typeface="+mn-lt"/>
              </a:defRPr>
            </a:lvl2pPr>
            <a:lvl3pPr marL="1466850" indent="-228600" algn="l" rtl="0" eaLnBrk="0" fontAlgn="base" hangingPunct="0">
              <a:spcBef>
                <a:spcPct val="20000"/>
              </a:spcBef>
              <a:spcAft>
                <a:spcPct val="0"/>
              </a:spcAft>
              <a:buChar char="•"/>
              <a:defRPr sz="2400">
                <a:solidFill>
                  <a:schemeClr val="tx1"/>
                </a:solidFill>
                <a:latin typeface="+mn-lt"/>
              </a:defRPr>
            </a:lvl3pPr>
            <a:lvl4pPr marL="1885950" indent="-228600" algn="l" rtl="0" eaLnBrk="0" fontAlgn="base" hangingPunct="0">
              <a:spcBef>
                <a:spcPct val="20000"/>
              </a:spcBef>
              <a:spcAft>
                <a:spcPct val="0"/>
              </a:spcAft>
              <a:buChar char="–"/>
              <a:defRPr sz="2000">
                <a:solidFill>
                  <a:schemeClr val="tx1"/>
                </a:solidFill>
                <a:latin typeface="Times New Roman" pitchFamily="18" charset="0"/>
              </a:defRPr>
            </a:lvl4pPr>
            <a:lvl5pPr marL="2305050" indent="-228600" algn="l" rtl="0" eaLnBrk="0" fontAlgn="base" hangingPunct="0">
              <a:spcBef>
                <a:spcPct val="20000"/>
              </a:spcBef>
              <a:spcAft>
                <a:spcPct val="0"/>
              </a:spcAft>
              <a:buChar char="»"/>
              <a:defRPr sz="2000">
                <a:solidFill>
                  <a:schemeClr val="tx1"/>
                </a:solidFill>
                <a:latin typeface="Times New Roman" pitchFamily="18" charset="0"/>
              </a:defRPr>
            </a:lvl5pPr>
            <a:lvl6pPr marL="2762250" indent="-228600" algn="l" rtl="0" eaLnBrk="0" fontAlgn="base" hangingPunct="0">
              <a:spcBef>
                <a:spcPct val="20000"/>
              </a:spcBef>
              <a:spcAft>
                <a:spcPct val="0"/>
              </a:spcAft>
              <a:buChar char="»"/>
              <a:defRPr sz="2000">
                <a:solidFill>
                  <a:schemeClr val="tx1"/>
                </a:solidFill>
                <a:latin typeface="Times New Roman" pitchFamily="18" charset="0"/>
              </a:defRPr>
            </a:lvl6pPr>
            <a:lvl7pPr marL="3219450" indent="-228600" algn="l" rtl="0" eaLnBrk="0" fontAlgn="base" hangingPunct="0">
              <a:spcBef>
                <a:spcPct val="20000"/>
              </a:spcBef>
              <a:spcAft>
                <a:spcPct val="0"/>
              </a:spcAft>
              <a:buChar char="»"/>
              <a:defRPr sz="2000">
                <a:solidFill>
                  <a:schemeClr val="tx1"/>
                </a:solidFill>
                <a:latin typeface="Times New Roman" pitchFamily="18" charset="0"/>
              </a:defRPr>
            </a:lvl7pPr>
            <a:lvl8pPr marL="3676650" indent="-228600" algn="l" rtl="0" eaLnBrk="0" fontAlgn="base" hangingPunct="0">
              <a:spcBef>
                <a:spcPct val="20000"/>
              </a:spcBef>
              <a:spcAft>
                <a:spcPct val="0"/>
              </a:spcAft>
              <a:buChar char="»"/>
              <a:defRPr sz="2000">
                <a:solidFill>
                  <a:schemeClr val="tx1"/>
                </a:solidFill>
                <a:latin typeface="Times New Roman" pitchFamily="18" charset="0"/>
              </a:defRPr>
            </a:lvl8pPr>
            <a:lvl9pPr marL="413385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 typeface="Arial" panose="020B0604020202020204" pitchFamily="34" charset="0"/>
              <a:buNone/>
              <a:defRPr/>
            </a:pPr>
            <a:endParaRPr lang="fr-FR" altLang="fr-FR" sz="1050" b="1" i="1" kern="0" dirty="0">
              <a:solidFill>
                <a:schemeClr val="bg1"/>
              </a:solidFill>
              <a:latin typeface="Century Gothic" panose="020B0502020202020204" pitchFamily="34" charset="0"/>
            </a:endParaRPr>
          </a:p>
          <a:p>
            <a:pPr algn="ctr" eaLnBrk="1" hangingPunct="1">
              <a:buFont typeface="Monotype Sorts" pitchFamily="2" charset="2"/>
              <a:buNone/>
              <a:defRPr/>
            </a:pPr>
            <a:r>
              <a:rPr lang="fr-FR" altLang="fr-FR" sz="2400" b="1" i="1" kern="0" dirty="0">
                <a:solidFill>
                  <a:schemeClr val="bg1"/>
                </a:solidFill>
                <a:latin typeface="Century Gothic" panose="020B0502020202020204" pitchFamily="34" charset="0"/>
              </a:rPr>
              <a:t>- Dispositifs d’évaluation et d’accès à la formation</a:t>
            </a:r>
          </a:p>
          <a:p>
            <a:pPr algn="ctr" eaLnBrk="1" hangingPunct="1">
              <a:buFont typeface="Arial" panose="020B0604020202020204" pitchFamily="34" charset="0"/>
              <a:buNone/>
              <a:defRPr/>
            </a:pPr>
            <a:r>
              <a:rPr lang="fr-FR" altLang="fr-FR" sz="2400" b="1" i="1" kern="0" dirty="0">
                <a:solidFill>
                  <a:schemeClr val="bg1"/>
                </a:solidFill>
                <a:latin typeface="Century Gothic" panose="020B0502020202020204" pitchFamily="34" charset="0"/>
              </a:rPr>
              <a:t>- Dispositifs d’accès à l’emploi </a:t>
            </a:r>
          </a:p>
        </p:txBody>
      </p:sp>
      <p:pic>
        <p:nvPicPr>
          <p:cNvPr id="15366" name="Image 2">
            <a:extLst>
              <a:ext uri="{FF2B5EF4-FFF2-40B4-BE49-F238E27FC236}">
                <a16:creationId xmlns:a16="http://schemas.microsoft.com/office/drawing/2014/main" id="{818B4A78-8ECC-48CA-9175-D1C8023B53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7873" y="3188522"/>
            <a:ext cx="1471613"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Image 9">
            <a:extLst>
              <a:ext uri="{FF2B5EF4-FFF2-40B4-BE49-F238E27FC236}">
                <a16:creationId xmlns:a16="http://schemas.microsoft.com/office/drawing/2014/main" id="{624ABC73-FB36-4EF8-8B1C-AE846DA582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3982" y="0"/>
            <a:ext cx="1070018" cy="64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mage 3">
            <a:extLst>
              <a:ext uri="{FF2B5EF4-FFF2-40B4-BE49-F238E27FC236}">
                <a16:creationId xmlns:a16="http://schemas.microsoft.com/office/drawing/2014/main" id="{792D3C54-D8FF-4A30-8420-04CE80D26D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6971" y="3036720"/>
            <a:ext cx="1241822" cy="77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id="{1EDB122E-2E91-42DE-BA8E-91A0B2D65730}"/>
              </a:ext>
            </a:extLst>
          </p:cNvPr>
          <p:cNvSpPr txBox="1">
            <a:spLocks noChangeArrowheads="1"/>
          </p:cNvSpPr>
          <p:nvPr/>
        </p:nvSpPr>
        <p:spPr bwMode="auto">
          <a:xfrm>
            <a:off x="1466043" y="141152"/>
            <a:ext cx="4802410" cy="334707"/>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COMPTE PERSONNEL D’ACTIVITE (CPA)</a:t>
            </a:r>
          </a:p>
        </p:txBody>
      </p:sp>
      <p:sp>
        <p:nvSpPr>
          <p:cNvPr id="2" name="Rectangle 1">
            <a:extLst>
              <a:ext uri="{FF2B5EF4-FFF2-40B4-BE49-F238E27FC236}">
                <a16:creationId xmlns:a16="http://schemas.microsoft.com/office/drawing/2014/main" id="{C61925F2-EB57-45A2-A57C-3C318927D500}"/>
              </a:ext>
            </a:extLst>
          </p:cNvPr>
          <p:cNvSpPr/>
          <p:nvPr/>
        </p:nvSpPr>
        <p:spPr>
          <a:xfrm>
            <a:off x="192505" y="1139364"/>
            <a:ext cx="8819148"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compte personnel d’activité ou CPA est un outil destiné à aider les actifs à construire leur parcours professionnel. Le CPA regroupe le compte personnel de formation (CPF), le compte personnel de prévention (CPP) et le compte d’engagement citoyen (CEC).</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Il permet à toute personne active d’acquérir des droits à la formation et de les mobiliser tout au long de sa vie professionnelle.</a:t>
            </a:r>
          </a:p>
        </p:txBody>
      </p:sp>
      <p:sp>
        <p:nvSpPr>
          <p:cNvPr id="5" name="Rectangle 4">
            <a:extLst>
              <a:ext uri="{FF2B5EF4-FFF2-40B4-BE49-F238E27FC236}">
                <a16:creationId xmlns:a16="http://schemas.microsoft.com/office/drawing/2014/main" id="{98A54730-97D1-4D67-9347-429A2C62BA18}"/>
              </a:ext>
            </a:extLst>
          </p:cNvPr>
          <p:cNvSpPr/>
          <p:nvPr/>
        </p:nvSpPr>
        <p:spPr>
          <a:xfrm>
            <a:off x="162426" y="2516767"/>
            <a:ext cx="8819148" cy="54579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CPA concerne tous les actifs à partir de 16 ans et tous les statuts (salariés du secteur privé, demandeurs d’emploi, fonctionnaires ou travailleurs indépendants). Depuis janvier 2017, chaque actif peut créer son compte sur internet ou application mobile. </a:t>
            </a:r>
          </a:p>
        </p:txBody>
      </p:sp>
      <p:sp>
        <p:nvSpPr>
          <p:cNvPr id="7" name="Rectangle 6">
            <a:extLst>
              <a:ext uri="{FF2B5EF4-FFF2-40B4-BE49-F238E27FC236}">
                <a16:creationId xmlns:a16="http://schemas.microsoft.com/office/drawing/2014/main" id="{11A571BA-F48D-4209-9C54-2476A0C8586A}"/>
              </a:ext>
            </a:extLst>
          </p:cNvPr>
          <p:cNvSpPr/>
          <p:nvPr/>
        </p:nvSpPr>
        <p:spPr>
          <a:xfrm>
            <a:off x="192505" y="2113960"/>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8" name="Rectangle 7">
            <a:extLst>
              <a:ext uri="{FF2B5EF4-FFF2-40B4-BE49-F238E27FC236}">
                <a16:creationId xmlns:a16="http://schemas.microsoft.com/office/drawing/2014/main" id="{E35D8AE5-145C-4A25-A1FF-0EB1020DAD82}"/>
              </a:ext>
            </a:extLst>
          </p:cNvPr>
          <p:cNvSpPr/>
          <p:nvPr/>
        </p:nvSpPr>
        <p:spPr>
          <a:xfrm>
            <a:off x="162426" y="3675860"/>
            <a:ext cx="8758990" cy="788164"/>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L’ambition du CPA est de donner à chacun les moyens d’anticiper les transitions subies ou choisies pour mieux rebondir dans un contexte économique en changement.</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CPA doit permettre à chacun de construire son parcours professionnel.</a:t>
            </a:r>
          </a:p>
        </p:txBody>
      </p:sp>
      <p:sp>
        <p:nvSpPr>
          <p:cNvPr id="9" name="Rectangle 8">
            <a:extLst>
              <a:ext uri="{FF2B5EF4-FFF2-40B4-BE49-F238E27FC236}">
                <a16:creationId xmlns:a16="http://schemas.microsoft.com/office/drawing/2014/main" id="{6F3D3229-8B34-415F-8B48-D3CAC286533A}"/>
              </a:ext>
            </a:extLst>
          </p:cNvPr>
          <p:cNvSpPr/>
          <p:nvPr/>
        </p:nvSpPr>
        <p:spPr>
          <a:xfrm>
            <a:off x="192505" y="3286815"/>
            <a:ext cx="1361270"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 </a:t>
            </a:r>
          </a:p>
        </p:txBody>
      </p:sp>
      <p:pic>
        <p:nvPicPr>
          <p:cNvPr id="26634" name="Image 10">
            <a:extLst>
              <a:ext uri="{FF2B5EF4-FFF2-40B4-BE49-F238E27FC236}">
                <a16:creationId xmlns:a16="http://schemas.microsoft.com/office/drawing/2014/main" id="{D462C29F-FA15-48D3-90A4-FE331939AF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7180" y="5953"/>
            <a:ext cx="1070749" cy="6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id="{8DF417F7-BDD5-45AD-AD7B-6532AEAC7E9C}"/>
              </a:ext>
            </a:extLst>
          </p:cNvPr>
          <p:cNvSpPr txBox="1">
            <a:spLocks noChangeArrowheads="1"/>
          </p:cNvSpPr>
          <p:nvPr/>
        </p:nvSpPr>
        <p:spPr bwMode="auto">
          <a:xfrm>
            <a:off x="1443790" y="142887"/>
            <a:ext cx="4604148" cy="334707"/>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COMPTE PERSONNEL DE FORMATION (CPF)</a:t>
            </a:r>
          </a:p>
        </p:txBody>
      </p:sp>
      <p:sp>
        <p:nvSpPr>
          <p:cNvPr id="2" name="Rectangle 1">
            <a:extLst>
              <a:ext uri="{FF2B5EF4-FFF2-40B4-BE49-F238E27FC236}">
                <a16:creationId xmlns:a16="http://schemas.microsoft.com/office/drawing/2014/main" id="{8BCEE112-6582-49B6-9398-E1D8F12D6658}"/>
              </a:ext>
            </a:extLst>
          </p:cNvPr>
          <p:cNvSpPr/>
          <p:nvPr/>
        </p:nvSpPr>
        <p:spPr>
          <a:xfrm>
            <a:off x="122914" y="936931"/>
            <a:ext cx="8983015" cy="1030539"/>
          </a:xfrm>
          <a:prstGeom prst="rect">
            <a:avLst/>
          </a:prstGeom>
        </p:spPr>
        <p:txBody>
          <a:bodyPr wrap="square">
            <a:spAutoFit/>
          </a:bodyPr>
          <a:lstStyle/>
          <a:p>
            <a:pPr algn="just">
              <a:lnSpc>
                <a:spcPct val="150000"/>
              </a:lnSpc>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Modalité d'accès à des formations à visée qualifiante ou certifiante, le CPF (Compte personnel de formation) a succédé au DIF depuis le 1er janvier 2015. Il est ouvert à tout actif qui peut l’utiliser tout au long de sa vie professionnelle, y compris pendant les périodes de chômage. Crédité en euros à la fin de chaque année de travail, géré par un organisme extérieur à l’entreprise (la Caisse des dépôts et consignations). L’employeur n’a plus de droit de regard sur le CPF du salarié comme c’était le cas avec le compte de formation DIF. </a:t>
            </a:r>
          </a:p>
        </p:txBody>
      </p:sp>
      <p:sp>
        <p:nvSpPr>
          <p:cNvPr id="6" name="Rectangle 5">
            <a:extLst>
              <a:ext uri="{FF2B5EF4-FFF2-40B4-BE49-F238E27FC236}">
                <a16:creationId xmlns:a16="http://schemas.microsoft.com/office/drawing/2014/main" id="{E8623500-7DD7-4571-ADA4-286C998F2A1E}"/>
              </a:ext>
            </a:extLst>
          </p:cNvPr>
          <p:cNvSpPr/>
          <p:nvPr/>
        </p:nvSpPr>
        <p:spPr>
          <a:xfrm>
            <a:off x="139250" y="1927370"/>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5" name="Rectangle 4">
            <a:extLst>
              <a:ext uri="{FF2B5EF4-FFF2-40B4-BE49-F238E27FC236}">
                <a16:creationId xmlns:a16="http://schemas.microsoft.com/office/drawing/2014/main" id="{5F1AE40C-7839-468B-8DB4-705196E9A217}"/>
              </a:ext>
            </a:extLst>
          </p:cNvPr>
          <p:cNvSpPr/>
          <p:nvPr/>
        </p:nvSpPr>
        <p:spPr>
          <a:xfrm>
            <a:off x="122915" y="2241979"/>
            <a:ext cx="8813131" cy="577081"/>
          </a:xfrm>
          <a:prstGeom prst="rect">
            <a:avLst/>
          </a:prstGeom>
        </p:spPr>
        <p:txBody>
          <a:bodyPr wrap="square">
            <a:spAutoFit/>
          </a:bodyPr>
          <a:lstStyle/>
          <a:p>
            <a:pPr algn="just">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(salarié ou demandeur d’emploi) possède un CPF dès l’entrée dans la vie active (soit au plus tôt à 16 ans, voire pour certains apprentis, 15 ans) et jusqu’à sa retraite. Depuis l’été 2016, il bénéficie aussi aux usagers des établissements et services d’aide par le travail (ESAT).</a:t>
            </a:r>
          </a:p>
        </p:txBody>
      </p:sp>
      <p:sp>
        <p:nvSpPr>
          <p:cNvPr id="7" name="Rectangle 6">
            <a:extLst>
              <a:ext uri="{FF2B5EF4-FFF2-40B4-BE49-F238E27FC236}">
                <a16:creationId xmlns:a16="http://schemas.microsoft.com/office/drawing/2014/main" id="{23A16B99-7F74-45AB-9D28-B625B6DF2241}"/>
              </a:ext>
            </a:extLst>
          </p:cNvPr>
          <p:cNvSpPr/>
          <p:nvPr/>
        </p:nvSpPr>
        <p:spPr>
          <a:xfrm>
            <a:off x="98067" y="4079408"/>
            <a:ext cx="7642090" cy="577081"/>
          </a:xfrm>
          <a:prstGeom prst="rect">
            <a:avLst/>
          </a:prstGeom>
        </p:spPr>
        <p:txBody>
          <a:bodyPr wrap="square">
            <a:spAutoFit/>
          </a:bodyPr>
          <a:lstStyle/>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Favoriser l’acquisition d’une qualification et la montée en compétences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Permettre au salarié d’être acteur de son parcours professionnel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Co-construire un projet avec le salarié en contribuant au maintien de son employabilité</a:t>
            </a:r>
          </a:p>
        </p:txBody>
      </p:sp>
      <p:sp>
        <p:nvSpPr>
          <p:cNvPr id="9" name="Rectangle 8">
            <a:extLst>
              <a:ext uri="{FF2B5EF4-FFF2-40B4-BE49-F238E27FC236}">
                <a16:creationId xmlns:a16="http://schemas.microsoft.com/office/drawing/2014/main" id="{A2023866-9F9D-45F5-A7D2-17DD35646E85}"/>
              </a:ext>
            </a:extLst>
          </p:cNvPr>
          <p:cNvSpPr/>
          <p:nvPr/>
        </p:nvSpPr>
        <p:spPr>
          <a:xfrm>
            <a:off x="98067" y="3830800"/>
            <a:ext cx="1317990" cy="276999"/>
          </a:xfrm>
          <a:prstGeom prst="rect">
            <a:avLst/>
          </a:prstGeom>
        </p:spPr>
        <p:txBody>
          <a:bodyPr wrap="none">
            <a:spAutoFit/>
          </a:bodyPr>
          <a:lstStyle/>
          <a:p>
            <a:pPr>
              <a:spcAft>
                <a:spcPts val="450"/>
              </a:spcAft>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p:txBody>
      </p:sp>
      <p:sp>
        <p:nvSpPr>
          <p:cNvPr id="11" name="Rectangle 10">
            <a:extLst>
              <a:ext uri="{FF2B5EF4-FFF2-40B4-BE49-F238E27FC236}">
                <a16:creationId xmlns:a16="http://schemas.microsoft.com/office/drawing/2014/main" id="{5ACD0E43-1AFA-4EF6-8E74-AEF6D82C067B}"/>
              </a:ext>
            </a:extLst>
          </p:cNvPr>
          <p:cNvSpPr/>
          <p:nvPr/>
        </p:nvSpPr>
        <p:spPr>
          <a:xfrm>
            <a:off x="139250" y="2781641"/>
            <a:ext cx="1268296"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Durée acquise</a:t>
            </a:r>
          </a:p>
        </p:txBody>
      </p:sp>
      <p:pic>
        <p:nvPicPr>
          <p:cNvPr id="27659" name="Image 11">
            <a:extLst>
              <a:ext uri="{FF2B5EF4-FFF2-40B4-BE49-F238E27FC236}">
                <a16:creationId xmlns:a16="http://schemas.microsoft.com/office/drawing/2014/main" id="{B7B138C5-4CA6-4F79-8C7A-C856E0C26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2636" y="-61"/>
            <a:ext cx="1165294" cy="66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23C5D51E-114D-4223-959C-6B6728201333}"/>
              </a:ext>
            </a:extLst>
          </p:cNvPr>
          <p:cNvSpPr txBox="1"/>
          <p:nvPr/>
        </p:nvSpPr>
        <p:spPr>
          <a:xfrm>
            <a:off x="122916" y="3091697"/>
            <a:ext cx="8813130" cy="738664"/>
          </a:xfrm>
          <a:prstGeom prst="rect">
            <a:avLst/>
          </a:prstGeom>
          <a:noFill/>
        </p:spPr>
        <p:txBody>
          <a:bodyPr wrap="square">
            <a:spAutoFit/>
          </a:bodyPr>
          <a:lstStyle/>
          <a:p>
            <a:pPr algn="just"/>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CPF est alimenté automatiquement au début de l'année qui suit l'année travaillée. Les droits restent acquis même en cas de changement d'employeur ou de perte d'emploi. Pour un salarié à temps plein, ou à temps partiel, l'alimentation du compte se fait à hauteur de 500 € par année de travail, dans la limite d'un plafond de 5 000 €.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Une majoration de 300 €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est accordée aux bénéficiaires de l’obligation d’emploi (BOE) dans la limite d’un plafond de 8 000 €.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59C02A2A-6EE8-450B-A5BE-A766367F00F9}"/>
              </a:ext>
            </a:extLst>
          </p:cNvPr>
          <p:cNvSpPr txBox="1">
            <a:spLocks noChangeArrowheads="1"/>
          </p:cNvSpPr>
          <p:nvPr/>
        </p:nvSpPr>
        <p:spPr bwMode="auto">
          <a:xfrm>
            <a:off x="1443790" y="135268"/>
            <a:ext cx="5396163" cy="334707"/>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VALIDATION DES ACQUIS DE L’EXPERIENCE (VAE)</a:t>
            </a:r>
          </a:p>
        </p:txBody>
      </p:sp>
      <p:sp>
        <p:nvSpPr>
          <p:cNvPr id="2" name="Rectangle 1">
            <a:extLst>
              <a:ext uri="{FF2B5EF4-FFF2-40B4-BE49-F238E27FC236}">
                <a16:creationId xmlns:a16="http://schemas.microsoft.com/office/drawing/2014/main" id="{B42DCFCA-B7CF-41B3-B86A-1C34DFD834C6}"/>
              </a:ext>
            </a:extLst>
          </p:cNvPr>
          <p:cNvSpPr/>
          <p:nvPr/>
        </p:nvSpPr>
        <p:spPr>
          <a:xfrm>
            <a:off x="139378" y="899759"/>
            <a:ext cx="8925960" cy="784830"/>
          </a:xfrm>
          <a:prstGeom prst="rect">
            <a:avLst/>
          </a:prstGeom>
        </p:spPr>
        <p:txBody>
          <a:bodyPr wrap="square">
            <a:spAutoFit/>
          </a:bodyPr>
          <a:lstStyle/>
          <a:p>
            <a:pPr algn="just">
              <a:defRPr/>
            </a:pPr>
            <a:r>
              <a:rPr lang="fr-FR" sz="1125"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VAE permet d'obtenir grâce à une expérience professionnelle une certification, enregistrée au Répertoire national des certifications professionnelles (RNCP).</a:t>
            </a:r>
          </a:p>
          <a:p>
            <a:pPr algn="just">
              <a:defRPr/>
            </a:pPr>
            <a:r>
              <a:rPr lang="fr-FR" sz="1125"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ayant exercé une activité professionnelle peut, sous conditions, bénéficier de la validation des acquis de l'expérience (VAE). Son expérience lui permettra d'obtenir une certification ou un diplôme afin d'évoluer professionnellement.</a:t>
            </a:r>
          </a:p>
        </p:txBody>
      </p:sp>
      <p:sp>
        <p:nvSpPr>
          <p:cNvPr id="4" name="Rectangle 3">
            <a:extLst>
              <a:ext uri="{FF2B5EF4-FFF2-40B4-BE49-F238E27FC236}">
                <a16:creationId xmlns:a16="http://schemas.microsoft.com/office/drawing/2014/main" id="{5146E29C-04AB-48A0-88E7-D065299AAB4D}"/>
              </a:ext>
            </a:extLst>
          </p:cNvPr>
          <p:cNvSpPr/>
          <p:nvPr/>
        </p:nvSpPr>
        <p:spPr>
          <a:xfrm>
            <a:off x="139378" y="1849224"/>
            <a:ext cx="8789067" cy="1223412"/>
          </a:xfrm>
          <a:prstGeom prst="rect">
            <a:avLst/>
          </a:prstGeom>
        </p:spPr>
        <p:txBody>
          <a:bodyPr wrap="square">
            <a:spAutoFit/>
          </a:bodyPr>
          <a:lstStyle/>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pouvant justifier d'au moins 1 an (continu ou non) :</a:t>
            </a:r>
          </a:p>
          <a:p>
            <a:pPr>
              <a:defRPr/>
            </a:pPr>
            <a:r>
              <a:rPr lang="fr-FR" sz="105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d'activité professionnelle salariée ou non</a:t>
            </a:r>
          </a:p>
          <a:p>
            <a:pPr>
              <a:defRPr/>
            </a:pPr>
            <a:r>
              <a:rPr lang="fr-FR" sz="105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bénévolat ou de volontariat</a:t>
            </a:r>
          </a:p>
          <a:p>
            <a:pPr>
              <a:defRPr/>
            </a:pPr>
            <a:r>
              <a:rPr lang="fr-FR" sz="105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d'inscription sur la liste des sportifs de haut niveau</a:t>
            </a:r>
          </a:p>
          <a:p>
            <a:pPr>
              <a:defRPr/>
            </a:pPr>
            <a:r>
              <a:rPr lang="fr-FR" sz="105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responsabilités syndicales</a:t>
            </a:r>
          </a:p>
          <a:p>
            <a:pPr>
              <a:defRPr/>
            </a:pPr>
            <a:r>
              <a:rPr lang="fr-FR" sz="105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mandat électoral local</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L'expérience doit être en rapport avec la certification visée.</a:t>
            </a:r>
          </a:p>
        </p:txBody>
      </p:sp>
      <p:sp>
        <p:nvSpPr>
          <p:cNvPr id="6" name="Rectangle 5">
            <a:extLst>
              <a:ext uri="{FF2B5EF4-FFF2-40B4-BE49-F238E27FC236}">
                <a16:creationId xmlns:a16="http://schemas.microsoft.com/office/drawing/2014/main" id="{CCE352A6-6450-4828-8570-2EDA99653661}"/>
              </a:ext>
            </a:extLst>
          </p:cNvPr>
          <p:cNvSpPr/>
          <p:nvPr/>
        </p:nvSpPr>
        <p:spPr>
          <a:xfrm>
            <a:off x="139378" y="1588406"/>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5" name="Rectangle 4">
            <a:extLst>
              <a:ext uri="{FF2B5EF4-FFF2-40B4-BE49-F238E27FC236}">
                <a16:creationId xmlns:a16="http://schemas.microsoft.com/office/drawing/2014/main" id="{59DA8758-BC65-472D-BD05-6D759EFEC0D8}"/>
              </a:ext>
            </a:extLst>
          </p:cNvPr>
          <p:cNvSpPr/>
          <p:nvPr/>
        </p:nvSpPr>
        <p:spPr>
          <a:xfrm>
            <a:off x="112588" y="3805332"/>
            <a:ext cx="8789067" cy="1061829"/>
          </a:xfrm>
          <a:prstGeom prst="rect">
            <a:avLst/>
          </a:prstGeom>
        </p:spPr>
        <p:txBody>
          <a:bodyPr wrap="square">
            <a:spAutoFit/>
          </a:bodyPr>
          <a:lstStyle/>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VAE, c'est l'opportunité de :</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conforter ses compétences par une qualification,</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être reconnu professionnellement </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développer son employabilité,</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sécuriser son parcours professionnel,</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acquérir le niveau exigé pour se présenter à un concours ou suivre une formation.</a:t>
            </a:r>
          </a:p>
        </p:txBody>
      </p:sp>
      <p:sp>
        <p:nvSpPr>
          <p:cNvPr id="8" name="Rectangle 7">
            <a:extLst>
              <a:ext uri="{FF2B5EF4-FFF2-40B4-BE49-F238E27FC236}">
                <a16:creationId xmlns:a16="http://schemas.microsoft.com/office/drawing/2014/main" id="{3A8F02C4-C460-4A64-BF83-B4F67A0399E4}"/>
              </a:ext>
            </a:extLst>
          </p:cNvPr>
          <p:cNvSpPr/>
          <p:nvPr/>
        </p:nvSpPr>
        <p:spPr>
          <a:xfrm>
            <a:off x="139378" y="3532456"/>
            <a:ext cx="1231427"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p:txBody>
      </p:sp>
      <p:sp>
        <p:nvSpPr>
          <p:cNvPr id="7" name="Rectangle 6">
            <a:extLst>
              <a:ext uri="{FF2B5EF4-FFF2-40B4-BE49-F238E27FC236}">
                <a16:creationId xmlns:a16="http://schemas.microsoft.com/office/drawing/2014/main" id="{2F761452-1865-4CE3-BC07-CD10FE9B441A}"/>
              </a:ext>
            </a:extLst>
          </p:cNvPr>
          <p:cNvSpPr/>
          <p:nvPr/>
        </p:nvSpPr>
        <p:spPr>
          <a:xfrm>
            <a:off x="139378" y="3231235"/>
            <a:ext cx="8762277" cy="415498"/>
          </a:xfrm>
          <a:prstGeom prst="rect">
            <a:avLst/>
          </a:prstGeom>
        </p:spPr>
        <p:txBody>
          <a:bodyPr wrap="square">
            <a:spAutoFit/>
          </a:bodyPr>
          <a:lstStyle/>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répondant aux conditions d’éligibilité peut demander à son employeur un congé VAE. La durée maximale du congé est de 24 heures de temps de travail (consécutives ou non) par validation.</a:t>
            </a:r>
          </a:p>
        </p:txBody>
      </p:sp>
      <p:sp>
        <p:nvSpPr>
          <p:cNvPr id="9" name="Rectangle 8">
            <a:extLst>
              <a:ext uri="{FF2B5EF4-FFF2-40B4-BE49-F238E27FC236}">
                <a16:creationId xmlns:a16="http://schemas.microsoft.com/office/drawing/2014/main" id="{59E079EC-8865-4C89-AAA0-040D22BA60E3}"/>
              </a:ext>
            </a:extLst>
          </p:cNvPr>
          <p:cNvSpPr/>
          <p:nvPr/>
        </p:nvSpPr>
        <p:spPr>
          <a:xfrm>
            <a:off x="139378" y="2951200"/>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pic>
        <p:nvPicPr>
          <p:cNvPr id="28683" name="Image 11">
            <a:extLst>
              <a:ext uri="{FF2B5EF4-FFF2-40B4-BE49-F238E27FC236}">
                <a16:creationId xmlns:a16="http://schemas.microsoft.com/office/drawing/2014/main" id="{97954FC4-A8B9-4FE5-936C-0E7ABA9363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894" y="-62"/>
            <a:ext cx="1179033" cy="6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4AB766F8-8949-45B6-8863-F9F86F89C8F3}"/>
              </a:ext>
            </a:extLst>
          </p:cNvPr>
          <p:cNvSpPr txBox="1">
            <a:spLocks noChangeArrowheads="1"/>
          </p:cNvSpPr>
          <p:nvPr/>
        </p:nvSpPr>
        <p:spPr bwMode="auto">
          <a:xfrm>
            <a:off x="1526006" y="133163"/>
            <a:ext cx="5408194" cy="346249"/>
          </a:xfrm>
          <a:prstGeom prst="rect">
            <a:avLst/>
          </a:prstGeom>
          <a:noFill/>
          <a:ln>
            <a:noFill/>
          </a:ln>
          <a:effectLst/>
        </p:spPr>
        <p:txBody>
          <a:bodyPr wrap="square">
            <a:spAutoFit/>
          </a:bodyPr>
          <a:lstStyle/>
          <a:p>
            <a:pPr eaLnBrk="1" hangingPunct="1">
              <a:defRPr/>
            </a:pPr>
            <a:r>
              <a:rPr lang="fr-FR" altLang="fr-FR" sz="165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CONSEIL EN EVOLUTION PROFESSIONNELLE</a:t>
            </a:r>
          </a:p>
        </p:txBody>
      </p:sp>
      <p:sp>
        <p:nvSpPr>
          <p:cNvPr id="2" name="Rectangle 1">
            <a:extLst>
              <a:ext uri="{FF2B5EF4-FFF2-40B4-BE49-F238E27FC236}">
                <a16:creationId xmlns:a16="http://schemas.microsoft.com/office/drawing/2014/main" id="{2942E8B1-1900-4BD1-9BB4-806173247F88}"/>
              </a:ext>
            </a:extLst>
          </p:cNvPr>
          <p:cNvSpPr/>
          <p:nvPr/>
        </p:nvSpPr>
        <p:spPr>
          <a:xfrm>
            <a:off x="198521" y="686991"/>
            <a:ext cx="8873290" cy="837922"/>
          </a:xfrm>
          <a:prstGeom prst="rect">
            <a:avLst/>
          </a:prstGeom>
        </p:spPr>
        <p:txBody>
          <a:bodyPr wrap="square">
            <a:spAutoFit/>
          </a:bodyPr>
          <a:lstStyle/>
          <a:p>
            <a:pPr algn="just">
              <a:lnSpc>
                <a:spcPct val="150000"/>
              </a:lnSpc>
              <a:defRPr/>
            </a:pPr>
            <a:r>
              <a:rPr lang="fr-FR" sz="1125"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conseil en évolution professionnelle (CEP) est un dispositif d'accompagnement gratuit et personnalisé proposé à toute personne souhaitant faire le point sur sa situation professionnelle et, s'il y a lieu, établir un projet d'évolution professionnelle (reconversion, reprise ou création d'activité...). Il est assuré par des conseillers de certains organismes.</a:t>
            </a:r>
          </a:p>
        </p:txBody>
      </p:sp>
      <p:sp>
        <p:nvSpPr>
          <p:cNvPr id="5" name="Rectangle 4">
            <a:extLst>
              <a:ext uri="{FF2B5EF4-FFF2-40B4-BE49-F238E27FC236}">
                <a16:creationId xmlns:a16="http://schemas.microsoft.com/office/drawing/2014/main" id="{AED42F80-AC41-44D5-9FF5-1FEB6000CAA3}"/>
              </a:ext>
            </a:extLst>
          </p:cNvPr>
          <p:cNvSpPr/>
          <p:nvPr/>
        </p:nvSpPr>
        <p:spPr>
          <a:xfrm>
            <a:off x="198521" y="1484685"/>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4" name="Rectangle 3">
            <a:extLst>
              <a:ext uri="{FF2B5EF4-FFF2-40B4-BE49-F238E27FC236}">
                <a16:creationId xmlns:a16="http://schemas.microsoft.com/office/drawing/2014/main" id="{FC29EDA6-B29F-4764-B919-F909871848B7}"/>
              </a:ext>
            </a:extLst>
          </p:cNvPr>
          <p:cNvSpPr/>
          <p:nvPr/>
        </p:nvSpPr>
        <p:spPr>
          <a:xfrm>
            <a:off x="183481" y="1752399"/>
            <a:ext cx="8777037" cy="738664"/>
          </a:xfrm>
          <a:prstGeom prst="rect">
            <a:avLst/>
          </a:prstGeom>
        </p:spPr>
        <p:txBody>
          <a:bodyPr wrap="square">
            <a:spAutoFit/>
          </a:bodyPr>
          <a:lstStyle/>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en recherche d'emploi</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Salarié du secteur privé et public</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Travailleur indépendant / Auto-entrepreneur</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Artisan / Profession libérale</a:t>
            </a:r>
          </a:p>
        </p:txBody>
      </p:sp>
      <p:sp>
        <p:nvSpPr>
          <p:cNvPr id="7" name="Rectangle 6">
            <a:extLst>
              <a:ext uri="{FF2B5EF4-FFF2-40B4-BE49-F238E27FC236}">
                <a16:creationId xmlns:a16="http://schemas.microsoft.com/office/drawing/2014/main" id="{DA152992-D5C3-44EB-BB4B-F8B6CE05CBD1}"/>
              </a:ext>
            </a:extLst>
          </p:cNvPr>
          <p:cNvSpPr/>
          <p:nvPr/>
        </p:nvSpPr>
        <p:spPr>
          <a:xfrm>
            <a:off x="198521" y="2416640"/>
            <a:ext cx="2985113"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Organismes habilités à délivrer le CEP</a:t>
            </a:r>
          </a:p>
        </p:txBody>
      </p:sp>
      <p:sp>
        <p:nvSpPr>
          <p:cNvPr id="6" name="Rectangle 1">
            <a:extLst>
              <a:ext uri="{FF2B5EF4-FFF2-40B4-BE49-F238E27FC236}">
                <a16:creationId xmlns:a16="http://schemas.microsoft.com/office/drawing/2014/main" id="{8A4E2948-5DC0-42F5-8248-D9B947A01D24}"/>
              </a:ext>
            </a:extLst>
          </p:cNvPr>
          <p:cNvSpPr>
            <a:spLocks noChangeArrowheads="1"/>
          </p:cNvSpPr>
          <p:nvPr/>
        </p:nvSpPr>
        <p:spPr bwMode="auto">
          <a:xfrm>
            <a:off x="183481" y="2703107"/>
            <a:ext cx="8873290" cy="126957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CEP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est</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assuré</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par des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conseillers</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des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organismes</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habilités</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à le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délivrer</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p>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Pôle</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emploi</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p>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l'Association</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pour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l'emploi</a:t>
            </a: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des cadres (APEC)</a:t>
            </a:r>
          </a:p>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les missions locales</a:t>
            </a:r>
          </a:p>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les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Opacif</a:t>
            </a:r>
            <a:endPar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defRPr/>
            </a:pPr>
            <a:r>
              <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CAP </a:t>
            </a:r>
            <a:r>
              <a:rPr lang="en-US" alt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Emploi</a:t>
            </a:r>
            <a:endParaRPr lang="en-US"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defRPr/>
            </a:pPr>
            <a:endParaRPr lang="en-US" altLang="fr-FR" sz="1350" dirty="0"/>
          </a:p>
        </p:txBody>
      </p:sp>
      <p:sp>
        <p:nvSpPr>
          <p:cNvPr id="8" name="Rectangle 7">
            <a:extLst>
              <a:ext uri="{FF2B5EF4-FFF2-40B4-BE49-F238E27FC236}">
                <a16:creationId xmlns:a16="http://schemas.microsoft.com/office/drawing/2014/main" id="{8D391420-F1D2-4E1C-AE03-5AF13C8E19A6}"/>
              </a:ext>
            </a:extLst>
          </p:cNvPr>
          <p:cNvSpPr/>
          <p:nvPr/>
        </p:nvSpPr>
        <p:spPr>
          <a:xfrm>
            <a:off x="172201" y="3972685"/>
            <a:ext cx="8592804" cy="738664"/>
          </a:xfrm>
          <a:prstGeom prst="rect">
            <a:avLst/>
          </a:prstGeom>
        </p:spPr>
        <p:txBody>
          <a:bodyPr wrap="square">
            <a:spAutoFit/>
          </a:bodyPr>
          <a:lstStyle/>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CEP assure les prestations suivantes :</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entretien individuel pour analyser la situation professionnelle,</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conseil visant à définir le projet professionnel,</a:t>
            </a:r>
          </a:p>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accompagnement dans la mise en œuvre de ce projet.</a:t>
            </a:r>
          </a:p>
        </p:txBody>
      </p:sp>
      <p:sp>
        <p:nvSpPr>
          <p:cNvPr id="10" name="Rectangle 9">
            <a:extLst>
              <a:ext uri="{FF2B5EF4-FFF2-40B4-BE49-F238E27FC236}">
                <a16:creationId xmlns:a16="http://schemas.microsoft.com/office/drawing/2014/main" id="{3A245927-B1E5-4D42-B0EC-D9BD172ED5C6}"/>
              </a:ext>
            </a:extLst>
          </p:cNvPr>
          <p:cNvSpPr/>
          <p:nvPr/>
        </p:nvSpPr>
        <p:spPr>
          <a:xfrm>
            <a:off x="172201" y="3685526"/>
            <a:ext cx="1795684"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 contient le CEP ?</a:t>
            </a:r>
          </a:p>
        </p:txBody>
      </p:sp>
      <p:pic>
        <p:nvPicPr>
          <p:cNvPr id="29707" name="Image 11">
            <a:extLst>
              <a:ext uri="{FF2B5EF4-FFF2-40B4-BE49-F238E27FC236}">
                <a16:creationId xmlns:a16="http://schemas.microsoft.com/office/drawing/2014/main" id="{50643101-74FD-404A-BC2E-E9C7191018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5" y="7144"/>
            <a:ext cx="1133539" cy="64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35CD0C8B-5E49-4BDF-9C1D-6E1255C3D029}"/>
              </a:ext>
            </a:extLst>
          </p:cNvPr>
          <p:cNvSpPr txBox="1">
            <a:spLocks noChangeArrowheads="1"/>
          </p:cNvSpPr>
          <p:nvPr/>
        </p:nvSpPr>
        <p:spPr bwMode="auto">
          <a:xfrm>
            <a:off x="1679376" y="146950"/>
            <a:ext cx="2862263" cy="346249"/>
          </a:xfrm>
          <a:prstGeom prst="rect">
            <a:avLst/>
          </a:prstGeom>
          <a:noFill/>
          <a:ln>
            <a:noFill/>
          </a:ln>
          <a:effectLst/>
        </p:spPr>
        <p:txBody>
          <a:bodyPr>
            <a:spAutoFit/>
          </a:bodyPr>
          <a:lstStyle/>
          <a:p>
            <a:pPr algn="ctr" eaLnBrk="1" hangingPunct="1">
              <a:defRPr/>
            </a:pPr>
            <a:r>
              <a:rPr lang="fr-FR" altLang="fr-FR" sz="165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BILAN DE COMPETENCES</a:t>
            </a:r>
          </a:p>
        </p:txBody>
      </p:sp>
      <p:sp>
        <p:nvSpPr>
          <p:cNvPr id="2" name="Rectangle 1">
            <a:extLst>
              <a:ext uri="{FF2B5EF4-FFF2-40B4-BE49-F238E27FC236}">
                <a16:creationId xmlns:a16="http://schemas.microsoft.com/office/drawing/2014/main" id="{36F08C5F-7635-4C78-BF57-C6885064824D}"/>
              </a:ext>
            </a:extLst>
          </p:cNvPr>
          <p:cNvSpPr/>
          <p:nvPr/>
        </p:nvSpPr>
        <p:spPr>
          <a:xfrm>
            <a:off x="165152" y="2571750"/>
            <a:ext cx="8752973" cy="54579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durée du congé est au maximum fixée à 24 heures de temps de travail, consécutives ou non.</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Il peut être financé avec son CPF.</a:t>
            </a:r>
          </a:p>
        </p:txBody>
      </p:sp>
      <p:sp>
        <p:nvSpPr>
          <p:cNvPr id="5" name="Rectangle 4">
            <a:extLst>
              <a:ext uri="{FF2B5EF4-FFF2-40B4-BE49-F238E27FC236}">
                <a16:creationId xmlns:a16="http://schemas.microsoft.com/office/drawing/2014/main" id="{642E8306-0335-4B33-B452-633EBB064A87}"/>
              </a:ext>
            </a:extLst>
          </p:cNvPr>
          <p:cNvSpPr/>
          <p:nvPr/>
        </p:nvSpPr>
        <p:spPr>
          <a:xfrm>
            <a:off x="180474" y="2312160"/>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4" name="Rectangle 3">
            <a:extLst>
              <a:ext uri="{FF2B5EF4-FFF2-40B4-BE49-F238E27FC236}">
                <a16:creationId xmlns:a16="http://schemas.microsoft.com/office/drawing/2014/main" id="{B9F6D367-1BB9-4E8E-B98C-7F8D70D238D1}"/>
              </a:ext>
            </a:extLst>
          </p:cNvPr>
          <p:cNvSpPr/>
          <p:nvPr/>
        </p:nvSpPr>
        <p:spPr>
          <a:xfrm>
            <a:off x="144379" y="1588585"/>
            <a:ext cx="8903368" cy="788164"/>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justifiant d'une activité salariée d'au moins 5 ans, consécutifs ou non, quelle qu'ait été la nature des contrats de travail successifs,</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dont 12 mois dans l'entreprise auprès de laquelle elle demande le congé.</a:t>
            </a:r>
          </a:p>
        </p:txBody>
      </p:sp>
      <p:sp>
        <p:nvSpPr>
          <p:cNvPr id="7" name="Rectangle 6">
            <a:extLst>
              <a:ext uri="{FF2B5EF4-FFF2-40B4-BE49-F238E27FC236}">
                <a16:creationId xmlns:a16="http://schemas.microsoft.com/office/drawing/2014/main" id="{45C27C24-1AA3-4735-BFE2-C6264696BCA6}"/>
              </a:ext>
            </a:extLst>
          </p:cNvPr>
          <p:cNvSpPr/>
          <p:nvPr/>
        </p:nvSpPr>
        <p:spPr>
          <a:xfrm>
            <a:off x="180474" y="1369651"/>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6" name="Rectangle 5">
            <a:extLst>
              <a:ext uri="{FF2B5EF4-FFF2-40B4-BE49-F238E27FC236}">
                <a16:creationId xmlns:a16="http://schemas.microsoft.com/office/drawing/2014/main" id="{60D403F3-C677-4C3D-AEF5-5A828CC29145}"/>
              </a:ext>
            </a:extLst>
          </p:cNvPr>
          <p:cNvSpPr/>
          <p:nvPr/>
        </p:nvSpPr>
        <p:spPr>
          <a:xfrm>
            <a:off x="180473" y="849152"/>
            <a:ext cx="8831179" cy="578235"/>
          </a:xfrm>
          <a:prstGeom prst="rect">
            <a:avLst/>
          </a:prstGeom>
        </p:spPr>
        <p:txBody>
          <a:bodyPr wrap="square">
            <a:spAutoFit/>
          </a:bodyPr>
          <a:lstStyle/>
          <a:p>
            <a:pPr>
              <a:lnSpc>
                <a:spcPct val="150000"/>
              </a:lnSpc>
              <a:defRPr/>
            </a:pPr>
            <a:r>
              <a:rPr lang="fr-FR" sz="1125"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bilan de compétences permet d’identifier ses connaissances, son savoir-être et son savoir-faire, et donne des pistes pour construire son avenir professionnel.</a:t>
            </a:r>
          </a:p>
        </p:txBody>
      </p:sp>
      <p:sp>
        <p:nvSpPr>
          <p:cNvPr id="8" name="Rectangle 7">
            <a:extLst>
              <a:ext uri="{FF2B5EF4-FFF2-40B4-BE49-F238E27FC236}">
                <a16:creationId xmlns:a16="http://schemas.microsoft.com/office/drawing/2014/main" id="{8EED822C-022C-44B7-877B-6365244690BB}"/>
              </a:ext>
            </a:extLst>
          </p:cNvPr>
          <p:cNvSpPr/>
          <p:nvPr/>
        </p:nvSpPr>
        <p:spPr>
          <a:xfrm>
            <a:off x="180474" y="3261708"/>
            <a:ext cx="8831178" cy="1515287"/>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1. Faire le point sur son parcours, ses intérêts, sa personnalité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2. Changer de métier</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3. Valider un nouveau projet professionnel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4. Évoluer en interne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5. Favoriser un retour à l’emploi</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6. Anticiper un éventuel licenciement</a:t>
            </a:r>
          </a:p>
        </p:txBody>
      </p:sp>
      <p:sp>
        <p:nvSpPr>
          <p:cNvPr id="10" name="Rectangle 9">
            <a:extLst>
              <a:ext uri="{FF2B5EF4-FFF2-40B4-BE49-F238E27FC236}">
                <a16:creationId xmlns:a16="http://schemas.microsoft.com/office/drawing/2014/main" id="{FEA6E13D-C449-49DD-BAA8-9A3DE50D4459}"/>
              </a:ext>
            </a:extLst>
          </p:cNvPr>
          <p:cNvSpPr/>
          <p:nvPr/>
        </p:nvSpPr>
        <p:spPr>
          <a:xfrm>
            <a:off x="180474" y="3038821"/>
            <a:ext cx="1317990"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p:txBody>
      </p:sp>
      <p:pic>
        <p:nvPicPr>
          <p:cNvPr id="30731" name="Image 11">
            <a:extLst>
              <a:ext uri="{FF2B5EF4-FFF2-40B4-BE49-F238E27FC236}">
                <a16:creationId xmlns:a16="http://schemas.microsoft.com/office/drawing/2014/main" id="{B9AEE7E8-BA77-468B-8954-486ACC24EB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3193" y="7145"/>
            <a:ext cx="1067365" cy="64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5CC009F5-78CB-4616-A3BA-B78380A44592}"/>
              </a:ext>
            </a:extLst>
          </p:cNvPr>
          <p:cNvSpPr txBox="1">
            <a:spLocks noChangeArrowheads="1"/>
          </p:cNvSpPr>
          <p:nvPr/>
        </p:nvSpPr>
        <p:spPr bwMode="auto">
          <a:xfrm>
            <a:off x="1277541" y="165687"/>
            <a:ext cx="6906132" cy="323165"/>
          </a:xfrm>
          <a:prstGeom prst="rect">
            <a:avLst/>
          </a:prstGeom>
          <a:noFill/>
          <a:ln>
            <a:noFill/>
          </a:ln>
          <a:effectLst/>
        </p:spPr>
        <p:txBody>
          <a:bodyPr wrap="square">
            <a:spAutoFit/>
          </a:bodyPr>
          <a:lstStyle/>
          <a:p>
            <a:pPr eaLnBrk="1" hangingPunct="1">
              <a:defRPr/>
            </a:pPr>
            <a:r>
              <a:rPr lang="fr-FR" altLang="fr-FR" sz="15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PERIODE DE MISE EN SITUATION EN MILIEU PROFESSIONNEL (PMSMP)</a:t>
            </a:r>
          </a:p>
        </p:txBody>
      </p:sp>
      <p:sp>
        <p:nvSpPr>
          <p:cNvPr id="2" name="Rectangle 1">
            <a:extLst>
              <a:ext uri="{FF2B5EF4-FFF2-40B4-BE49-F238E27FC236}">
                <a16:creationId xmlns:a16="http://schemas.microsoft.com/office/drawing/2014/main" id="{87730329-23D5-41A6-9E18-AA9DF1A026E3}"/>
              </a:ext>
            </a:extLst>
          </p:cNvPr>
          <p:cNvSpPr/>
          <p:nvPr/>
        </p:nvSpPr>
        <p:spPr>
          <a:xfrm>
            <a:off x="144379" y="735807"/>
            <a:ext cx="8891337" cy="1515287"/>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accompagnée dans une démarche d’insertion sociale ou professionnelle, et quels que soient son statut, son âge ou son support d’accompagnement, peut mobiliser au cours d’un parcours d’insertion une PMSMP.</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PMSMP a un objet et un seul, obligatoirement l’un des trois fixés par la loi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soit découvrir un métier ou un secteur d’activité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soit confirmer un projet professionnel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soit initier une démarche de recrutement</a:t>
            </a:r>
          </a:p>
        </p:txBody>
      </p:sp>
      <p:sp>
        <p:nvSpPr>
          <p:cNvPr id="5" name="Rectangle 4">
            <a:extLst>
              <a:ext uri="{FF2B5EF4-FFF2-40B4-BE49-F238E27FC236}">
                <a16:creationId xmlns:a16="http://schemas.microsoft.com/office/drawing/2014/main" id="{C103F470-E7BE-491D-A131-D313E38EE82A}"/>
              </a:ext>
            </a:extLst>
          </p:cNvPr>
          <p:cNvSpPr/>
          <p:nvPr/>
        </p:nvSpPr>
        <p:spPr>
          <a:xfrm>
            <a:off x="144379" y="2262733"/>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4" name="Rectangle 3">
            <a:extLst>
              <a:ext uri="{FF2B5EF4-FFF2-40B4-BE49-F238E27FC236}">
                <a16:creationId xmlns:a16="http://schemas.microsoft.com/office/drawing/2014/main" id="{33408CA6-766F-46A0-8E4A-F78EE24270A5}"/>
              </a:ext>
            </a:extLst>
          </p:cNvPr>
          <p:cNvSpPr/>
          <p:nvPr/>
        </p:nvSpPr>
        <p:spPr>
          <a:xfrm>
            <a:off x="126331" y="2596414"/>
            <a:ext cx="8891337" cy="1384995"/>
          </a:xfrm>
          <a:prstGeom prst="rect">
            <a:avLst/>
          </a:prstGeom>
        </p:spPr>
        <p:txBody>
          <a:bodyPr wrap="square">
            <a:spAutoFit/>
          </a:bodyPr>
          <a:lstStyle/>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inscrits ou non auprès de Pôle emploi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suivis par les missions locales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reconnus travailleurs handicapés</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du RSA</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Salariés accompagnés par les structures de l’IAE (Insertion par l’Activité Economique)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Travailleurs handicapés accueillis en ESAT ou salariés d’EA</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Salariés en contrat unique d’insertion - CUI (CAE et CIE)</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Salariés menacés d’inaptitude dans le cadre d’une démarche de maintien dans l’emploi ou de reconversion</a:t>
            </a:r>
          </a:p>
        </p:txBody>
      </p:sp>
      <p:sp>
        <p:nvSpPr>
          <p:cNvPr id="6" name="Rectangle 5">
            <a:extLst>
              <a:ext uri="{FF2B5EF4-FFF2-40B4-BE49-F238E27FC236}">
                <a16:creationId xmlns:a16="http://schemas.microsoft.com/office/drawing/2014/main" id="{48C9CA90-FF61-4FA1-811E-D50B2A5A56FC}"/>
              </a:ext>
            </a:extLst>
          </p:cNvPr>
          <p:cNvSpPr/>
          <p:nvPr/>
        </p:nvSpPr>
        <p:spPr>
          <a:xfrm>
            <a:off x="102884" y="4297547"/>
            <a:ext cx="8909385" cy="415498"/>
          </a:xfrm>
          <a:prstGeom prst="rect">
            <a:avLst/>
          </a:prstGeom>
        </p:spPr>
        <p:txBody>
          <a:bodyPr wrap="square">
            <a:spAutoFit/>
          </a:bodyPr>
          <a:lstStyle/>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Conclue pour une durée maximale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d’un mois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(de date à date), une PMSMP peut être effectuée de manière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continue ou discontinue</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Elle peut être exceptionnellement renouvelée en cas de non atteinte du ou des objectifs définis.</a:t>
            </a:r>
          </a:p>
        </p:txBody>
      </p:sp>
      <p:sp>
        <p:nvSpPr>
          <p:cNvPr id="8" name="Rectangle 7">
            <a:extLst>
              <a:ext uri="{FF2B5EF4-FFF2-40B4-BE49-F238E27FC236}">
                <a16:creationId xmlns:a16="http://schemas.microsoft.com/office/drawing/2014/main" id="{0BCFA159-2A95-4593-9503-51365CAEA428}"/>
              </a:ext>
            </a:extLst>
          </p:cNvPr>
          <p:cNvSpPr/>
          <p:nvPr/>
        </p:nvSpPr>
        <p:spPr>
          <a:xfrm>
            <a:off x="126331" y="3963866"/>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pic>
        <p:nvPicPr>
          <p:cNvPr id="31753" name="Image 9">
            <a:extLst>
              <a:ext uri="{FF2B5EF4-FFF2-40B4-BE49-F238E27FC236}">
                <a16:creationId xmlns:a16="http://schemas.microsoft.com/office/drawing/2014/main" id="{44C595F0-8F81-4383-B0F8-4E87F602E2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3195" y="7145"/>
            <a:ext cx="1067365" cy="64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D2F0BCA6-8E1E-4885-A4BA-B3777DADDA84}"/>
              </a:ext>
            </a:extLst>
          </p:cNvPr>
          <p:cNvSpPr txBox="1">
            <a:spLocks noChangeArrowheads="1"/>
          </p:cNvSpPr>
          <p:nvPr/>
        </p:nvSpPr>
        <p:spPr bwMode="auto">
          <a:xfrm>
            <a:off x="1419726" y="73819"/>
            <a:ext cx="4999121" cy="334707"/>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DE REEDUCATION PROFESSIONNELLE</a:t>
            </a:r>
          </a:p>
        </p:txBody>
      </p:sp>
      <p:sp>
        <p:nvSpPr>
          <p:cNvPr id="2" name="Rectangle 1">
            <a:extLst>
              <a:ext uri="{FF2B5EF4-FFF2-40B4-BE49-F238E27FC236}">
                <a16:creationId xmlns:a16="http://schemas.microsoft.com/office/drawing/2014/main" id="{AC7240D8-B27A-4298-AAA9-4646F7033FA1}"/>
              </a:ext>
            </a:extLst>
          </p:cNvPr>
          <p:cNvSpPr/>
          <p:nvPr/>
        </p:nvSpPr>
        <p:spPr>
          <a:xfrm>
            <a:off x="210553" y="908324"/>
            <a:ext cx="8861258" cy="1030539"/>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contrat de rééducation professionnelle est destiné aux personnes assurées sociales qui, du fait d’un handicap, ont perdu la possibilité d’exercer leur emploi. L’objectif de ce contrat est de leur permettre de se réaccoutumer à leur profession ou d’exercer un nouveau métier. Ce contrat est conclu, pour une durée déterminée, entre l’employeur, le salarié et la Sécurité sociale. Il est assorti d’une rémunération et d’une formation.</a:t>
            </a:r>
          </a:p>
        </p:txBody>
      </p:sp>
      <p:sp>
        <p:nvSpPr>
          <p:cNvPr id="4" name="Rectangle 3">
            <a:extLst>
              <a:ext uri="{FF2B5EF4-FFF2-40B4-BE49-F238E27FC236}">
                <a16:creationId xmlns:a16="http://schemas.microsoft.com/office/drawing/2014/main" id="{0CD5E8F1-4FE8-4374-A536-80E19BE42975}"/>
              </a:ext>
            </a:extLst>
          </p:cNvPr>
          <p:cNvSpPr/>
          <p:nvPr/>
        </p:nvSpPr>
        <p:spPr>
          <a:xfrm>
            <a:off x="210553" y="2437472"/>
            <a:ext cx="8861258" cy="788164"/>
          </a:xfrm>
          <a:prstGeom prst="rect">
            <a:avLst/>
          </a:prstGeom>
        </p:spPr>
        <p:txBody>
          <a:bodyPr wrap="square">
            <a:spAutoFit/>
          </a:bodyPr>
          <a:lstStyle/>
          <a:p>
            <a:pPr algn="just">
              <a:lnSpc>
                <a:spcPct val="150000"/>
              </a:lnSpc>
              <a:spcAft>
                <a:spcPts val="90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contrat de rééducation professionnelle s’adresse à toute personne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reconnue travailleur handicapé</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par la Commission des droits et de l’autonomie des personnes handicapées (CDAPH) qui, à la suite d’une maladie invalidante, d’un accident du travail ou d’une maladie professionnelle, a perdu la possibilité d’exercer son emploi.</a:t>
            </a:r>
          </a:p>
        </p:txBody>
      </p:sp>
      <p:sp>
        <p:nvSpPr>
          <p:cNvPr id="6" name="Rectangle 5">
            <a:extLst>
              <a:ext uri="{FF2B5EF4-FFF2-40B4-BE49-F238E27FC236}">
                <a16:creationId xmlns:a16="http://schemas.microsoft.com/office/drawing/2014/main" id="{A556F515-0677-4580-B077-49B10AA9162E}"/>
              </a:ext>
            </a:extLst>
          </p:cNvPr>
          <p:cNvSpPr/>
          <p:nvPr/>
        </p:nvSpPr>
        <p:spPr>
          <a:xfrm>
            <a:off x="210553" y="2141968"/>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7" name="Rectangle 6">
            <a:extLst>
              <a:ext uri="{FF2B5EF4-FFF2-40B4-BE49-F238E27FC236}">
                <a16:creationId xmlns:a16="http://schemas.microsoft.com/office/drawing/2014/main" id="{213664F6-F197-4292-A73F-C9EECC72152F}"/>
              </a:ext>
            </a:extLst>
          </p:cNvPr>
          <p:cNvSpPr/>
          <p:nvPr/>
        </p:nvSpPr>
        <p:spPr>
          <a:xfrm>
            <a:off x="210553" y="3309251"/>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5" name="Rectangle 4">
            <a:extLst>
              <a:ext uri="{FF2B5EF4-FFF2-40B4-BE49-F238E27FC236}">
                <a16:creationId xmlns:a16="http://schemas.microsoft.com/office/drawing/2014/main" id="{9C6435F6-70AE-4B15-B774-F73BF2F8329F}"/>
              </a:ext>
            </a:extLst>
          </p:cNvPr>
          <p:cNvSpPr/>
          <p:nvPr/>
        </p:nvSpPr>
        <p:spPr>
          <a:xfrm>
            <a:off x="189497" y="3642932"/>
            <a:ext cx="8765005" cy="788164"/>
          </a:xfrm>
          <a:prstGeom prst="rect">
            <a:avLst/>
          </a:prstGeom>
        </p:spPr>
        <p:txBody>
          <a:bodyPr wrap="square">
            <a:spAutoFit/>
          </a:bodyPr>
          <a:lstStyle/>
          <a:p>
            <a:pPr algn="just">
              <a:lnSpc>
                <a:spcPct val="150000"/>
              </a:lnSpc>
              <a:spcAft>
                <a:spcPts val="90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contrat de rééducation professionnelle en entreprise est un contrat de travail à durée déterminée, renouvelable une fois. Conclu pour une durée de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3 mois à 1 an selon les besoins du bénéficiaire</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 contrat est signé par l’organisme de Sécurité Sociale ou la MSA, l’employeur et le salarié.</a:t>
            </a:r>
          </a:p>
        </p:txBody>
      </p:sp>
      <p:pic>
        <p:nvPicPr>
          <p:cNvPr id="32777" name="Image 9">
            <a:extLst>
              <a:ext uri="{FF2B5EF4-FFF2-40B4-BE49-F238E27FC236}">
                <a16:creationId xmlns:a16="http://schemas.microsoft.com/office/drawing/2014/main" id="{FCFF7E25-5600-4858-87CC-86557C4F04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7176" y="7145"/>
            <a:ext cx="1073381" cy="6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D7E0402D-015B-4AB2-A864-68726ECE4159}"/>
              </a:ext>
            </a:extLst>
          </p:cNvPr>
          <p:cNvSpPr txBox="1">
            <a:spLocks noChangeArrowheads="1"/>
          </p:cNvSpPr>
          <p:nvPr/>
        </p:nvSpPr>
        <p:spPr bwMode="auto">
          <a:xfrm>
            <a:off x="1574601" y="137429"/>
            <a:ext cx="3024188" cy="334707"/>
          </a:xfrm>
          <a:prstGeom prst="rect">
            <a:avLst/>
          </a:prstGeom>
          <a:noFill/>
          <a:ln>
            <a:noFill/>
          </a:ln>
          <a:effectLst/>
        </p:spPr>
        <p:txBody>
          <a:bodyPr>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CRP / ERP</a:t>
            </a:r>
          </a:p>
        </p:txBody>
      </p:sp>
      <p:sp>
        <p:nvSpPr>
          <p:cNvPr id="2" name="Rectangle 1">
            <a:extLst>
              <a:ext uri="{FF2B5EF4-FFF2-40B4-BE49-F238E27FC236}">
                <a16:creationId xmlns:a16="http://schemas.microsoft.com/office/drawing/2014/main" id="{317EF07A-6B12-4DF1-8C92-1534AF2BF24E}"/>
              </a:ext>
            </a:extLst>
          </p:cNvPr>
          <p:cNvSpPr/>
          <p:nvPr/>
        </p:nvSpPr>
        <p:spPr>
          <a:xfrm>
            <a:off x="142061" y="804601"/>
            <a:ext cx="8957509" cy="1515287"/>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Les Centres de Rééducation Professionnelle (CRP) proposent des stages de rééducation professionnelle permettant aux personnes handicapées de suivre une formation qualifiante avec la possibilité d'être rémunérée. L'objectif des Centres de Rééducation Professionnelle (CRP) est d'entraîner ou de ré-entraîner la personne au travail, en vue d'une insertion ou d'une réinsertion professionnelle.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Les Centres de Rééducation Professionnelle (CRP) sont des établissements médico-sociaux gérés par des organismes publics ou privés. Les frais de formation sont pris en charge par l'assurance maladie. </a:t>
            </a:r>
          </a:p>
        </p:txBody>
      </p:sp>
      <p:sp>
        <p:nvSpPr>
          <p:cNvPr id="5" name="Rectangle 4">
            <a:extLst>
              <a:ext uri="{FF2B5EF4-FFF2-40B4-BE49-F238E27FC236}">
                <a16:creationId xmlns:a16="http://schemas.microsoft.com/office/drawing/2014/main" id="{274CDCCF-2348-4887-9E04-AB77498229FE}"/>
              </a:ext>
            </a:extLst>
          </p:cNvPr>
          <p:cNvSpPr/>
          <p:nvPr/>
        </p:nvSpPr>
        <p:spPr>
          <a:xfrm>
            <a:off x="142061" y="3358381"/>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4" name="Rectangle 3">
            <a:extLst>
              <a:ext uri="{FF2B5EF4-FFF2-40B4-BE49-F238E27FC236}">
                <a16:creationId xmlns:a16="http://schemas.microsoft.com/office/drawing/2014/main" id="{6791C3F5-439C-45EC-B990-B840B2E8229A}"/>
              </a:ext>
            </a:extLst>
          </p:cNvPr>
          <p:cNvSpPr/>
          <p:nvPr/>
        </p:nvSpPr>
        <p:spPr>
          <a:xfrm>
            <a:off x="116289" y="3692062"/>
            <a:ext cx="6480572" cy="253916"/>
          </a:xfrm>
          <a:prstGeom prst="rect">
            <a:avLst/>
          </a:prstGeom>
        </p:spPr>
        <p:txBody>
          <a:bodyPr>
            <a:spAutoFit/>
          </a:bodyPr>
          <a:lstStyle/>
          <a:p>
            <a:pP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durée des actions de formation est de 10 à 30 mois.</a:t>
            </a:r>
          </a:p>
        </p:txBody>
      </p:sp>
      <p:sp>
        <p:nvSpPr>
          <p:cNvPr id="7" name="Rectangle 6">
            <a:extLst>
              <a:ext uri="{FF2B5EF4-FFF2-40B4-BE49-F238E27FC236}">
                <a16:creationId xmlns:a16="http://schemas.microsoft.com/office/drawing/2014/main" id="{8E444E36-AAA3-4438-B28C-DF3B73FEA469}"/>
              </a:ext>
            </a:extLst>
          </p:cNvPr>
          <p:cNvSpPr/>
          <p:nvPr/>
        </p:nvSpPr>
        <p:spPr>
          <a:xfrm>
            <a:off x="142061" y="2305964"/>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6" name="Rectangle 5">
            <a:extLst>
              <a:ext uri="{FF2B5EF4-FFF2-40B4-BE49-F238E27FC236}">
                <a16:creationId xmlns:a16="http://schemas.microsoft.com/office/drawing/2014/main" id="{19C8509A-0E49-4BEE-936C-28853EEF90C2}"/>
              </a:ext>
            </a:extLst>
          </p:cNvPr>
          <p:cNvSpPr/>
          <p:nvPr/>
        </p:nvSpPr>
        <p:spPr>
          <a:xfrm>
            <a:off x="144379" y="2565320"/>
            <a:ext cx="8857560"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Toute personne en situation de handicap reconnue administrativement qui est devenue inapte à exercer sa profession du fait d'un handicap peut se voir proposer un stage de rééducation professionnelle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personne doit déposer une demande d'orientation en CRP auprès de la MDPH.</a:t>
            </a:r>
          </a:p>
        </p:txBody>
      </p:sp>
      <p:sp>
        <p:nvSpPr>
          <p:cNvPr id="8" name="Rectangle 7">
            <a:extLst>
              <a:ext uri="{FF2B5EF4-FFF2-40B4-BE49-F238E27FC236}">
                <a16:creationId xmlns:a16="http://schemas.microsoft.com/office/drawing/2014/main" id="{55A7D30C-ECDD-4D2D-9BEC-108AF0528F68}"/>
              </a:ext>
            </a:extLst>
          </p:cNvPr>
          <p:cNvSpPr/>
          <p:nvPr/>
        </p:nvSpPr>
        <p:spPr>
          <a:xfrm>
            <a:off x="116289" y="4186491"/>
            <a:ext cx="8911422" cy="54579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personne en situation de handicap a le statut de stagiaire de la formation professionnelle. Sa rémunération diffère selon sa situation personnelle.</a:t>
            </a:r>
          </a:p>
        </p:txBody>
      </p:sp>
      <p:sp>
        <p:nvSpPr>
          <p:cNvPr id="10" name="Rectangle 9">
            <a:extLst>
              <a:ext uri="{FF2B5EF4-FFF2-40B4-BE49-F238E27FC236}">
                <a16:creationId xmlns:a16="http://schemas.microsoft.com/office/drawing/2014/main" id="{A754DBA0-F37D-4196-9C06-6CE7B51D6D2A}"/>
              </a:ext>
            </a:extLst>
          </p:cNvPr>
          <p:cNvSpPr/>
          <p:nvPr/>
        </p:nvSpPr>
        <p:spPr>
          <a:xfrm>
            <a:off x="116289" y="3946573"/>
            <a:ext cx="598241"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Statut</a:t>
            </a:r>
          </a:p>
        </p:txBody>
      </p:sp>
      <p:pic>
        <p:nvPicPr>
          <p:cNvPr id="33803" name="Image 11">
            <a:extLst>
              <a:ext uri="{FF2B5EF4-FFF2-40B4-BE49-F238E27FC236}">
                <a16:creationId xmlns:a16="http://schemas.microsoft.com/office/drawing/2014/main" id="{096F9DBB-4F53-4C51-921A-40D71CBB25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162" y="7145"/>
            <a:ext cx="1079397" cy="65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id="{9D7B2585-0B48-4743-A832-9A7CE2368DB4}"/>
              </a:ext>
            </a:extLst>
          </p:cNvPr>
          <p:cNvSpPr txBox="1">
            <a:spLocks noChangeArrowheads="1"/>
          </p:cNvSpPr>
          <p:nvPr/>
        </p:nvSpPr>
        <p:spPr bwMode="auto">
          <a:xfrm>
            <a:off x="1377617" y="142028"/>
            <a:ext cx="6435265" cy="323165"/>
          </a:xfrm>
          <a:prstGeom prst="rect">
            <a:avLst/>
          </a:prstGeom>
          <a:noFill/>
          <a:ln>
            <a:noFill/>
          </a:ln>
          <a:effectLst/>
        </p:spPr>
        <p:txBody>
          <a:bodyPr wrap="square">
            <a:spAutoFit/>
          </a:bodyPr>
          <a:lstStyle/>
          <a:p>
            <a:pPr eaLnBrk="1" hangingPunct="1">
              <a:defRPr/>
            </a:pPr>
            <a:r>
              <a:rPr lang="fr-FR" altLang="fr-FR" sz="15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MISE EN</a:t>
            </a:r>
            <a:r>
              <a:rPr lang="fr-FR" sz="15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 SITUATION PROFESSIONNELLE au sein d’un ESAT (MISPE)</a:t>
            </a:r>
            <a:endParaRPr lang="fr-FR" altLang="fr-FR" sz="15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a:extLst>
              <a:ext uri="{FF2B5EF4-FFF2-40B4-BE49-F238E27FC236}">
                <a16:creationId xmlns:a16="http://schemas.microsoft.com/office/drawing/2014/main" id="{5FA7F5E4-6114-4A05-9013-6F6867FEF4BD}"/>
              </a:ext>
            </a:extLst>
          </p:cNvPr>
          <p:cNvSpPr/>
          <p:nvPr/>
        </p:nvSpPr>
        <p:spPr>
          <a:xfrm>
            <a:off x="101454" y="792468"/>
            <a:ext cx="8987590"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Une MISPE est un outil au service de l’évaluation des situations et de l’accompagnement des orientations et des parcours favorisant une meilleure connaissance pour les personnes en situation de handicap du secteur protégé (ESAT) et le cas échéant, une meilleure compréhension des orientations. </a:t>
            </a:r>
          </a:p>
        </p:txBody>
      </p:sp>
      <p:sp>
        <p:nvSpPr>
          <p:cNvPr id="3" name="Rectangle 2">
            <a:extLst>
              <a:ext uri="{FF2B5EF4-FFF2-40B4-BE49-F238E27FC236}">
                <a16:creationId xmlns:a16="http://schemas.microsoft.com/office/drawing/2014/main" id="{CD205139-A840-4891-B784-1FD5201517BA}"/>
              </a:ext>
            </a:extLst>
          </p:cNvPr>
          <p:cNvSpPr/>
          <p:nvPr/>
        </p:nvSpPr>
        <p:spPr>
          <a:xfrm>
            <a:off x="101454" y="1694320"/>
            <a:ext cx="8934262" cy="1030539"/>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ayant déposé à la MDPH une demande de RQTH, d’orientation professionnelle et/ou d’allocation aux adultes handicapés (AAH)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bénéficiaires d’une décision d’orientation en ESAT prise par la CDAPH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bénéficiaires de l’obligation d’emploi </a:t>
            </a:r>
          </a:p>
        </p:txBody>
      </p:sp>
      <p:sp>
        <p:nvSpPr>
          <p:cNvPr id="6" name="Rectangle 5">
            <a:extLst>
              <a:ext uri="{FF2B5EF4-FFF2-40B4-BE49-F238E27FC236}">
                <a16:creationId xmlns:a16="http://schemas.microsoft.com/office/drawing/2014/main" id="{5348A7DD-9C96-4708-A444-14895FC474CD}"/>
              </a:ext>
            </a:extLst>
          </p:cNvPr>
          <p:cNvSpPr/>
          <p:nvPr/>
        </p:nvSpPr>
        <p:spPr>
          <a:xfrm>
            <a:off x="108284" y="1484377"/>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5" name="Rectangle 4">
            <a:extLst>
              <a:ext uri="{FF2B5EF4-FFF2-40B4-BE49-F238E27FC236}">
                <a16:creationId xmlns:a16="http://schemas.microsoft.com/office/drawing/2014/main" id="{7AC6162A-1CB9-48D1-A963-6E65FFF55057}"/>
              </a:ext>
            </a:extLst>
          </p:cNvPr>
          <p:cNvSpPr/>
          <p:nvPr/>
        </p:nvSpPr>
        <p:spPr>
          <a:xfrm>
            <a:off x="101454" y="2842081"/>
            <a:ext cx="8934261" cy="54579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Une MISPE ne peut excéder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dix jours ouvrés,</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que la présence du bénéficiaire au sein de l’établissement d’accueil soit continue ou discontinue. </a:t>
            </a:r>
          </a:p>
        </p:txBody>
      </p:sp>
      <p:sp>
        <p:nvSpPr>
          <p:cNvPr id="9" name="Rectangle 8">
            <a:extLst>
              <a:ext uri="{FF2B5EF4-FFF2-40B4-BE49-F238E27FC236}">
                <a16:creationId xmlns:a16="http://schemas.microsoft.com/office/drawing/2014/main" id="{8F988CAA-C1D9-4D22-AF5F-5557C4132F64}"/>
              </a:ext>
            </a:extLst>
          </p:cNvPr>
          <p:cNvSpPr/>
          <p:nvPr/>
        </p:nvSpPr>
        <p:spPr>
          <a:xfrm>
            <a:off x="101454" y="2610615"/>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8" name="Rectangle 7">
            <a:extLst>
              <a:ext uri="{FF2B5EF4-FFF2-40B4-BE49-F238E27FC236}">
                <a16:creationId xmlns:a16="http://schemas.microsoft.com/office/drawing/2014/main" id="{F276F755-E1DE-4AEC-A1D8-812BEDCBF9FB}"/>
              </a:ext>
            </a:extLst>
          </p:cNvPr>
          <p:cNvSpPr/>
          <p:nvPr/>
        </p:nvSpPr>
        <p:spPr>
          <a:xfrm>
            <a:off x="101455" y="3501250"/>
            <a:ext cx="8934260" cy="1272913"/>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Permettre au travailleur en situation de handicap de découvrir le secteur protégé et/ou un type d’activité économique et d’affiner ainsi son projet professionnel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Compléter ou confirmer l’évaluation réalisée par l’équipe pluridisciplinaire proposant une orientation vers le secteur de travail protégé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Favoriser le suivi des décisions de la CDAPH et réévaluer les compétences de la personne  en situation de handicap</a:t>
            </a:r>
          </a:p>
        </p:txBody>
      </p:sp>
      <p:sp>
        <p:nvSpPr>
          <p:cNvPr id="11" name="Rectangle 10">
            <a:extLst>
              <a:ext uri="{FF2B5EF4-FFF2-40B4-BE49-F238E27FC236}">
                <a16:creationId xmlns:a16="http://schemas.microsoft.com/office/drawing/2014/main" id="{07F3A923-AA4F-4130-AC3E-D8AA15F32E5E}"/>
              </a:ext>
            </a:extLst>
          </p:cNvPr>
          <p:cNvSpPr/>
          <p:nvPr/>
        </p:nvSpPr>
        <p:spPr>
          <a:xfrm>
            <a:off x="101454" y="3278096"/>
            <a:ext cx="1361270"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 </a:t>
            </a:r>
          </a:p>
        </p:txBody>
      </p:sp>
      <p:pic>
        <p:nvPicPr>
          <p:cNvPr id="34827" name="Image 11">
            <a:extLst>
              <a:ext uri="{FF2B5EF4-FFF2-40B4-BE49-F238E27FC236}">
                <a16:creationId xmlns:a16="http://schemas.microsoft.com/office/drawing/2014/main" id="{42D6A3DB-1321-4826-88B6-61D9D27914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0768" y="7145"/>
            <a:ext cx="1223776" cy="64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id="{5BC50FE9-F9E9-45EC-B12B-6D3F4D592DEC}"/>
              </a:ext>
            </a:extLst>
          </p:cNvPr>
          <p:cNvSpPr txBox="1">
            <a:spLocks noChangeArrowheads="1"/>
          </p:cNvSpPr>
          <p:nvPr/>
        </p:nvSpPr>
        <p:spPr bwMode="auto">
          <a:xfrm>
            <a:off x="1451373" y="157307"/>
            <a:ext cx="3943350" cy="323165"/>
          </a:xfrm>
          <a:prstGeom prst="rect">
            <a:avLst/>
          </a:prstGeom>
          <a:noFill/>
          <a:ln>
            <a:noFill/>
          </a:ln>
          <a:effectLst/>
        </p:spPr>
        <p:txBody>
          <a:bodyPr>
            <a:spAutoFit/>
          </a:bodyPr>
          <a:lstStyle/>
          <a:p>
            <a:pPr eaLnBrk="1" hangingPunct="1">
              <a:defRPr/>
            </a:pPr>
            <a:r>
              <a:rPr lang="fr-FR" altLang="fr-FR" sz="15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BILAN MEDICAL PROJET</a:t>
            </a:r>
          </a:p>
        </p:txBody>
      </p:sp>
      <p:sp>
        <p:nvSpPr>
          <p:cNvPr id="3" name="Rectangle 2">
            <a:extLst>
              <a:ext uri="{FF2B5EF4-FFF2-40B4-BE49-F238E27FC236}">
                <a16:creationId xmlns:a16="http://schemas.microsoft.com/office/drawing/2014/main" id="{889BB52B-0D7F-4E1B-A4B2-0DBE332625FF}"/>
              </a:ext>
            </a:extLst>
          </p:cNvPr>
          <p:cNvSpPr/>
          <p:nvPr/>
        </p:nvSpPr>
        <p:spPr>
          <a:xfrm>
            <a:off x="78204" y="1189296"/>
            <a:ext cx="8969541" cy="1030539"/>
          </a:xfrm>
          <a:prstGeom prst="rect">
            <a:avLst/>
          </a:prstGeom>
        </p:spPr>
        <p:txBody>
          <a:bodyPr wrap="square">
            <a:spAutoFit/>
          </a:bodyPr>
          <a:lstStyle/>
          <a:p>
            <a:pPr marL="214313" indent="-214313">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Demandeurs d’emploi inscrits ou non à Pôle Emploi</a:t>
            </a:r>
          </a:p>
          <a:p>
            <a:pPr marL="214313" indent="-214313">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Bénéficiaires de l’obligation d’emploi ou en voie de le devenir et orientés « marché du travail » se situant dans un parcours d’insertion professionnelle et pour lesquels une interrogation subsiste quant à l’adéquation entre le projet en cours de mise en œuvre et le handicap</a:t>
            </a:r>
          </a:p>
        </p:txBody>
      </p:sp>
      <p:sp>
        <p:nvSpPr>
          <p:cNvPr id="6" name="Rectangle 5">
            <a:extLst>
              <a:ext uri="{FF2B5EF4-FFF2-40B4-BE49-F238E27FC236}">
                <a16:creationId xmlns:a16="http://schemas.microsoft.com/office/drawing/2014/main" id="{CA3BE424-8D16-4A33-98F0-C205950803D5}"/>
              </a:ext>
            </a:extLst>
          </p:cNvPr>
          <p:cNvSpPr/>
          <p:nvPr/>
        </p:nvSpPr>
        <p:spPr>
          <a:xfrm>
            <a:off x="96254" y="893390"/>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11" name="Rectangle 10">
            <a:extLst>
              <a:ext uri="{FF2B5EF4-FFF2-40B4-BE49-F238E27FC236}">
                <a16:creationId xmlns:a16="http://schemas.microsoft.com/office/drawing/2014/main" id="{48850BEA-51FA-42C5-9540-9E1EC2486D2D}"/>
              </a:ext>
            </a:extLst>
          </p:cNvPr>
          <p:cNvSpPr/>
          <p:nvPr/>
        </p:nvSpPr>
        <p:spPr>
          <a:xfrm>
            <a:off x="96254" y="2216715"/>
            <a:ext cx="845103"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Objectifs</a:t>
            </a:r>
          </a:p>
        </p:txBody>
      </p:sp>
      <p:sp>
        <p:nvSpPr>
          <p:cNvPr id="7" name="Rectangle 6">
            <a:extLst>
              <a:ext uri="{FF2B5EF4-FFF2-40B4-BE49-F238E27FC236}">
                <a16:creationId xmlns:a16="http://schemas.microsoft.com/office/drawing/2014/main" id="{AA63A342-A17B-4CA0-BD79-7D1D3A50F21F}"/>
              </a:ext>
            </a:extLst>
          </p:cNvPr>
          <p:cNvSpPr/>
          <p:nvPr/>
        </p:nvSpPr>
        <p:spPr>
          <a:xfrm>
            <a:off x="78205" y="2472995"/>
            <a:ext cx="8969541" cy="1030539"/>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Valider l’adéquation homme/handicap, vérifier la compatibilité entre le handicap de la personne et son projet (emploi, formation, création d’activité...).</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Repérer les contre-indications médicales ou les limites fonctionnelles, de nature à influer sur la possibilité d’exercice de l’activité professionnelle, ou la formation, envisagée.</a:t>
            </a:r>
          </a:p>
        </p:txBody>
      </p:sp>
      <p:sp>
        <p:nvSpPr>
          <p:cNvPr id="13" name="Rectangle 12">
            <a:extLst>
              <a:ext uri="{FF2B5EF4-FFF2-40B4-BE49-F238E27FC236}">
                <a16:creationId xmlns:a16="http://schemas.microsoft.com/office/drawing/2014/main" id="{7B8F7EE4-C20A-4E61-B294-FCE2DCC2AC32}"/>
              </a:ext>
            </a:extLst>
          </p:cNvPr>
          <p:cNvSpPr/>
          <p:nvPr/>
        </p:nvSpPr>
        <p:spPr>
          <a:xfrm>
            <a:off x="78204" y="3549694"/>
            <a:ext cx="1146468"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Déroulement</a:t>
            </a:r>
          </a:p>
        </p:txBody>
      </p:sp>
      <p:sp>
        <p:nvSpPr>
          <p:cNvPr id="10" name="Rectangle 9">
            <a:extLst>
              <a:ext uri="{FF2B5EF4-FFF2-40B4-BE49-F238E27FC236}">
                <a16:creationId xmlns:a16="http://schemas.microsoft.com/office/drawing/2014/main" id="{21F43A6D-B749-475B-A7DD-BF264F2BD61B}"/>
              </a:ext>
            </a:extLst>
          </p:cNvPr>
          <p:cNvSpPr/>
          <p:nvPr/>
        </p:nvSpPr>
        <p:spPr>
          <a:xfrm>
            <a:off x="78205" y="3792832"/>
            <a:ext cx="8909384" cy="788164"/>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L’évaluation de la faisabilité du projet au regard des aptitudes physiques, sensorielles ou cognitives du bénéficiaire est réalisée par un médecin au moyen d’un entretien et d’un examen médical ainsi que sur la base des documents médicaux fournis par le bénéficiaire.</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 retour écrit (via une fiche de liaison) est adressée au prescripteur.</a:t>
            </a:r>
          </a:p>
        </p:txBody>
      </p:sp>
      <p:pic>
        <p:nvPicPr>
          <p:cNvPr id="35850" name="Image 11">
            <a:extLst>
              <a:ext uri="{FF2B5EF4-FFF2-40B4-BE49-F238E27FC236}">
                <a16:creationId xmlns:a16="http://schemas.microsoft.com/office/drawing/2014/main" id="{795E3928-4818-42DD-8DC5-C88F15B8CB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6329" y="7145"/>
            <a:ext cx="1094229" cy="6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A2BA7-A0E2-4AE3-9FF8-109A89087E91}"/>
              </a:ext>
            </a:extLst>
          </p:cNvPr>
          <p:cNvSpPr txBox="1">
            <a:spLocks noChangeArrowheads="1"/>
          </p:cNvSpPr>
          <p:nvPr/>
        </p:nvSpPr>
        <p:spPr bwMode="auto">
          <a:xfrm>
            <a:off x="214657" y="1488845"/>
            <a:ext cx="8849225" cy="1078437"/>
          </a:xfrm>
          <a:prstGeom prst="rect">
            <a:avLst/>
          </a:prstGeom>
          <a:noFill/>
          <a:ln>
            <a:noFill/>
          </a:ln>
          <a:effectLst/>
        </p:spPr>
        <p:txBody>
          <a:bodyPr wrap="square">
            <a:spAutoFit/>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Black" pitchFamily="34" charset="0"/>
              </a:defRPr>
            </a:lvl2pPr>
            <a:lvl3pPr algn="l" rtl="0" eaLnBrk="0" fontAlgn="base" hangingPunct="0">
              <a:spcBef>
                <a:spcPct val="0"/>
              </a:spcBef>
              <a:spcAft>
                <a:spcPct val="0"/>
              </a:spcAft>
              <a:defRPr sz="2400">
                <a:solidFill>
                  <a:schemeClr val="accent2"/>
                </a:solidFill>
                <a:latin typeface="Arial Black" pitchFamily="34" charset="0"/>
              </a:defRPr>
            </a:lvl3pPr>
            <a:lvl4pPr algn="l" rtl="0" eaLnBrk="0" fontAlgn="base" hangingPunct="0">
              <a:spcBef>
                <a:spcPct val="0"/>
              </a:spcBef>
              <a:spcAft>
                <a:spcPct val="0"/>
              </a:spcAft>
              <a:defRPr sz="2400">
                <a:solidFill>
                  <a:schemeClr val="accent2"/>
                </a:solidFill>
                <a:latin typeface="Arial Black" pitchFamily="34" charset="0"/>
              </a:defRPr>
            </a:lvl4pPr>
            <a:lvl5pPr algn="l" rtl="0" eaLnBrk="0" fontAlgn="base" hangingPunct="0">
              <a:spcBef>
                <a:spcPct val="0"/>
              </a:spcBef>
              <a:spcAft>
                <a:spcPct val="0"/>
              </a:spcAft>
              <a:defRPr sz="2400">
                <a:solidFill>
                  <a:schemeClr val="accent2"/>
                </a:solidFill>
                <a:latin typeface="Arial Black" pitchFamily="34" charset="0"/>
              </a:defRPr>
            </a:lvl5pPr>
            <a:lvl6pPr marL="457200" algn="l" rtl="0" eaLnBrk="0" fontAlgn="base" hangingPunct="0">
              <a:spcBef>
                <a:spcPct val="0"/>
              </a:spcBef>
              <a:spcAft>
                <a:spcPct val="0"/>
              </a:spcAft>
              <a:defRPr sz="2400">
                <a:solidFill>
                  <a:schemeClr val="accent2"/>
                </a:solidFill>
                <a:latin typeface="Arial Black" pitchFamily="34" charset="0"/>
              </a:defRPr>
            </a:lvl6pPr>
            <a:lvl7pPr marL="914400" algn="l" rtl="0" eaLnBrk="0" fontAlgn="base" hangingPunct="0">
              <a:spcBef>
                <a:spcPct val="0"/>
              </a:spcBef>
              <a:spcAft>
                <a:spcPct val="0"/>
              </a:spcAft>
              <a:defRPr sz="2400">
                <a:solidFill>
                  <a:schemeClr val="accent2"/>
                </a:solidFill>
                <a:latin typeface="Arial Black" pitchFamily="34" charset="0"/>
              </a:defRPr>
            </a:lvl7pPr>
            <a:lvl8pPr marL="1371600" algn="l" rtl="0" eaLnBrk="0" fontAlgn="base" hangingPunct="0">
              <a:spcBef>
                <a:spcPct val="0"/>
              </a:spcBef>
              <a:spcAft>
                <a:spcPct val="0"/>
              </a:spcAft>
              <a:defRPr sz="2400">
                <a:solidFill>
                  <a:schemeClr val="accent2"/>
                </a:solidFill>
                <a:latin typeface="Arial Black" pitchFamily="34" charset="0"/>
              </a:defRPr>
            </a:lvl8pPr>
            <a:lvl9pPr marL="1828800" algn="l" rtl="0" eaLnBrk="0" fontAlgn="base" hangingPunct="0">
              <a:spcBef>
                <a:spcPct val="0"/>
              </a:spcBef>
              <a:spcAft>
                <a:spcPct val="0"/>
              </a:spcAft>
              <a:defRPr sz="2400">
                <a:solidFill>
                  <a:schemeClr val="accent2"/>
                </a:solidFill>
                <a:latin typeface="Arial Black" pitchFamily="34" charset="0"/>
              </a:defRPr>
            </a:lvl9pPr>
          </a:lstStyle>
          <a:p>
            <a:pPr algn="ctr" eaLnBrk="1" hangingPunct="1">
              <a:lnSpc>
                <a:spcPct val="140000"/>
              </a:lnSpc>
              <a:defRPr/>
            </a:pPr>
            <a:r>
              <a:rPr kumimoji="1" lang="fr-FR" b="1" kern="0" dirty="0">
                <a:solidFill>
                  <a:srgbClr val="003B5C"/>
                </a:solidFill>
              </a:rPr>
              <a:t>LES </a:t>
            </a:r>
            <a:r>
              <a:rPr kumimoji="1" lang="fr-FR" b="1" u="sng" kern="0" dirty="0">
                <a:solidFill>
                  <a:srgbClr val="003B5C"/>
                </a:solidFill>
              </a:rPr>
              <a:t>PRINCIPAUX</a:t>
            </a:r>
            <a:r>
              <a:rPr kumimoji="1" lang="fr-FR" b="1" kern="0" dirty="0">
                <a:solidFill>
                  <a:srgbClr val="003B5C"/>
                </a:solidFill>
              </a:rPr>
              <a:t> DISPOSITIFS D’EVALUATION ET D’ACCES A LA  FORMATION EN MILIEU ORDINAIRE DE TRAVAIL</a:t>
            </a:r>
            <a:endParaRPr kumimoji="1" lang="fr-FR" altLang="fr-FR" b="1" kern="0" dirty="0">
              <a:solidFill>
                <a:srgbClr val="003B5C"/>
              </a:solidFill>
            </a:endParaRPr>
          </a:p>
        </p:txBody>
      </p:sp>
      <p:sp>
        <p:nvSpPr>
          <p:cNvPr id="2" name="Rectangle 1">
            <a:extLst>
              <a:ext uri="{FF2B5EF4-FFF2-40B4-BE49-F238E27FC236}">
                <a16:creationId xmlns:a16="http://schemas.microsoft.com/office/drawing/2014/main" id="{BC888490-188A-4EBE-8D11-A12EA476C5A7}"/>
              </a:ext>
            </a:extLst>
          </p:cNvPr>
          <p:cNvSpPr/>
          <p:nvPr/>
        </p:nvSpPr>
        <p:spPr>
          <a:xfrm>
            <a:off x="1601985" y="2971114"/>
            <a:ext cx="5940029" cy="461665"/>
          </a:xfrm>
          <a:prstGeom prst="rect">
            <a:avLst/>
          </a:prstGeom>
        </p:spPr>
        <p:txBody>
          <a:bodyPr>
            <a:spAutoFit/>
          </a:bodyPr>
          <a:lstStyle/>
          <a:p>
            <a:pPr algn="ctr">
              <a:defRPr/>
            </a:pPr>
            <a:r>
              <a:rPr lang="fr-FR" sz="2400" b="1" i="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Droit commun / Droit spécifique</a:t>
            </a:r>
          </a:p>
        </p:txBody>
      </p:sp>
      <p:pic>
        <p:nvPicPr>
          <p:cNvPr id="17413" name="Image 5">
            <a:extLst>
              <a:ext uri="{FF2B5EF4-FFF2-40B4-BE49-F238E27FC236}">
                <a16:creationId xmlns:a16="http://schemas.microsoft.com/office/drawing/2014/main" id="{F8EDAF6D-BFC4-4D13-BC20-6C90940209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58" y="5953"/>
            <a:ext cx="1076765" cy="6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EBB68-F45F-4FAD-A0CE-21FEE8E660E2}"/>
              </a:ext>
            </a:extLst>
          </p:cNvPr>
          <p:cNvSpPr txBox="1">
            <a:spLocks noChangeArrowheads="1"/>
          </p:cNvSpPr>
          <p:nvPr/>
        </p:nvSpPr>
        <p:spPr bwMode="auto">
          <a:xfrm>
            <a:off x="171450" y="1612044"/>
            <a:ext cx="8801100" cy="1559401"/>
          </a:xfrm>
          <a:prstGeom prst="rect">
            <a:avLst/>
          </a:prstGeom>
          <a:noFill/>
          <a:ln>
            <a:noFill/>
          </a:ln>
          <a:effectLst/>
        </p:spPr>
        <p:txBody>
          <a:bodyPr wrap="square">
            <a:spAutoFit/>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Black" pitchFamily="34" charset="0"/>
              </a:defRPr>
            </a:lvl2pPr>
            <a:lvl3pPr algn="l" rtl="0" eaLnBrk="0" fontAlgn="base" hangingPunct="0">
              <a:spcBef>
                <a:spcPct val="0"/>
              </a:spcBef>
              <a:spcAft>
                <a:spcPct val="0"/>
              </a:spcAft>
              <a:defRPr sz="2400">
                <a:solidFill>
                  <a:schemeClr val="accent2"/>
                </a:solidFill>
                <a:latin typeface="Arial Black" pitchFamily="34" charset="0"/>
              </a:defRPr>
            </a:lvl3pPr>
            <a:lvl4pPr algn="l" rtl="0" eaLnBrk="0" fontAlgn="base" hangingPunct="0">
              <a:spcBef>
                <a:spcPct val="0"/>
              </a:spcBef>
              <a:spcAft>
                <a:spcPct val="0"/>
              </a:spcAft>
              <a:defRPr sz="2400">
                <a:solidFill>
                  <a:schemeClr val="accent2"/>
                </a:solidFill>
                <a:latin typeface="Arial Black" pitchFamily="34" charset="0"/>
              </a:defRPr>
            </a:lvl4pPr>
            <a:lvl5pPr algn="l" rtl="0" eaLnBrk="0" fontAlgn="base" hangingPunct="0">
              <a:spcBef>
                <a:spcPct val="0"/>
              </a:spcBef>
              <a:spcAft>
                <a:spcPct val="0"/>
              </a:spcAft>
              <a:defRPr sz="2400">
                <a:solidFill>
                  <a:schemeClr val="accent2"/>
                </a:solidFill>
                <a:latin typeface="Arial Black" pitchFamily="34" charset="0"/>
              </a:defRPr>
            </a:lvl5pPr>
            <a:lvl6pPr marL="457200" algn="l" rtl="0" eaLnBrk="0" fontAlgn="base" hangingPunct="0">
              <a:spcBef>
                <a:spcPct val="0"/>
              </a:spcBef>
              <a:spcAft>
                <a:spcPct val="0"/>
              </a:spcAft>
              <a:defRPr sz="2400">
                <a:solidFill>
                  <a:schemeClr val="accent2"/>
                </a:solidFill>
                <a:latin typeface="Arial Black" pitchFamily="34" charset="0"/>
              </a:defRPr>
            </a:lvl6pPr>
            <a:lvl7pPr marL="914400" algn="l" rtl="0" eaLnBrk="0" fontAlgn="base" hangingPunct="0">
              <a:spcBef>
                <a:spcPct val="0"/>
              </a:spcBef>
              <a:spcAft>
                <a:spcPct val="0"/>
              </a:spcAft>
              <a:defRPr sz="2400">
                <a:solidFill>
                  <a:schemeClr val="accent2"/>
                </a:solidFill>
                <a:latin typeface="Arial Black" pitchFamily="34" charset="0"/>
              </a:defRPr>
            </a:lvl7pPr>
            <a:lvl8pPr marL="1371600" algn="l" rtl="0" eaLnBrk="0" fontAlgn="base" hangingPunct="0">
              <a:spcBef>
                <a:spcPct val="0"/>
              </a:spcBef>
              <a:spcAft>
                <a:spcPct val="0"/>
              </a:spcAft>
              <a:defRPr sz="2400">
                <a:solidFill>
                  <a:schemeClr val="accent2"/>
                </a:solidFill>
                <a:latin typeface="Arial Black" pitchFamily="34" charset="0"/>
              </a:defRPr>
            </a:lvl8pPr>
            <a:lvl9pPr marL="1828800" algn="l" rtl="0" eaLnBrk="0" fontAlgn="base" hangingPunct="0">
              <a:spcBef>
                <a:spcPct val="0"/>
              </a:spcBef>
              <a:spcAft>
                <a:spcPct val="0"/>
              </a:spcAft>
              <a:defRPr sz="2400">
                <a:solidFill>
                  <a:schemeClr val="accent2"/>
                </a:solidFill>
                <a:latin typeface="Arial Black" pitchFamily="34" charset="0"/>
              </a:defRPr>
            </a:lvl9pPr>
          </a:lstStyle>
          <a:p>
            <a:pPr algn="ctr" eaLnBrk="1" hangingPunct="1">
              <a:lnSpc>
                <a:spcPct val="140000"/>
              </a:lnSpc>
              <a:defRPr/>
            </a:pPr>
            <a:r>
              <a:rPr kumimoji="1" lang="fr-FR" sz="2800" b="1" kern="0" dirty="0">
                <a:solidFill>
                  <a:srgbClr val="003B5C"/>
                </a:solidFill>
              </a:rPr>
              <a:t>Pour aller plus loin dans le domaine de la formation !...</a:t>
            </a:r>
          </a:p>
          <a:p>
            <a:pPr algn="ctr" eaLnBrk="1" hangingPunct="1">
              <a:lnSpc>
                <a:spcPct val="140000"/>
              </a:lnSpc>
              <a:defRPr/>
            </a:pPr>
            <a:endParaRPr kumimoji="1" lang="fr-FR" sz="2250" kern="0" dirty="0">
              <a:solidFill>
                <a:srgbClr val="003B5C"/>
              </a:solidFill>
            </a:endParaRPr>
          </a:p>
          <a:p>
            <a:pPr algn="ctr" eaLnBrk="1" hangingPunct="1">
              <a:lnSpc>
                <a:spcPct val="140000"/>
              </a:lnSpc>
              <a:defRPr/>
            </a:pPr>
            <a:r>
              <a:rPr lang="fr-FR" sz="2000" b="1" dirty="0">
                <a:solidFill>
                  <a:srgbClr val="BC8F00"/>
                </a:solidFill>
                <a:effectLst>
                  <a:outerShdw blurRad="38100" dist="38100" dir="2700000" algn="tl">
                    <a:srgbClr val="C0C0C0"/>
                  </a:outerShdw>
                </a:effectLst>
                <a:latin typeface="Century Gothic" pitchFamily="34" charset="0"/>
                <a:ea typeface="+mn-ea"/>
                <a:cs typeface="Arial" panose="020B0604020202020204" pitchFamily="34" charset="0"/>
              </a:rPr>
              <a:t>http://travail-emploi.gouv.fr/formation-professionnelle/</a:t>
            </a:r>
          </a:p>
        </p:txBody>
      </p:sp>
      <p:pic>
        <p:nvPicPr>
          <p:cNvPr id="36868" name="Image 5">
            <a:extLst>
              <a:ext uri="{FF2B5EF4-FFF2-40B4-BE49-F238E27FC236}">
                <a16:creationId xmlns:a16="http://schemas.microsoft.com/office/drawing/2014/main" id="{B3DC99FB-BFE4-4FDA-9EE0-AA91F7C6E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63" y="7145"/>
            <a:ext cx="1079397" cy="65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46D23-611C-498E-9D7F-CA84899C2883}"/>
              </a:ext>
            </a:extLst>
          </p:cNvPr>
          <p:cNvSpPr txBox="1">
            <a:spLocks noChangeArrowheads="1"/>
          </p:cNvSpPr>
          <p:nvPr/>
        </p:nvSpPr>
        <p:spPr bwMode="auto">
          <a:xfrm>
            <a:off x="174459" y="1966913"/>
            <a:ext cx="8813130" cy="1078437"/>
          </a:xfrm>
          <a:prstGeom prst="rect">
            <a:avLst/>
          </a:prstGeom>
          <a:noFill/>
          <a:ln>
            <a:noFill/>
          </a:ln>
          <a:effectLst/>
        </p:spPr>
        <p:txBody>
          <a:bodyPr wrap="square">
            <a:spAutoFit/>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Black" pitchFamily="34" charset="0"/>
              </a:defRPr>
            </a:lvl2pPr>
            <a:lvl3pPr algn="l" rtl="0" eaLnBrk="0" fontAlgn="base" hangingPunct="0">
              <a:spcBef>
                <a:spcPct val="0"/>
              </a:spcBef>
              <a:spcAft>
                <a:spcPct val="0"/>
              </a:spcAft>
              <a:defRPr sz="2400">
                <a:solidFill>
                  <a:schemeClr val="accent2"/>
                </a:solidFill>
                <a:latin typeface="Arial Black" pitchFamily="34" charset="0"/>
              </a:defRPr>
            </a:lvl3pPr>
            <a:lvl4pPr algn="l" rtl="0" eaLnBrk="0" fontAlgn="base" hangingPunct="0">
              <a:spcBef>
                <a:spcPct val="0"/>
              </a:spcBef>
              <a:spcAft>
                <a:spcPct val="0"/>
              </a:spcAft>
              <a:defRPr sz="2400">
                <a:solidFill>
                  <a:schemeClr val="accent2"/>
                </a:solidFill>
                <a:latin typeface="Arial Black" pitchFamily="34" charset="0"/>
              </a:defRPr>
            </a:lvl4pPr>
            <a:lvl5pPr algn="l" rtl="0" eaLnBrk="0" fontAlgn="base" hangingPunct="0">
              <a:spcBef>
                <a:spcPct val="0"/>
              </a:spcBef>
              <a:spcAft>
                <a:spcPct val="0"/>
              </a:spcAft>
              <a:defRPr sz="2400">
                <a:solidFill>
                  <a:schemeClr val="accent2"/>
                </a:solidFill>
                <a:latin typeface="Arial Black" pitchFamily="34" charset="0"/>
              </a:defRPr>
            </a:lvl5pPr>
            <a:lvl6pPr marL="457200" algn="l" rtl="0" eaLnBrk="0" fontAlgn="base" hangingPunct="0">
              <a:spcBef>
                <a:spcPct val="0"/>
              </a:spcBef>
              <a:spcAft>
                <a:spcPct val="0"/>
              </a:spcAft>
              <a:defRPr sz="2400">
                <a:solidFill>
                  <a:schemeClr val="accent2"/>
                </a:solidFill>
                <a:latin typeface="Arial Black" pitchFamily="34" charset="0"/>
              </a:defRPr>
            </a:lvl6pPr>
            <a:lvl7pPr marL="914400" algn="l" rtl="0" eaLnBrk="0" fontAlgn="base" hangingPunct="0">
              <a:spcBef>
                <a:spcPct val="0"/>
              </a:spcBef>
              <a:spcAft>
                <a:spcPct val="0"/>
              </a:spcAft>
              <a:defRPr sz="2400">
                <a:solidFill>
                  <a:schemeClr val="accent2"/>
                </a:solidFill>
                <a:latin typeface="Arial Black" pitchFamily="34" charset="0"/>
              </a:defRPr>
            </a:lvl7pPr>
            <a:lvl8pPr marL="1371600" algn="l" rtl="0" eaLnBrk="0" fontAlgn="base" hangingPunct="0">
              <a:spcBef>
                <a:spcPct val="0"/>
              </a:spcBef>
              <a:spcAft>
                <a:spcPct val="0"/>
              </a:spcAft>
              <a:defRPr sz="2400">
                <a:solidFill>
                  <a:schemeClr val="accent2"/>
                </a:solidFill>
                <a:latin typeface="Arial Black" pitchFamily="34" charset="0"/>
              </a:defRPr>
            </a:lvl8pPr>
            <a:lvl9pPr marL="1828800" algn="l" rtl="0" eaLnBrk="0" fontAlgn="base" hangingPunct="0">
              <a:spcBef>
                <a:spcPct val="0"/>
              </a:spcBef>
              <a:spcAft>
                <a:spcPct val="0"/>
              </a:spcAft>
              <a:defRPr sz="2400">
                <a:solidFill>
                  <a:schemeClr val="accent2"/>
                </a:solidFill>
                <a:latin typeface="Arial Black" pitchFamily="34" charset="0"/>
              </a:defRPr>
            </a:lvl9pPr>
          </a:lstStyle>
          <a:p>
            <a:pPr algn="ctr" eaLnBrk="1" hangingPunct="1">
              <a:lnSpc>
                <a:spcPct val="140000"/>
              </a:lnSpc>
              <a:defRPr/>
            </a:pPr>
            <a:r>
              <a:rPr kumimoji="1" lang="fr-FR" b="1" kern="0" dirty="0">
                <a:solidFill>
                  <a:srgbClr val="003B5C"/>
                </a:solidFill>
              </a:rPr>
              <a:t>LES </a:t>
            </a:r>
            <a:r>
              <a:rPr kumimoji="1" lang="fr-FR" b="1" u="sng" kern="0" dirty="0">
                <a:solidFill>
                  <a:srgbClr val="003B5C"/>
                </a:solidFill>
              </a:rPr>
              <a:t>PRINCIPAUX</a:t>
            </a:r>
            <a:r>
              <a:rPr kumimoji="1" lang="fr-FR" b="1" kern="0" dirty="0">
                <a:solidFill>
                  <a:srgbClr val="003B5C"/>
                </a:solidFill>
              </a:rPr>
              <a:t> DISPOSITIFS </a:t>
            </a:r>
          </a:p>
          <a:p>
            <a:pPr algn="ctr" eaLnBrk="1" hangingPunct="1">
              <a:lnSpc>
                <a:spcPct val="140000"/>
              </a:lnSpc>
              <a:defRPr/>
            </a:pPr>
            <a:r>
              <a:rPr kumimoji="1" lang="fr-FR" b="1" kern="0" dirty="0">
                <a:solidFill>
                  <a:srgbClr val="003B5C"/>
                </a:solidFill>
              </a:rPr>
              <a:t>D’ACCES A L’EMPLOI EN MILIEU ORDINAIRE DE TRAVAIL</a:t>
            </a:r>
            <a:endParaRPr kumimoji="1" lang="fr-FR" altLang="fr-FR" b="1" kern="0" dirty="0">
              <a:solidFill>
                <a:srgbClr val="003B5C"/>
              </a:solidFill>
            </a:endParaRPr>
          </a:p>
        </p:txBody>
      </p:sp>
      <p:pic>
        <p:nvPicPr>
          <p:cNvPr id="37892" name="Image 5">
            <a:extLst>
              <a:ext uri="{FF2B5EF4-FFF2-40B4-BE49-F238E27FC236}">
                <a16:creationId xmlns:a16="http://schemas.microsoft.com/office/drawing/2014/main" id="{777E1EB1-8FAB-490F-AFFC-4DE747B745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62" y="7145"/>
            <a:ext cx="1079397" cy="65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927716" y="2646568"/>
            <a:ext cx="1069525" cy="369332"/>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b="1"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EMPLOI</a:t>
            </a:r>
          </a:p>
        </p:txBody>
      </p:sp>
      <p:sp>
        <p:nvSpPr>
          <p:cNvPr id="8" name="Text Box 25"/>
          <p:cNvSpPr txBox="1">
            <a:spLocks noChangeArrowheads="1"/>
          </p:cNvSpPr>
          <p:nvPr/>
        </p:nvSpPr>
        <p:spPr bwMode="auto">
          <a:xfrm>
            <a:off x="2153842" y="1953817"/>
            <a:ext cx="745331" cy="276999"/>
          </a:xfrm>
          <a:prstGeom prst="rect">
            <a:avLst/>
          </a:prstGeom>
          <a:noFill/>
          <a:ln>
            <a:noFill/>
          </a:ln>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3366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NACRE</a:t>
            </a:r>
            <a:endParaRPr kumimoji="0" lang="fr-FR" altLang="fr-FR" sz="900" b="0" i="0" u="none" strike="noStrike" kern="1200" cap="none" spc="0" normalizeH="0" baseline="0" noProof="0" dirty="0">
              <a:ln>
                <a:noFill/>
              </a:ln>
              <a:solidFill>
                <a:srgbClr val="3366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 Box 31"/>
          <p:cNvSpPr txBox="1">
            <a:spLocks noChangeArrowheads="1"/>
          </p:cNvSpPr>
          <p:nvPr/>
        </p:nvSpPr>
        <p:spPr bwMode="auto">
          <a:xfrm>
            <a:off x="748726" y="1085850"/>
            <a:ext cx="2752724" cy="461665"/>
          </a:xfrm>
          <a:prstGeom prst="rect">
            <a:avLst/>
          </a:prstGeom>
          <a:noFill/>
          <a:ln>
            <a:noFill/>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AIDE A L’EXERCICE D’UNE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ACTIVITE NON SALARIEE</a:t>
            </a:r>
            <a:r>
              <a:rPr kumimoji="0" lang="fr-FR" altLang="fr-FR" sz="1200" b="0" i="0" u="none" strike="noStrike" kern="1200" cap="none" spc="0" normalizeH="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(RLH)</a:t>
            </a:r>
          </a:p>
        </p:txBody>
      </p:sp>
      <p:sp>
        <p:nvSpPr>
          <p:cNvPr id="15" name="Text Box 34"/>
          <p:cNvSpPr txBox="1">
            <a:spLocks noChangeArrowheads="1"/>
          </p:cNvSpPr>
          <p:nvPr/>
        </p:nvSpPr>
        <p:spPr bwMode="auto">
          <a:xfrm>
            <a:off x="2486025" y="4374357"/>
            <a:ext cx="1406129" cy="461665"/>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ASSOCIATION INTERMEDIAIRE</a:t>
            </a:r>
          </a:p>
        </p:txBody>
      </p:sp>
      <p:sp>
        <p:nvSpPr>
          <p:cNvPr id="21" name="Text Box 44"/>
          <p:cNvSpPr txBox="1">
            <a:spLocks noChangeArrowheads="1"/>
          </p:cNvSpPr>
          <p:nvPr/>
        </p:nvSpPr>
        <p:spPr bwMode="auto">
          <a:xfrm>
            <a:off x="5716191" y="4004073"/>
            <a:ext cx="519694" cy="276999"/>
          </a:xfrm>
          <a:prstGeom prst="rect">
            <a:avLst/>
          </a:prstGeom>
          <a:noFill/>
          <a:ln>
            <a:noFill/>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ETTI</a:t>
            </a:r>
          </a:p>
        </p:txBody>
      </p:sp>
      <p:grpSp>
        <p:nvGrpSpPr>
          <p:cNvPr id="2" name="Group 53"/>
          <p:cNvGrpSpPr>
            <a:grpSpLocks/>
          </p:cNvGrpSpPr>
          <p:nvPr/>
        </p:nvGrpSpPr>
        <p:grpSpPr bwMode="auto">
          <a:xfrm>
            <a:off x="2544366" y="1522810"/>
            <a:ext cx="3139678" cy="2902744"/>
            <a:chOff x="1232" y="1082"/>
            <a:chExt cx="2637" cy="2438"/>
          </a:xfrm>
        </p:grpSpPr>
        <p:sp>
          <p:nvSpPr>
            <p:cNvPr id="46112" name="AutoShape 15"/>
            <p:cNvSpPr>
              <a:spLocks noChangeArrowheads="1"/>
            </p:cNvSpPr>
            <p:nvPr/>
          </p:nvSpPr>
          <p:spPr bwMode="auto">
            <a:xfrm>
              <a:off x="1828" y="1296"/>
              <a:ext cx="2041"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2 h 21600"/>
                <a:gd name="T26" fmla="*/ 18436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3" y="10800"/>
                  </a:moveTo>
                  <a:cubicBezTo>
                    <a:pt x="313" y="16592"/>
                    <a:pt x="5008" y="21287"/>
                    <a:pt x="10800" y="21287"/>
                  </a:cubicBezTo>
                  <a:cubicBezTo>
                    <a:pt x="16592" y="21287"/>
                    <a:pt x="21287" y="16592"/>
                    <a:pt x="21287" y="10800"/>
                  </a:cubicBezTo>
                  <a:cubicBezTo>
                    <a:pt x="21287" y="5008"/>
                    <a:pt x="16592" y="313"/>
                    <a:pt x="10800" y="313"/>
                  </a:cubicBezTo>
                  <a:cubicBezTo>
                    <a:pt x="5008" y="313"/>
                    <a:pt x="313" y="5008"/>
                    <a:pt x="313" y="10800"/>
                  </a:cubicBezTo>
                  <a:close/>
                </a:path>
              </a:pathLst>
            </a:custGeom>
            <a:solidFill>
              <a:srgbClr val="DEA900"/>
            </a:solidFill>
            <a:ln w="9525">
              <a:solidFill>
                <a:srgbClr val="BC8F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3" name="Line 16"/>
            <p:cNvSpPr>
              <a:spLocks noChangeShapeType="1"/>
            </p:cNvSpPr>
            <p:nvPr/>
          </p:nvSpPr>
          <p:spPr bwMode="auto">
            <a:xfrm flipV="1">
              <a:off x="1232" y="2204"/>
              <a:ext cx="758" cy="31"/>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4" name="Line 19"/>
            <p:cNvSpPr>
              <a:spLocks noChangeShapeType="1"/>
            </p:cNvSpPr>
            <p:nvPr/>
          </p:nvSpPr>
          <p:spPr bwMode="auto">
            <a:xfrm>
              <a:off x="2870" y="2760"/>
              <a:ext cx="89" cy="760"/>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5" name="Line 20"/>
            <p:cNvSpPr>
              <a:spLocks noChangeShapeType="1"/>
            </p:cNvSpPr>
            <p:nvPr/>
          </p:nvSpPr>
          <p:spPr bwMode="auto">
            <a:xfrm>
              <a:off x="1875" y="1082"/>
              <a:ext cx="511" cy="623"/>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6" name="Line 22"/>
            <p:cNvSpPr>
              <a:spLocks noChangeShapeType="1"/>
            </p:cNvSpPr>
            <p:nvPr/>
          </p:nvSpPr>
          <p:spPr bwMode="auto">
            <a:xfrm flipV="1">
              <a:off x="2102" y="2703"/>
              <a:ext cx="470" cy="672"/>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7" name="Line 41"/>
            <p:cNvSpPr>
              <a:spLocks noChangeShapeType="1"/>
            </p:cNvSpPr>
            <p:nvPr/>
          </p:nvSpPr>
          <p:spPr bwMode="auto">
            <a:xfrm flipV="1">
              <a:off x="1638" y="2591"/>
              <a:ext cx="586" cy="333"/>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8" name="Line 43"/>
            <p:cNvSpPr>
              <a:spLocks noChangeShapeType="1"/>
            </p:cNvSpPr>
            <p:nvPr/>
          </p:nvSpPr>
          <p:spPr bwMode="auto">
            <a:xfrm>
              <a:off x="1438" y="1601"/>
              <a:ext cx="687" cy="372"/>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19" name="Line 46"/>
            <p:cNvSpPr>
              <a:spLocks noChangeShapeType="1"/>
            </p:cNvSpPr>
            <p:nvPr/>
          </p:nvSpPr>
          <p:spPr bwMode="auto">
            <a:xfrm>
              <a:off x="3153" y="2623"/>
              <a:ext cx="702" cy="511"/>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9" name="Text Box 34"/>
          <p:cNvSpPr txBox="1">
            <a:spLocks noChangeArrowheads="1"/>
          </p:cNvSpPr>
          <p:nvPr/>
        </p:nvSpPr>
        <p:spPr bwMode="auto">
          <a:xfrm>
            <a:off x="1709738" y="2797969"/>
            <a:ext cx="721519" cy="276999"/>
          </a:xfrm>
          <a:prstGeom prst="rect">
            <a:avLst/>
          </a:prstGeom>
          <a:noFill/>
          <a:ln>
            <a:noFill/>
          </a:ln>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3366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ACRE</a:t>
            </a:r>
          </a:p>
        </p:txBody>
      </p:sp>
      <p:sp>
        <p:nvSpPr>
          <p:cNvPr id="30" name="Text Box 34"/>
          <p:cNvSpPr txBox="1">
            <a:spLocks noChangeArrowheads="1"/>
          </p:cNvSpPr>
          <p:nvPr/>
        </p:nvSpPr>
        <p:spPr bwMode="auto">
          <a:xfrm>
            <a:off x="1603773" y="3857625"/>
            <a:ext cx="1764506" cy="461665"/>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ATELIER CHANTIER D’INSERTION</a:t>
            </a:r>
          </a:p>
        </p:txBody>
      </p:sp>
      <p:sp>
        <p:nvSpPr>
          <p:cNvPr id="31" name="Text Box 34"/>
          <p:cNvSpPr txBox="1">
            <a:spLocks noChangeArrowheads="1"/>
          </p:cNvSpPr>
          <p:nvPr/>
        </p:nvSpPr>
        <p:spPr bwMode="auto">
          <a:xfrm>
            <a:off x="3983831" y="4438650"/>
            <a:ext cx="1406128" cy="461665"/>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ENTREPRISE D’INSERTION</a:t>
            </a:r>
          </a:p>
        </p:txBody>
      </p:sp>
      <p:sp>
        <p:nvSpPr>
          <p:cNvPr id="38" name="Text Box 30"/>
          <p:cNvSpPr txBox="1">
            <a:spLocks noChangeArrowheads="1"/>
          </p:cNvSpPr>
          <p:nvPr/>
        </p:nvSpPr>
        <p:spPr bwMode="auto">
          <a:xfrm>
            <a:off x="3527207" y="771525"/>
            <a:ext cx="1489511" cy="461665"/>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PEC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1"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remplace CUI-CAE</a:t>
            </a:r>
          </a:p>
        </p:txBody>
      </p:sp>
      <p:sp>
        <p:nvSpPr>
          <p:cNvPr id="46093" name="Line 17"/>
          <p:cNvSpPr>
            <a:spLocks noChangeShapeType="1"/>
          </p:cNvSpPr>
          <p:nvPr/>
        </p:nvSpPr>
        <p:spPr bwMode="auto">
          <a:xfrm flipH="1">
            <a:off x="4271963" y="1243013"/>
            <a:ext cx="1191" cy="828675"/>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094" name="Rectangle 3"/>
          <p:cNvSpPr>
            <a:spLocks noChangeArrowheads="1"/>
          </p:cNvSpPr>
          <p:nvPr/>
        </p:nvSpPr>
        <p:spPr bwMode="auto">
          <a:xfrm>
            <a:off x="6847739" y="4266010"/>
            <a:ext cx="158353" cy="108347"/>
          </a:xfrm>
          <a:prstGeom prst="rect">
            <a:avLst/>
          </a:prstGeom>
          <a:solidFill>
            <a:srgbClr val="BC8F00"/>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3" name="Text Box 30"/>
          <p:cNvSpPr txBox="1">
            <a:spLocks noChangeArrowheads="1"/>
          </p:cNvSpPr>
          <p:nvPr/>
        </p:nvSpPr>
        <p:spPr bwMode="auto">
          <a:xfrm>
            <a:off x="6244829" y="4199376"/>
            <a:ext cx="2441972" cy="542456"/>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Dispositifs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Insertion par l’activité économique (SIAE) + Entreprises adaptées</a:t>
            </a:r>
          </a:p>
        </p:txBody>
      </p:sp>
      <p:sp>
        <p:nvSpPr>
          <p:cNvPr id="34" name="Text Box 28"/>
          <p:cNvSpPr txBox="1">
            <a:spLocks noChangeArrowheads="1"/>
          </p:cNvSpPr>
          <p:nvPr/>
        </p:nvSpPr>
        <p:spPr bwMode="auto">
          <a:xfrm>
            <a:off x="5074798" y="1177529"/>
            <a:ext cx="2315057" cy="276999"/>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PACEA  / GARANTIE JEUNES</a:t>
            </a:r>
          </a:p>
        </p:txBody>
      </p:sp>
      <p:sp>
        <p:nvSpPr>
          <p:cNvPr id="46097" name="Line 40"/>
          <p:cNvSpPr>
            <a:spLocks noChangeShapeType="1"/>
          </p:cNvSpPr>
          <p:nvPr/>
        </p:nvSpPr>
        <p:spPr bwMode="auto">
          <a:xfrm flipV="1">
            <a:off x="4810125" y="1484710"/>
            <a:ext cx="665560" cy="546497"/>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098" name="Rectangle 35"/>
          <p:cNvSpPr>
            <a:spLocks noChangeArrowheads="1"/>
          </p:cNvSpPr>
          <p:nvPr/>
        </p:nvSpPr>
        <p:spPr bwMode="auto">
          <a:xfrm>
            <a:off x="584599" y="1893481"/>
            <a:ext cx="158353" cy="108347"/>
          </a:xfrm>
          <a:prstGeom prst="rect">
            <a:avLst/>
          </a:prstGeom>
          <a:solidFill>
            <a:srgbClr val="336600"/>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7" name="Text Box 30"/>
          <p:cNvSpPr txBox="1">
            <a:spLocks noChangeArrowheads="1"/>
          </p:cNvSpPr>
          <p:nvPr/>
        </p:nvSpPr>
        <p:spPr bwMode="auto">
          <a:xfrm>
            <a:off x="400052" y="1838401"/>
            <a:ext cx="1443038" cy="392415"/>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3366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Dispositifs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3366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Création d’activité</a:t>
            </a:r>
          </a:p>
        </p:txBody>
      </p:sp>
      <p:sp>
        <p:nvSpPr>
          <p:cNvPr id="39" name="Text Box 30"/>
          <p:cNvSpPr txBox="1">
            <a:spLocks noChangeArrowheads="1"/>
          </p:cNvSpPr>
          <p:nvPr/>
        </p:nvSpPr>
        <p:spPr bwMode="auto">
          <a:xfrm>
            <a:off x="7142558" y="998831"/>
            <a:ext cx="2097881" cy="392415"/>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Dispositifs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975" b="1"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Contrats aidés</a:t>
            </a:r>
          </a:p>
        </p:txBody>
      </p:sp>
      <p:sp>
        <p:nvSpPr>
          <p:cNvPr id="46101" name="Rectangle 39"/>
          <p:cNvSpPr>
            <a:spLocks noChangeArrowheads="1"/>
          </p:cNvSpPr>
          <p:nvPr/>
        </p:nvSpPr>
        <p:spPr bwMode="auto">
          <a:xfrm>
            <a:off x="7631903" y="1064315"/>
            <a:ext cx="158354" cy="108347"/>
          </a:xfrm>
          <a:prstGeom prst="rect">
            <a:avLst/>
          </a:prstGeom>
          <a:solidFill>
            <a:srgbClr val="336699"/>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0" name="Text Box 30"/>
          <p:cNvSpPr txBox="1">
            <a:spLocks noChangeArrowheads="1"/>
          </p:cNvSpPr>
          <p:nvPr/>
        </p:nvSpPr>
        <p:spPr bwMode="auto">
          <a:xfrm>
            <a:off x="6294382" y="2653904"/>
            <a:ext cx="553357" cy="276999"/>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POEI</a:t>
            </a:r>
            <a:endParaRPr kumimoji="0" lang="fr-FR" altLang="fr-FR" sz="788"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6103" name="Line 40"/>
          <p:cNvSpPr>
            <a:spLocks noChangeShapeType="1"/>
          </p:cNvSpPr>
          <p:nvPr/>
        </p:nvSpPr>
        <p:spPr bwMode="auto">
          <a:xfrm>
            <a:off x="5331619" y="2763441"/>
            <a:ext cx="913210" cy="28575"/>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6106" name="Line 40"/>
          <p:cNvSpPr>
            <a:spLocks noChangeShapeType="1"/>
          </p:cNvSpPr>
          <p:nvPr/>
        </p:nvSpPr>
        <p:spPr bwMode="auto">
          <a:xfrm>
            <a:off x="5210175" y="3218260"/>
            <a:ext cx="909638" cy="234553"/>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Text Box 44"/>
          <p:cNvSpPr txBox="1">
            <a:spLocks noChangeArrowheads="1"/>
          </p:cNvSpPr>
          <p:nvPr/>
        </p:nvSpPr>
        <p:spPr bwMode="auto">
          <a:xfrm>
            <a:off x="6084094" y="3238500"/>
            <a:ext cx="2602707" cy="553998"/>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Entreprise Adaptée de Travail Temporaire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 expérimentation jusqu’en 2022</a:t>
            </a:r>
          </a:p>
        </p:txBody>
      </p:sp>
      <p:sp>
        <p:nvSpPr>
          <p:cNvPr id="46108" name="Line 40"/>
          <p:cNvSpPr>
            <a:spLocks noChangeShapeType="1"/>
          </p:cNvSpPr>
          <p:nvPr/>
        </p:nvSpPr>
        <p:spPr bwMode="auto">
          <a:xfrm flipV="1">
            <a:off x="5178029" y="2084785"/>
            <a:ext cx="732234" cy="295275"/>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Text Box 28"/>
          <p:cNvSpPr txBox="1">
            <a:spLocks noChangeArrowheads="1"/>
          </p:cNvSpPr>
          <p:nvPr/>
        </p:nvSpPr>
        <p:spPr bwMode="auto">
          <a:xfrm>
            <a:off x="5947647" y="1863329"/>
            <a:ext cx="1920719" cy="276999"/>
          </a:xfrm>
          <a:prstGeom prst="rect">
            <a:avLst/>
          </a:prstGeom>
          <a:noFill/>
          <a:ln>
            <a:noFill/>
          </a:ln>
          <a:effec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003B5C"/>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EMPLOI ACCOMPAGNE</a:t>
            </a:r>
          </a:p>
        </p:txBody>
      </p:sp>
      <p:sp>
        <p:nvSpPr>
          <p:cNvPr id="46110" name="Line 41"/>
          <p:cNvSpPr>
            <a:spLocks noChangeShapeType="1"/>
          </p:cNvSpPr>
          <p:nvPr/>
        </p:nvSpPr>
        <p:spPr bwMode="auto">
          <a:xfrm flipV="1">
            <a:off x="2872979" y="3015854"/>
            <a:ext cx="697706" cy="396478"/>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Text Box 34"/>
          <p:cNvSpPr txBox="1">
            <a:spLocks noChangeArrowheads="1"/>
          </p:cNvSpPr>
          <p:nvPr/>
        </p:nvSpPr>
        <p:spPr bwMode="auto">
          <a:xfrm>
            <a:off x="1112044" y="3427810"/>
            <a:ext cx="1972866" cy="276999"/>
          </a:xfrm>
          <a:prstGeom prst="rect">
            <a:avLst/>
          </a:prstGeom>
          <a:noFill/>
          <a:ln>
            <a:noFill/>
          </a:ln>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srgbClr val="BC8F00"/>
                </a:solidFill>
                <a:effectLst>
                  <a:outerShdw blurRad="38100" dist="38100" dir="2700000" algn="tl">
                    <a:srgbClr val="C0C0C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ENTREPRISE ADAPTEE</a:t>
            </a:r>
          </a:p>
        </p:txBody>
      </p:sp>
      <p:pic>
        <p:nvPicPr>
          <p:cNvPr id="3" name="Image 5">
            <a:extLst>
              <a:ext uri="{FF2B5EF4-FFF2-40B4-BE49-F238E27FC236}">
                <a16:creationId xmlns:a16="http://schemas.microsoft.com/office/drawing/2014/main" id="{6A2451DD-AC71-4335-8D83-91C324A33C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62" y="7145"/>
            <a:ext cx="1079397" cy="65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618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ppt_w</p:attrName>
                                        </p:attrNameLst>
                                      </p:cBhvr>
                                      <p:tavLst>
                                        <p:tav tm="0" fmla="#ppt_w*sin(2.5*pi*$)">
                                          <p:val>
                                            <p:fltVal val="0"/>
                                          </p:val>
                                        </p:tav>
                                        <p:tav tm="100000">
                                          <p:val>
                                            <p:fltVal val="1"/>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ppt_w</p:attrName>
                                        </p:attrNameLst>
                                      </p:cBhvr>
                                      <p:tavLst>
                                        <p:tav tm="0" fmla="#ppt_w*sin(2.5*pi*$)">
                                          <p:val>
                                            <p:fltVal val="0"/>
                                          </p:val>
                                        </p:tav>
                                        <p:tav tm="100000">
                                          <p:val>
                                            <p:fltVal val="1"/>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ppt_w</p:attrName>
                                        </p:attrNameLst>
                                      </p:cBhvr>
                                      <p:tavLst>
                                        <p:tav tm="0" fmla="#ppt_w*sin(2.5*pi*$)">
                                          <p:val>
                                            <p:fltVal val="0"/>
                                          </p:val>
                                        </p:tav>
                                        <p:tav tm="100000">
                                          <p:val>
                                            <p:fltVal val="1"/>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iterate type="lt">
                                    <p:tmPct val="10000"/>
                                  </p:iterate>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ppt_w</p:attrName>
                                        </p:attrNameLst>
                                      </p:cBhvr>
                                      <p:tavLst>
                                        <p:tav tm="0" fmla="#ppt_w*sin(2.5*pi*$)">
                                          <p:val>
                                            <p:fltVal val="0"/>
                                          </p:val>
                                        </p:tav>
                                        <p:tav tm="100000">
                                          <p:val>
                                            <p:fltVal val="1"/>
                                          </p:val>
                                        </p:tav>
                                      </p:tavLst>
                                    </p:anim>
                                    <p:anim calcmode="lin" valueType="num">
                                      <p:cBhvr>
                                        <p:cTn id="41" dur="1000" fill="hold"/>
                                        <p:tgtEl>
                                          <p:spTgt spid="29"/>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iterate type="lt">
                                    <p:tmPct val="10000"/>
                                  </p:iterate>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ppt_w</p:attrName>
                                        </p:attrNameLst>
                                      </p:cBhvr>
                                      <p:tavLst>
                                        <p:tav tm="0" fmla="#ppt_w*sin(2.5*pi*$)">
                                          <p:val>
                                            <p:fltVal val="0"/>
                                          </p:val>
                                        </p:tav>
                                        <p:tav tm="100000">
                                          <p:val>
                                            <p:fltVal val="1"/>
                                          </p:val>
                                        </p:tav>
                                      </p:tavLst>
                                    </p:anim>
                                    <p:anim calcmode="lin" valueType="num">
                                      <p:cBhvr>
                                        <p:cTn id="46" dur="1000" fill="hold"/>
                                        <p:tgtEl>
                                          <p:spTgt spid="30"/>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iterate type="lt">
                                    <p:tmPct val="10000"/>
                                  </p:iterate>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ppt_w</p:attrName>
                                        </p:attrNameLst>
                                      </p:cBhvr>
                                      <p:tavLst>
                                        <p:tav tm="0" fmla="#ppt_w*sin(2.5*pi*$)">
                                          <p:val>
                                            <p:fltVal val="0"/>
                                          </p:val>
                                        </p:tav>
                                        <p:tav tm="100000">
                                          <p:val>
                                            <p:fltVal val="1"/>
                                          </p:val>
                                        </p:tav>
                                      </p:tavLst>
                                    </p:anim>
                                    <p:anim calcmode="lin" valueType="num">
                                      <p:cBhvr>
                                        <p:cTn id="51" dur="1000" fill="hold"/>
                                        <p:tgtEl>
                                          <p:spTgt spid="31"/>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iterate type="lt">
                                    <p:tmPct val="10000"/>
                                  </p:iterate>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ppt_w</p:attrName>
                                        </p:attrNameLst>
                                      </p:cBhvr>
                                      <p:tavLst>
                                        <p:tav tm="0" fmla="#ppt_w*sin(2.5*pi*$)">
                                          <p:val>
                                            <p:fltVal val="0"/>
                                          </p:val>
                                        </p:tav>
                                        <p:tav tm="100000">
                                          <p:val>
                                            <p:fltVal val="1"/>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iterate type="lt">
                                    <p:tmPct val="10000"/>
                                  </p:iterate>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ppt_w</p:attrName>
                                        </p:attrNameLst>
                                      </p:cBhvr>
                                      <p:tavLst>
                                        <p:tav tm="0" fmla="#ppt_w*sin(2.5*pi*$)">
                                          <p:val>
                                            <p:fltVal val="0"/>
                                          </p:val>
                                        </p:tav>
                                        <p:tav tm="100000">
                                          <p:val>
                                            <p:fltVal val="1"/>
                                          </p:val>
                                        </p:tav>
                                      </p:tavLst>
                                    </p:anim>
                                    <p:anim calcmode="lin" valueType="num">
                                      <p:cBhvr>
                                        <p:cTn id="61" dur="1000" fill="hold"/>
                                        <p:tgtEl>
                                          <p:spTgt spid="33"/>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iterate type="lt">
                                    <p:tmPct val="10000"/>
                                  </p:iterate>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ppt_w</p:attrName>
                                        </p:attrNameLst>
                                      </p:cBhvr>
                                      <p:tavLst>
                                        <p:tav tm="0" fmla="#ppt_w*sin(2.5*pi*$)">
                                          <p:val>
                                            <p:fltVal val="0"/>
                                          </p:val>
                                        </p:tav>
                                        <p:tav tm="100000">
                                          <p:val>
                                            <p:fltVal val="1"/>
                                          </p:val>
                                        </p:tav>
                                      </p:tavLst>
                                    </p:anim>
                                    <p:anim calcmode="lin" valueType="num">
                                      <p:cBhvr>
                                        <p:cTn id="66" dur="1000" fill="hold"/>
                                        <p:tgtEl>
                                          <p:spTgt spid="34"/>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iterate type="lt">
                                    <p:tmPct val="10000"/>
                                  </p:iterate>
                                  <p:childTnLst>
                                    <p:set>
                                      <p:cBhvr>
                                        <p:cTn id="68" dur="1" fill="hold">
                                          <p:stCondLst>
                                            <p:cond delay="0"/>
                                          </p:stCondLst>
                                        </p:cTn>
                                        <p:tgtEl>
                                          <p:spTgt spid="37"/>
                                        </p:tgtEl>
                                        <p:attrNameLst>
                                          <p:attrName>style.visibility</p:attrName>
                                        </p:attrNameLst>
                                      </p:cBhvr>
                                      <p:to>
                                        <p:strVal val="visible"/>
                                      </p:to>
                                    </p:set>
                                    <p:animEffect transition="in" filter="fade">
                                      <p:cBhvr>
                                        <p:cTn id="69" dur="1000"/>
                                        <p:tgtEl>
                                          <p:spTgt spid="37"/>
                                        </p:tgtEl>
                                      </p:cBhvr>
                                    </p:animEffect>
                                    <p:anim calcmode="lin" valueType="num">
                                      <p:cBhvr>
                                        <p:cTn id="70" dur="1000" fill="hold"/>
                                        <p:tgtEl>
                                          <p:spTgt spid="37"/>
                                        </p:tgtEl>
                                        <p:attrNameLst>
                                          <p:attrName>ppt_w</p:attrName>
                                        </p:attrNameLst>
                                      </p:cBhvr>
                                      <p:tavLst>
                                        <p:tav tm="0" fmla="#ppt_w*sin(2.5*pi*$)">
                                          <p:val>
                                            <p:fltVal val="0"/>
                                          </p:val>
                                        </p:tav>
                                        <p:tav tm="100000">
                                          <p:val>
                                            <p:fltVal val="1"/>
                                          </p:val>
                                        </p:tav>
                                      </p:tavLst>
                                    </p:anim>
                                    <p:anim calcmode="lin" valueType="num">
                                      <p:cBhvr>
                                        <p:cTn id="71" dur="1000" fill="hold"/>
                                        <p:tgtEl>
                                          <p:spTgt spid="37"/>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iterate type="lt">
                                    <p:tmPct val="10000"/>
                                  </p:iterate>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ppt_w</p:attrName>
                                        </p:attrNameLst>
                                      </p:cBhvr>
                                      <p:tavLst>
                                        <p:tav tm="0" fmla="#ppt_w*sin(2.5*pi*$)">
                                          <p:val>
                                            <p:fltVal val="0"/>
                                          </p:val>
                                        </p:tav>
                                        <p:tav tm="100000">
                                          <p:val>
                                            <p:fltVal val="1"/>
                                          </p:val>
                                        </p:tav>
                                      </p:tavLst>
                                    </p:anim>
                                    <p:anim calcmode="lin" valueType="num">
                                      <p:cBhvr>
                                        <p:cTn id="76" dur="1000" fill="hold"/>
                                        <p:tgtEl>
                                          <p:spTgt spid="39"/>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0"/>
                                  </p:stCondLst>
                                  <p:iterate type="lt">
                                    <p:tmPct val="10000"/>
                                  </p:iterate>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ppt_w</p:attrName>
                                        </p:attrNameLst>
                                      </p:cBhvr>
                                      <p:tavLst>
                                        <p:tav tm="0" fmla="#ppt_w*sin(2.5*pi*$)">
                                          <p:val>
                                            <p:fltVal val="0"/>
                                          </p:val>
                                        </p:tav>
                                        <p:tav tm="100000">
                                          <p:val>
                                            <p:fltVal val="1"/>
                                          </p:val>
                                        </p:tav>
                                      </p:tavLst>
                                    </p:anim>
                                    <p:anim calcmode="lin" valueType="num">
                                      <p:cBhvr>
                                        <p:cTn id="81" dur="1000" fill="hold"/>
                                        <p:tgtEl>
                                          <p:spTgt spid="40"/>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iterate type="lt">
                                    <p:tmPct val="10000"/>
                                  </p:iterate>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ppt_w</p:attrName>
                                        </p:attrNameLst>
                                      </p:cBhvr>
                                      <p:tavLst>
                                        <p:tav tm="0" fmla="#ppt_w*sin(2.5*pi*$)">
                                          <p:val>
                                            <p:fltVal val="0"/>
                                          </p:val>
                                        </p:tav>
                                        <p:tav tm="100000">
                                          <p:val>
                                            <p:fltVal val="1"/>
                                          </p:val>
                                        </p:tav>
                                      </p:tavLst>
                                    </p:anim>
                                    <p:anim calcmode="lin" valueType="num">
                                      <p:cBhvr>
                                        <p:cTn id="86" dur="1000" fill="hold"/>
                                        <p:tgtEl>
                                          <p:spTgt spid="42"/>
                                        </p:tgtEl>
                                        <p:attrNameLst>
                                          <p:attrName>ppt_h</p:attrName>
                                        </p:attrNameLst>
                                      </p:cBhvr>
                                      <p:tavLst>
                                        <p:tav tm="0">
                                          <p:val>
                                            <p:strVal val="#ppt_h"/>
                                          </p:val>
                                        </p:tav>
                                        <p:tav tm="100000">
                                          <p:val>
                                            <p:strVal val="#ppt_h"/>
                                          </p:val>
                                        </p:tav>
                                      </p:tavLst>
                                    </p:anim>
                                  </p:childTnLst>
                                </p:cTn>
                              </p:par>
                              <p:par>
                                <p:cTn id="87" presetID="45" presetClass="entr" presetSubtype="0" fill="hold" grpId="0" nodeType="withEffect">
                                  <p:stCondLst>
                                    <p:cond delay="0"/>
                                  </p:stCondLst>
                                  <p:iterate type="lt">
                                    <p:tmPct val="10000"/>
                                  </p:iterate>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ppt_w</p:attrName>
                                        </p:attrNameLst>
                                      </p:cBhvr>
                                      <p:tavLst>
                                        <p:tav tm="0" fmla="#ppt_w*sin(2.5*pi*$)">
                                          <p:val>
                                            <p:fltVal val="0"/>
                                          </p:val>
                                        </p:tav>
                                        <p:tav tm="100000">
                                          <p:val>
                                            <p:fltVal val="1"/>
                                          </p:val>
                                        </p:tav>
                                      </p:tavLst>
                                    </p:anim>
                                    <p:anim calcmode="lin" valueType="num">
                                      <p:cBhvr>
                                        <p:cTn id="91" dur="1000" fill="hold"/>
                                        <p:tgtEl>
                                          <p:spTgt spid="44"/>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iterate type="lt">
                                    <p:tmPct val="10000"/>
                                  </p:iterate>
                                  <p:childTnLst>
                                    <p:set>
                                      <p:cBhvr>
                                        <p:cTn id="93" dur="1" fill="hold">
                                          <p:stCondLst>
                                            <p:cond delay="0"/>
                                          </p:stCondLst>
                                        </p:cTn>
                                        <p:tgtEl>
                                          <p:spTgt spid="43"/>
                                        </p:tgtEl>
                                        <p:attrNameLst>
                                          <p:attrName>style.visibility</p:attrName>
                                        </p:attrNameLst>
                                      </p:cBhvr>
                                      <p:to>
                                        <p:strVal val="visible"/>
                                      </p:to>
                                    </p:set>
                                    <p:animEffect transition="in" filter="fade">
                                      <p:cBhvr>
                                        <p:cTn id="94" dur="1000"/>
                                        <p:tgtEl>
                                          <p:spTgt spid="43"/>
                                        </p:tgtEl>
                                      </p:cBhvr>
                                    </p:animEffect>
                                    <p:anim calcmode="lin" valueType="num">
                                      <p:cBhvr>
                                        <p:cTn id="95" dur="1000" fill="hold"/>
                                        <p:tgtEl>
                                          <p:spTgt spid="43"/>
                                        </p:tgtEl>
                                        <p:attrNameLst>
                                          <p:attrName>ppt_w</p:attrName>
                                        </p:attrNameLst>
                                      </p:cBhvr>
                                      <p:tavLst>
                                        <p:tav tm="0" fmla="#ppt_w*sin(2.5*pi*$)">
                                          <p:val>
                                            <p:fltVal val="0"/>
                                          </p:val>
                                        </p:tav>
                                        <p:tav tm="100000">
                                          <p:val>
                                            <p:fltVal val="1"/>
                                          </p:val>
                                        </p:tav>
                                      </p:tavLst>
                                    </p:anim>
                                    <p:anim calcmode="lin" valueType="num">
                                      <p:cBhvr>
                                        <p:cTn id="96" dur="1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21" grpId="0"/>
      <p:bldP spid="29" grpId="0"/>
      <p:bldP spid="30" grpId="0"/>
      <p:bldP spid="31" grpId="0"/>
      <p:bldP spid="38" grpId="0"/>
      <p:bldP spid="33" grpId="0"/>
      <p:bldP spid="34" grpId="0"/>
      <p:bldP spid="37" grpId="0"/>
      <p:bldP spid="39" grpId="0"/>
      <p:bldP spid="40" grpId="0"/>
      <p:bldP spid="42" grpId="0"/>
      <p:bldP spid="44"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297588B-018A-4939-8F69-36762611A94D}"/>
              </a:ext>
            </a:extLst>
          </p:cNvPr>
          <p:cNvSpPr txBox="1"/>
          <p:nvPr/>
        </p:nvSpPr>
        <p:spPr>
          <a:xfrm>
            <a:off x="1459818" y="127230"/>
            <a:ext cx="6030852"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PARCOURS EMPLOI COMPETENCE </a:t>
            </a:r>
          </a:p>
        </p:txBody>
      </p:sp>
      <p:sp>
        <p:nvSpPr>
          <p:cNvPr id="4" name="Rectangle 3">
            <a:extLst>
              <a:ext uri="{FF2B5EF4-FFF2-40B4-BE49-F238E27FC236}">
                <a16:creationId xmlns:a16="http://schemas.microsoft.com/office/drawing/2014/main" id="{458A15E4-723F-48BF-A64A-9E222FD8A39C}"/>
              </a:ext>
            </a:extLst>
          </p:cNvPr>
          <p:cNvSpPr/>
          <p:nvPr/>
        </p:nvSpPr>
        <p:spPr>
          <a:xfrm>
            <a:off x="202425" y="1042333"/>
            <a:ext cx="8739150" cy="3469668"/>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mise en œuvre du PEC repose le triptyque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emploi-formation-accompagnement.</a:t>
            </a:r>
          </a:p>
          <a:p>
            <a:pPr algn="just">
              <a:defRPr/>
            </a:pP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endParaRPr lang="fr-FR" sz="6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OBJECTIFS : </a:t>
            </a:r>
          </a:p>
          <a:p>
            <a:pPr algn="just">
              <a:defRPr/>
            </a:pPr>
            <a:endParaRPr lang="fr-FR" sz="8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Faciliter, grâce à une aide financière pour l’employeur, l’accès durable à l’emploi des personnes sans emploi rencontrant de grandes difficultés sociales et professionnelles d’insertion.</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Une attention particulière est accordée à certains publics tels que les TH et les personnes issues des quartiers prioritaires de la ville.</a:t>
            </a:r>
          </a:p>
          <a:p>
            <a:pPr>
              <a:defRPr/>
            </a:pPr>
            <a:endParaRPr lang="fr-FR" sz="9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defRPr/>
            </a:pPr>
            <a:endParaRPr lang="fr-FR" sz="11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QUELS EMPLOYEURS ?</a:t>
            </a:r>
          </a:p>
          <a:p>
            <a:pPr>
              <a:defRPr/>
            </a:pPr>
            <a:endParaRPr lang="fr-FR" sz="8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prescription du PEC se fait en faveur du secteur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non marchand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sélectionnés en fonction des critères suivants :</a:t>
            </a:r>
          </a:p>
          <a:p>
            <a:pPr algn="just">
              <a:defRPr/>
            </a:pP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Poste permettant de développer des compétences professionnelles répondant à des besoins du bassin d’emploi ou transférables à d’autres métiers qui recrutent</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L’employeur doit démontrer une capacité à accompagner au quotidien la personne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L’employeur doit permettre l’accès à la formation et à l’acquisition de compétences</a:t>
            </a:r>
          </a:p>
        </p:txBody>
      </p:sp>
      <p:pic>
        <p:nvPicPr>
          <p:cNvPr id="39941" name="Image 5">
            <a:extLst>
              <a:ext uri="{FF2B5EF4-FFF2-40B4-BE49-F238E27FC236}">
                <a16:creationId xmlns:a16="http://schemas.microsoft.com/office/drawing/2014/main" id="{70DF6CFB-59DB-4ED6-9106-9055FE2FD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470" y="7145"/>
            <a:ext cx="1212157" cy="64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0A177-FCE2-45C1-8FC7-E2044847A5F5}"/>
              </a:ext>
            </a:extLst>
          </p:cNvPr>
          <p:cNvSpPr/>
          <p:nvPr/>
        </p:nvSpPr>
        <p:spPr>
          <a:xfrm>
            <a:off x="244305" y="1199084"/>
            <a:ext cx="8808953" cy="2886046"/>
          </a:xfrm>
          <a:prstGeom prst="rect">
            <a:avLst/>
          </a:prstGeom>
        </p:spPr>
        <p:txBody>
          <a:bodyPr wrap="square">
            <a:spAutoFit/>
          </a:bodyPr>
          <a:lstStyle/>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DUREE : </a:t>
            </a:r>
          </a:p>
          <a:p>
            <a:pPr algn="just">
              <a:defRPr/>
            </a:pPr>
            <a:endParaRPr lang="fr-FR" sz="4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endParaRPr lang="fr-FR" sz="1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L’objectif de durée d’un PEC est de 12 mois.</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 document (Compétences à développer) doit être annexé au CERFA de demande d’aide de CUI-CAE.</a:t>
            </a:r>
          </a:p>
          <a:p>
            <a:pPr algn="just">
              <a:defRPr/>
            </a:pPr>
            <a:endParaRPr lang="fr-FR" sz="4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endParaRPr lang="fr-FR" sz="6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MISE EN ŒUVRE DU PEC : </a:t>
            </a:r>
          </a:p>
          <a:p>
            <a:pPr algn="just">
              <a:defRPr/>
            </a:pPr>
            <a:endParaRPr lang="fr-FR" sz="4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salarié en PEC bénéficie tout au long de son contrat d’un accompagnement de son conseiller référent qui s’articule autour de 3 phases complémentaires :</a:t>
            </a:r>
          </a:p>
          <a:p>
            <a:pPr algn="just">
              <a:defRPr/>
            </a:pP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entretien tripartite (Référent prescripteur / Employeur / Futur salarié)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suivi dématérialisé durant le contrat qui peut prendre la forme d’un livret</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Un entretien de sortie 1 à 3 mois avant la fin du contrat </a:t>
            </a:r>
          </a:p>
          <a:p>
            <a:pPr marL="257175" indent="-257175" algn="just">
              <a:lnSpc>
                <a:spcPct val="150000"/>
              </a:lnSpc>
              <a:buFontTx/>
              <a:buChar char="-"/>
              <a:defRPr/>
            </a:pPr>
            <a:endParaRPr lang="fr-FR" sz="4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sym typeface="Wingdings" panose="05000000000000000000" pitchFamily="2" charset="2"/>
              </a:rPr>
              <a:t>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PEC est prescrit dans le cadre de la conclusion d’un CUI-CAE</a:t>
            </a:r>
          </a:p>
        </p:txBody>
      </p:sp>
      <p:pic>
        <p:nvPicPr>
          <p:cNvPr id="40965" name="Image 5">
            <a:extLst>
              <a:ext uri="{FF2B5EF4-FFF2-40B4-BE49-F238E27FC236}">
                <a16:creationId xmlns:a16="http://schemas.microsoft.com/office/drawing/2014/main" id="{DCF8AFF1-1A64-4BBB-925A-E50D760FE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4156" y="7145"/>
            <a:ext cx="1093489" cy="66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248883D1-CA11-4AF4-8B63-6DD3E40CA573}"/>
              </a:ext>
            </a:extLst>
          </p:cNvPr>
          <p:cNvSpPr txBox="1"/>
          <p:nvPr/>
        </p:nvSpPr>
        <p:spPr>
          <a:xfrm>
            <a:off x="1471849" y="184802"/>
            <a:ext cx="6030852"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PARCOURS EMPLOI COMPETENCE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5E0843-1F00-44D7-99F6-3E9D214BF254}"/>
              </a:ext>
            </a:extLst>
          </p:cNvPr>
          <p:cNvSpPr/>
          <p:nvPr/>
        </p:nvSpPr>
        <p:spPr>
          <a:xfrm>
            <a:off x="277001" y="833657"/>
            <a:ext cx="8753112" cy="1188274"/>
          </a:xfrm>
          <a:prstGeom prst="rect">
            <a:avLst/>
          </a:prstGeom>
        </p:spPr>
        <p:txBody>
          <a:bodyPr wrap="square">
            <a:spAutoFit/>
          </a:bodyPr>
          <a:lstStyle/>
          <a:p>
            <a:pPr algn="just">
              <a:defRPr/>
            </a:pPr>
            <a:endParaRPr lang="fr-FR" sz="9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Mesure destinée à tout créateur d’entreprise en situation de handicap.</a:t>
            </a:r>
          </a:p>
          <a:p>
            <a:pPr algn="just">
              <a:defRPr/>
            </a:pPr>
            <a:endParaRPr lang="fr-FR" sz="600" b="1" i="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OBJECTIFS : </a:t>
            </a:r>
            <a:endParaRPr lang="fr-FR" sz="4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Aide qui a pour objectif de compenser la perte de productivité liée à la lourdeur du handicap, telle qu’elle sera évaluée par l’</a:t>
            </a:r>
            <a:r>
              <a:rPr lang="fr-FR" sz="1050" b="1" dirty="0" err="1">
                <a:solidFill>
                  <a:srgbClr val="003B5C"/>
                </a:solidFill>
                <a:effectLst>
                  <a:outerShdw blurRad="38100" dist="38100" dir="2700000" algn="tl">
                    <a:srgbClr val="C0C0C0"/>
                  </a:outerShdw>
                </a:effectLst>
                <a:latin typeface="Century Gothic" pitchFamily="34" charset="0"/>
                <a:cs typeface="Arial" panose="020B0604020202020204" pitchFamily="34" charset="0"/>
              </a:rPr>
              <a:t>Agefiph</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en fonction du poste de travail occupé (Cf. Demande RLH).</a:t>
            </a:r>
          </a:p>
        </p:txBody>
      </p:sp>
      <p:sp>
        <p:nvSpPr>
          <p:cNvPr id="5" name="ZoneTexte 4">
            <a:extLst>
              <a:ext uri="{FF2B5EF4-FFF2-40B4-BE49-F238E27FC236}">
                <a16:creationId xmlns:a16="http://schemas.microsoft.com/office/drawing/2014/main" id="{94D2BFC6-9D80-467E-B48E-DAAC495D8DA2}"/>
              </a:ext>
            </a:extLst>
          </p:cNvPr>
          <p:cNvSpPr txBox="1"/>
          <p:nvPr/>
        </p:nvSpPr>
        <p:spPr>
          <a:xfrm>
            <a:off x="1400807" y="-40644"/>
            <a:ext cx="6505501" cy="750205"/>
          </a:xfrm>
          <a:prstGeom prst="rect">
            <a:avLst/>
          </a:prstGeom>
          <a:noFill/>
        </p:spPr>
        <p:txBody>
          <a:bodyPr wrap="square">
            <a:spAutoFit/>
          </a:bodyPr>
          <a:lstStyle/>
          <a:p>
            <a:pPr>
              <a:defRPr/>
            </a:pPr>
            <a:r>
              <a:rPr lang="fr-FR" sz="135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Handicap &amp; Emploi : Aide à l’exercice d’une activité non salariée</a:t>
            </a:r>
          </a:p>
          <a:p>
            <a:pPr>
              <a:defRPr/>
            </a:pPr>
            <a:r>
              <a:rPr lang="fr-FR" sz="97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Articles L. 5212-9 et R. 5213-39 à R. 5213-50 du Code du travail.</a:t>
            </a:r>
          </a:p>
          <a:p>
            <a:pPr>
              <a:defRPr/>
            </a:pPr>
            <a:r>
              <a:rPr lang="fr-FR" sz="97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Décret n° 2012-896 du 19 juillet 2012 (JO du 21)</a:t>
            </a:r>
          </a:p>
          <a:p>
            <a:pPr>
              <a:defRPr/>
            </a:pPr>
            <a:r>
              <a:rPr lang="fr-FR" sz="97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Arrêté du 19 juillet 2012 (JO du 21)</a:t>
            </a:r>
          </a:p>
        </p:txBody>
      </p:sp>
      <p:sp>
        <p:nvSpPr>
          <p:cNvPr id="6" name="Rectangle 5">
            <a:extLst>
              <a:ext uri="{FF2B5EF4-FFF2-40B4-BE49-F238E27FC236}">
                <a16:creationId xmlns:a16="http://schemas.microsoft.com/office/drawing/2014/main" id="{4D26A4B1-FAFF-4CAA-8D8A-35DC0217E678}"/>
              </a:ext>
            </a:extLst>
          </p:cNvPr>
          <p:cNvSpPr/>
          <p:nvPr/>
        </p:nvSpPr>
        <p:spPr>
          <a:xfrm>
            <a:off x="256061" y="2332914"/>
            <a:ext cx="8753112" cy="957442"/>
          </a:xfrm>
          <a:prstGeom prst="rect">
            <a:avLst/>
          </a:prstGeom>
        </p:spPr>
        <p:txBody>
          <a:bodyPr wrap="square">
            <a:spAutoFit/>
          </a:bodyPr>
          <a:lstStyle/>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endParaRPr lang="fr-FR" sz="4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endParaRPr>
          </a:p>
          <a:p>
            <a:pPr indent="-257175" algn="just">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Bénéficiaires de l’obligation d’emploi (BOETH)</a:t>
            </a:r>
          </a:p>
          <a:p>
            <a:pPr indent="-257175" algn="just">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Personnes ayant choisi d’exercer une activité professionnelle non salariée (artisan, profession libérale, etc.),</a:t>
            </a:r>
          </a:p>
          <a:p>
            <a:pPr indent="-257175" algn="just">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Personne atteinte d’un handicap ayant diminué notoirement sa productivité</a:t>
            </a:r>
          </a:p>
        </p:txBody>
      </p:sp>
      <p:pic>
        <p:nvPicPr>
          <p:cNvPr id="44038" name="Image 6">
            <a:extLst>
              <a:ext uri="{FF2B5EF4-FFF2-40B4-BE49-F238E27FC236}">
                <a16:creationId xmlns:a16="http://schemas.microsoft.com/office/drawing/2014/main" id="{341E2873-18C0-4120-94A7-11A64947E3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8113" y="7144"/>
            <a:ext cx="1079534" cy="65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5EB70CF-A3A8-44BE-9E6C-7A2C421760FE}"/>
              </a:ext>
            </a:extLst>
          </p:cNvPr>
          <p:cNvSpPr/>
          <p:nvPr/>
        </p:nvSpPr>
        <p:spPr>
          <a:xfrm>
            <a:off x="235121" y="3554707"/>
            <a:ext cx="8794992" cy="707886"/>
          </a:xfrm>
          <a:prstGeom prst="rect">
            <a:avLst/>
          </a:prstGeom>
        </p:spPr>
        <p:txBody>
          <a:bodyPr wrap="square">
            <a:spAutoFit/>
          </a:bodyPr>
          <a:lstStyle/>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AIDE ATTRIBUEE</a:t>
            </a:r>
            <a:endParaRPr lang="fr-FR" sz="400" b="1" dirty="0">
              <a:solidFill>
                <a:srgbClr val="FF6600"/>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endParaRPr lang="fr-FR" sz="4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Aide calculée au prorata du temps de travail effectué par rapport à la durée légale du travail (35 heures par semaine).</a:t>
            </a:r>
          </a:p>
          <a:p>
            <a:pPr algn="just">
              <a:defRPr/>
            </a:pPr>
            <a:endParaRPr lang="fr-FR" sz="4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Aide versée trimestriellement par l’AGEFIPH.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A1B1581-B4C1-4FDC-8FAB-419A82A9BF70}"/>
              </a:ext>
            </a:extLst>
          </p:cNvPr>
          <p:cNvSpPr txBox="1"/>
          <p:nvPr/>
        </p:nvSpPr>
        <p:spPr>
          <a:xfrm>
            <a:off x="1291328" y="-33060"/>
            <a:ext cx="4041509" cy="946413"/>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PACEA </a:t>
            </a:r>
            <a:r>
              <a:rPr lang="fr-FR" sz="13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(Parcours contractualisé d’accompagnement vers l’emploi et l’autonomie)</a:t>
            </a:r>
          </a:p>
          <a:p>
            <a:pPr>
              <a:defRPr/>
            </a:pPr>
            <a:endParaRPr lang="fr-FR" sz="13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p:txBody>
      </p:sp>
      <p:sp>
        <p:nvSpPr>
          <p:cNvPr id="2" name="Rectangle 1">
            <a:extLst>
              <a:ext uri="{FF2B5EF4-FFF2-40B4-BE49-F238E27FC236}">
                <a16:creationId xmlns:a16="http://schemas.microsoft.com/office/drawing/2014/main" id="{0C3B4828-B50E-466B-AE65-9540C2E13F4A}"/>
              </a:ext>
            </a:extLst>
          </p:cNvPr>
          <p:cNvSpPr>
            <a:spLocks noChangeArrowheads="1"/>
          </p:cNvSpPr>
          <p:nvPr/>
        </p:nvSpPr>
        <p:spPr bwMode="auto">
          <a:xfrm>
            <a:off x="5140885" y="-58367"/>
            <a:ext cx="4865166" cy="7271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Loi</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n°2016-1088 du 8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août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Décret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n°2016-1855 du 23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Décret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n°2016-1951 du 28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Circulaire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du Premier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ministre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du 29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septembre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2015</a:t>
            </a:r>
          </a:p>
          <a:p>
            <a:pPr>
              <a:defRPr/>
            </a:pP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Instruction DGEFP/MIJ/2015/367 du 17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2015</a:t>
            </a:r>
          </a:p>
        </p:txBody>
      </p:sp>
      <p:sp>
        <p:nvSpPr>
          <p:cNvPr id="5" name="Rectangle 4">
            <a:extLst>
              <a:ext uri="{FF2B5EF4-FFF2-40B4-BE49-F238E27FC236}">
                <a16:creationId xmlns:a16="http://schemas.microsoft.com/office/drawing/2014/main" id="{C0E7A5B4-8578-41BF-841F-919C82DA8810}"/>
              </a:ext>
            </a:extLst>
          </p:cNvPr>
          <p:cNvSpPr/>
          <p:nvPr/>
        </p:nvSpPr>
        <p:spPr>
          <a:xfrm>
            <a:off x="167523" y="989084"/>
            <a:ext cx="8967103" cy="1030539"/>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Sécuriser un parcours professionnel.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PACEA est le nouveau cadre contractuel de l’accompagnement des jeunes par les missions locales. Il répond à un objectif de lisibilité et de simplification de l’accompagnement des jeunes. Le PACEA est constitué de phases d’accompagnement successives qui peuvent s’enchaîner pour une durée maximale de 24 mois consécutifs.</a:t>
            </a:r>
          </a:p>
        </p:txBody>
      </p:sp>
      <p:sp>
        <p:nvSpPr>
          <p:cNvPr id="6" name="Rectangle 5">
            <a:extLst>
              <a:ext uri="{FF2B5EF4-FFF2-40B4-BE49-F238E27FC236}">
                <a16:creationId xmlns:a16="http://schemas.microsoft.com/office/drawing/2014/main" id="{935E47DE-47F1-4ED2-8B8A-F6EA13690096}"/>
              </a:ext>
            </a:extLst>
          </p:cNvPr>
          <p:cNvSpPr/>
          <p:nvPr/>
        </p:nvSpPr>
        <p:spPr>
          <a:xfrm>
            <a:off x="167523" y="850214"/>
            <a:ext cx="997389" cy="261610"/>
          </a:xfrm>
          <a:prstGeom prst="rect">
            <a:avLst/>
          </a:prstGeom>
        </p:spPr>
        <p:txBody>
          <a:bodyPr wrap="none">
            <a:spAutoFit/>
          </a:bodyPr>
          <a:lstStyle/>
          <a:p>
            <a:pPr algn="just">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OBJECTIFS : </a:t>
            </a:r>
          </a:p>
        </p:txBody>
      </p:sp>
      <p:sp>
        <p:nvSpPr>
          <p:cNvPr id="7" name="Rectangle 6">
            <a:extLst>
              <a:ext uri="{FF2B5EF4-FFF2-40B4-BE49-F238E27FC236}">
                <a16:creationId xmlns:a16="http://schemas.microsoft.com/office/drawing/2014/main" id="{EE0A5681-EF34-4C6E-A2B6-652C5C48F0FB}"/>
              </a:ext>
            </a:extLst>
          </p:cNvPr>
          <p:cNvSpPr/>
          <p:nvPr/>
        </p:nvSpPr>
        <p:spPr>
          <a:xfrm>
            <a:off x="157054" y="2019623"/>
            <a:ext cx="8829892" cy="1442190"/>
          </a:xfrm>
          <a:prstGeom prst="rect">
            <a:avLst/>
          </a:prstGeom>
        </p:spPr>
        <p:txBody>
          <a:bodyPr wrap="square">
            <a:spAutoFit/>
          </a:bodyPr>
          <a:lstStyle/>
          <a:p>
            <a:pPr>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Jeunes de 16 à 25 ans révolus prêts à s’engager dans un parcours contractualisé d’accompagnement et pour les NEET </a:t>
            </a:r>
            <a:r>
              <a:rPr lang="en-US"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(Not in Employment,  Education or Training)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diagnostic territorial de la Mission locale, comme préalable à la construction du projet de structure concerté avec les partenaires de l’éducation, de l’information, de l’orientation, de l’insertion, de la formation et de l’emploi permet d’identifier le potentiel des jeunes éligibles.</a:t>
            </a:r>
          </a:p>
        </p:txBody>
      </p:sp>
      <p:pic>
        <p:nvPicPr>
          <p:cNvPr id="46088" name="Image 8">
            <a:extLst>
              <a:ext uri="{FF2B5EF4-FFF2-40B4-BE49-F238E27FC236}">
                <a16:creationId xmlns:a16="http://schemas.microsoft.com/office/drawing/2014/main" id="{D8983F17-7A6F-4A75-8699-AA53F02759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5092" y="7144"/>
            <a:ext cx="1079534" cy="65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86C672F-3A2C-4396-994A-0723B9168E48}"/>
              </a:ext>
            </a:extLst>
          </p:cNvPr>
          <p:cNvSpPr/>
          <p:nvPr/>
        </p:nvSpPr>
        <p:spPr>
          <a:xfrm>
            <a:off x="157054" y="3461813"/>
            <a:ext cx="8802629" cy="261610"/>
          </a:xfrm>
          <a:prstGeom prst="rect">
            <a:avLst/>
          </a:prstGeom>
        </p:spPr>
        <p:txBody>
          <a:bodyPr wrap="square">
            <a:spAutoFit/>
          </a:bodyPr>
          <a:lstStyle/>
          <a:p>
            <a:pPr>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ALLOCATION FINANCIERE </a:t>
            </a:r>
          </a:p>
        </p:txBody>
      </p:sp>
      <p:sp>
        <p:nvSpPr>
          <p:cNvPr id="9" name="Rectangle 8">
            <a:extLst>
              <a:ext uri="{FF2B5EF4-FFF2-40B4-BE49-F238E27FC236}">
                <a16:creationId xmlns:a16="http://schemas.microsoft.com/office/drawing/2014/main" id="{83D311D2-3A30-487A-AB95-119CBB9B41FF}"/>
              </a:ext>
            </a:extLst>
          </p:cNvPr>
          <p:cNvSpPr/>
          <p:nvPr/>
        </p:nvSpPr>
        <p:spPr>
          <a:xfrm>
            <a:off x="157055" y="3625560"/>
            <a:ext cx="8967103" cy="1272913"/>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PACEA ouvre droit à une allocation financière en fonction de la situation et des besoins de l’intéressé(e). Elle est destinée à soutenir ponctuellement la démarche d’insertion du jeune vers et dans l’emploi ainsi que son autonomie. Le montant mensuel de l’allocation ne peut pas excéder le montant de 497,01 € au 1</a:t>
            </a:r>
            <a:r>
              <a:rPr lang="fr-FR" sz="1050" b="1" baseline="30000"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er</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avril 2020. Elle est versée pendant les périodes durant lesquelles le bénéficiaire ne perçoit ni une rémunération au titre d’un emploi ou d’un stage, ni une autre allocation. L’allocation PACEA n’est pas cumulable avec l’allocation Garantie jeunes.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0EFF46A-3E65-4D6D-A741-7F9452B34AFA}"/>
              </a:ext>
            </a:extLst>
          </p:cNvPr>
          <p:cNvSpPr txBox="1"/>
          <p:nvPr/>
        </p:nvSpPr>
        <p:spPr>
          <a:xfrm>
            <a:off x="1603322" y="161980"/>
            <a:ext cx="3888581" cy="307777"/>
          </a:xfrm>
          <a:prstGeom prst="rect">
            <a:avLst/>
          </a:prstGeom>
          <a:noFill/>
        </p:spPr>
        <p:txBody>
          <a:bodyPr>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GARANTIE JEUNES</a:t>
            </a:r>
          </a:p>
        </p:txBody>
      </p:sp>
      <p:sp>
        <p:nvSpPr>
          <p:cNvPr id="8" name="Rectangle 7">
            <a:extLst>
              <a:ext uri="{FF2B5EF4-FFF2-40B4-BE49-F238E27FC236}">
                <a16:creationId xmlns:a16="http://schemas.microsoft.com/office/drawing/2014/main" id="{C2D4CE5A-6D3E-4AB1-B82F-81DBFD2EBF21}"/>
              </a:ext>
            </a:extLst>
          </p:cNvPr>
          <p:cNvSpPr>
            <a:spLocks noChangeArrowheads="1"/>
          </p:cNvSpPr>
          <p:nvPr/>
        </p:nvSpPr>
        <p:spPr bwMode="auto">
          <a:xfrm>
            <a:off x="4636889" y="-51540"/>
            <a:ext cx="2949846" cy="7271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Loi</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n°2016-1088 du 8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août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Décret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n°2016-1855 du 23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Décret</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n°2016-1951 du 28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2016 </a:t>
            </a:r>
          </a:p>
          <a:p>
            <a:pPr>
              <a:defRPr/>
            </a:pP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Circulaire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du Premier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ministre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du 29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septembre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2015</a:t>
            </a:r>
          </a:p>
          <a:p>
            <a:pPr>
              <a:defRPr/>
            </a:pP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Instruction DGEFP/MIJ/2015/367 du 17 </a:t>
            </a:r>
            <a:r>
              <a:rPr lang="en-US" altLang="fr-FR" sz="825" b="1" dirty="0" err="1">
                <a:solidFill>
                  <a:schemeClr val="bg1"/>
                </a:solidFill>
                <a:effectLst>
                  <a:outerShdw blurRad="38100" dist="38100" dir="2700000" algn="tl">
                    <a:srgbClr val="C0C0C0"/>
                  </a:outerShdw>
                </a:effectLst>
                <a:latin typeface="Century Gothic" pitchFamily="34" charset="0"/>
                <a:cs typeface="Arial" panose="020B0604020202020204" pitchFamily="34" charset="0"/>
              </a:rPr>
              <a:t>décembre</a:t>
            </a:r>
            <a:r>
              <a:rPr lang="en-US" altLang="fr-FR" sz="825"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 2015</a:t>
            </a:r>
          </a:p>
        </p:txBody>
      </p:sp>
      <p:sp>
        <p:nvSpPr>
          <p:cNvPr id="3" name="Rectangle 2">
            <a:extLst>
              <a:ext uri="{FF2B5EF4-FFF2-40B4-BE49-F238E27FC236}">
                <a16:creationId xmlns:a16="http://schemas.microsoft.com/office/drawing/2014/main" id="{56D69117-B8C9-42D0-915D-5A3D3E5E7FF7}"/>
              </a:ext>
            </a:extLst>
          </p:cNvPr>
          <p:cNvSpPr/>
          <p:nvPr/>
        </p:nvSpPr>
        <p:spPr>
          <a:xfrm>
            <a:off x="328065" y="1279290"/>
            <a:ext cx="8683310" cy="1030539"/>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garantie jeunes permet d'accompagner les jeunes en situation de grande précarité vers l'emploi ou la formation. C'est une modalité spécifique du parcours contractualisé d'accompagnement vers l'emploi et l'autonomie (PACEA). Pour la mettre en œuvre, un contrat est signé entre le jeune et la mission locale. Ce dispositif s'accompagne d'une aide financière. C’un accompagnement intensif et collectif d’une durée de 12 mois.</a:t>
            </a:r>
          </a:p>
        </p:txBody>
      </p:sp>
      <p:sp>
        <p:nvSpPr>
          <p:cNvPr id="9" name="Rectangle 8">
            <a:extLst>
              <a:ext uri="{FF2B5EF4-FFF2-40B4-BE49-F238E27FC236}">
                <a16:creationId xmlns:a16="http://schemas.microsoft.com/office/drawing/2014/main" id="{1CA8C535-2227-433B-A06B-AC689EFB79D2}"/>
              </a:ext>
            </a:extLst>
          </p:cNvPr>
          <p:cNvSpPr/>
          <p:nvPr/>
        </p:nvSpPr>
        <p:spPr>
          <a:xfrm>
            <a:off x="331921" y="1079292"/>
            <a:ext cx="997389" cy="261610"/>
          </a:xfrm>
          <a:prstGeom prst="rect">
            <a:avLst/>
          </a:prstGeom>
        </p:spPr>
        <p:txBody>
          <a:bodyPr wrap="none">
            <a:spAutoFit/>
          </a:bodyPr>
          <a:lstStyle/>
          <a:p>
            <a:pPr>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OBJECTIFS : </a:t>
            </a:r>
          </a:p>
        </p:txBody>
      </p:sp>
      <p:sp>
        <p:nvSpPr>
          <p:cNvPr id="10" name="Rectangle 9">
            <a:extLst>
              <a:ext uri="{FF2B5EF4-FFF2-40B4-BE49-F238E27FC236}">
                <a16:creationId xmlns:a16="http://schemas.microsoft.com/office/drawing/2014/main" id="{653F342F-88F4-40EC-831F-EBF13C258A00}"/>
              </a:ext>
            </a:extLst>
          </p:cNvPr>
          <p:cNvSpPr/>
          <p:nvPr/>
        </p:nvSpPr>
        <p:spPr>
          <a:xfrm>
            <a:off x="272226" y="3432184"/>
            <a:ext cx="8599547" cy="715068"/>
          </a:xfrm>
          <a:prstGeom prst="rect">
            <a:avLst/>
          </a:prstGeom>
        </p:spPr>
        <p:txBody>
          <a:bodyPr wrap="square">
            <a:spAutoFit/>
          </a:bodyPr>
          <a:lstStyle/>
          <a:p>
            <a:pPr>
              <a:defRPr/>
            </a:pPr>
            <a:r>
              <a:rPr lang="fr-FR" sz="11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Jeunes de 16 à 25 ans révolus prêts à s’engager dans un parcours contractualisé d’accompagnement et pour les NEET </a:t>
            </a:r>
            <a:r>
              <a:rPr lang="en-US"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(Not in Employment,  Education or Training)</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t>
            </a:r>
          </a:p>
        </p:txBody>
      </p:sp>
      <p:sp>
        <p:nvSpPr>
          <p:cNvPr id="5" name="Rectangle 4">
            <a:extLst>
              <a:ext uri="{FF2B5EF4-FFF2-40B4-BE49-F238E27FC236}">
                <a16:creationId xmlns:a16="http://schemas.microsoft.com/office/drawing/2014/main" id="{BDC5EA26-A4EA-4158-A434-C94009D7F7D1}"/>
              </a:ext>
            </a:extLst>
          </p:cNvPr>
          <p:cNvSpPr/>
          <p:nvPr/>
        </p:nvSpPr>
        <p:spPr>
          <a:xfrm>
            <a:off x="322485" y="2246330"/>
            <a:ext cx="8599548"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Pour avoir droit à la garantie jeunes, il faut simultanément ou au préalable intégrer un PACEA et donc effectuer un diagnostic initial, réalisé entre le conseiller de la mission locale et le jeune. L'engagement dans le PACEA se matérialise par la signature d'un contrat avec la mission locale.</a:t>
            </a:r>
          </a:p>
        </p:txBody>
      </p:sp>
      <p:pic>
        <p:nvPicPr>
          <p:cNvPr id="48137" name="Image 10">
            <a:extLst>
              <a:ext uri="{FF2B5EF4-FFF2-40B4-BE49-F238E27FC236}">
                <a16:creationId xmlns:a16="http://schemas.microsoft.com/office/drawing/2014/main" id="{40E4385B-2F15-4020-9EF3-F8C18D9058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5091" y="7144"/>
            <a:ext cx="1072554" cy="65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D071666-FE9F-4ABC-A915-6C72B55C7010}"/>
              </a:ext>
            </a:extLst>
          </p:cNvPr>
          <p:cNvSpPr txBox="1"/>
          <p:nvPr/>
        </p:nvSpPr>
        <p:spPr>
          <a:xfrm>
            <a:off x="1652588" y="154238"/>
            <a:ext cx="6311766"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POEI (Préparation opérationnelle à l’emploi individuelle) </a:t>
            </a:r>
          </a:p>
        </p:txBody>
      </p:sp>
      <p:sp>
        <p:nvSpPr>
          <p:cNvPr id="2" name="Rectangle 1">
            <a:extLst>
              <a:ext uri="{FF2B5EF4-FFF2-40B4-BE49-F238E27FC236}">
                <a16:creationId xmlns:a16="http://schemas.microsoft.com/office/drawing/2014/main" id="{7E581032-9E68-4671-817F-30320F87DB52}"/>
              </a:ext>
            </a:extLst>
          </p:cNvPr>
          <p:cNvSpPr/>
          <p:nvPr/>
        </p:nvSpPr>
        <p:spPr>
          <a:xfrm>
            <a:off x="202425" y="1115219"/>
            <a:ext cx="8827781" cy="54579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Préparation opérationnelle à l’emploi individuelle (POEI) permet à une entreprise de bénéficier d’une aide financière pour former un demandeur d’emploi, préalablement à son embauche, ou certains salariés en contrat aidé.</a:t>
            </a:r>
          </a:p>
        </p:txBody>
      </p:sp>
      <p:sp>
        <p:nvSpPr>
          <p:cNvPr id="3" name="Rectangle 2">
            <a:extLst>
              <a:ext uri="{FF2B5EF4-FFF2-40B4-BE49-F238E27FC236}">
                <a16:creationId xmlns:a16="http://schemas.microsoft.com/office/drawing/2014/main" id="{9ED8B7F9-21C1-431D-8CB0-680C365B0E9A}"/>
              </a:ext>
            </a:extLst>
          </p:cNvPr>
          <p:cNvSpPr/>
          <p:nvPr/>
        </p:nvSpPr>
        <p:spPr>
          <a:xfrm>
            <a:off x="202425" y="3365718"/>
            <a:ext cx="8739150" cy="1030539"/>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Faciliter le recrutement sur un poste difficile à pourvoir</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Recruter un demandeur d’emploi rapidement opérationnel, formé aux besoins de l’entreprise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Apprécier les aptitudes du candidat avant l’embauche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Sécuriser l’embauche</a:t>
            </a:r>
          </a:p>
        </p:txBody>
      </p:sp>
      <p:sp>
        <p:nvSpPr>
          <p:cNvPr id="7" name="Rectangle 6">
            <a:extLst>
              <a:ext uri="{FF2B5EF4-FFF2-40B4-BE49-F238E27FC236}">
                <a16:creationId xmlns:a16="http://schemas.microsoft.com/office/drawing/2014/main" id="{3DA15D27-2619-4155-B6AC-BEB00F8F41A1}"/>
              </a:ext>
            </a:extLst>
          </p:cNvPr>
          <p:cNvSpPr/>
          <p:nvPr/>
        </p:nvSpPr>
        <p:spPr>
          <a:xfrm>
            <a:off x="204536" y="1828001"/>
            <a:ext cx="1410890"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8" name="Rectangle 7">
            <a:extLst>
              <a:ext uri="{FF2B5EF4-FFF2-40B4-BE49-F238E27FC236}">
                <a16:creationId xmlns:a16="http://schemas.microsoft.com/office/drawing/2014/main" id="{8BBA1CF7-5B63-40E9-AE50-0B3F7350E02E}"/>
              </a:ext>
            </a:extLst>
          </p:cNvPr>
          <p:cNvSpPr/>
          <p:nvPr/>
        </p:nvSpPr>
        <p:spPr>
          <a:xfrm>
            <a:off x="215936" y="3042553"/>
            <a:ext cx="1308497" cy="323165"/>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OBJECTIFS</a:t>
            </a:r>
            <a:r>
              <a:rPr lang="fr-FR" sz="1500" b="1" dirty="0">
                <a:solidFill>
                  <a:srgbClr val="FF6600"/>
                </a:solidFill>
                <a:effectLst>
                  <a:outerShdw blurRad="38100" dist="38100" dir="2700000" algn="tl">
                    <a:srgbClr val="C0C0C0"/>
                  </a:outerShdw>
                </a:effectLst>
                <a:latin typeface="Century Gothic" panose="020B0502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07DC53CC-64DC-45A7-8F75-8F25699A534F}"/>
              </a:ext>
            </a:extLst>
          </p:cNvPr>
          <p:cNvSpPr/>
          <p:nvPr/>
        </p:nvSpPr>
        <p:spPr>
          <a:xfrm>
            <a:off x="204536" y="2114454"/>
            <a:ext cx="8739151"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Toute entreprise ayant déposé une offre d’emploi auprès de Pôle emploi.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 d'emploi inscrit à Pôle Emploi</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Salarié en CUI et en CDD d'insertion dans une SIAE (Structure d'insertion par l'activité économique)</a:t>
            </a:r>
          </a:p>
        </p:txBody>
      </p:sp>
      <p:pic>
        <p:nvPicPr>
          <p:cNvPr id="49161" name="Image 9">
            <a:extLst>
              <a:ext uri="{FF2B5EF4-FFF2-40B4-BE49-F238E27FC236}">
                <a16:creationId xmlns:a16="http://schemas.microsoft.com/office/drawing/2014/main" id="{49B717BB-3BD6-4D92-9826-29E435250C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5093" y="7144"/>
            <a:ext cx="1079534" cy="65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14AAC2-2B2B-4AAF-A826-3D96F049710F}"/>
              </a:ext>
            </a:extLst>
          </p:cNvPr>
          <p:cNvSpPr txBox="1"/>
          <p:nvPr/>
        </p:nvSpPr>
        <p:spPr>
          <a:xfrm>
            <a:off x="1465660" y="178249"/>
            <a:ext cx="6038004"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STRUCTURES D’INSERTION PAR L’ACTIVITE ECONOMIQUE (SIAE)</a:t>
            </a:r>
          </a:p>
        </p:txBody>
      </p:sp>
      <p:sp>
        <p:nvSpPr>
          <p:cNvPr id="2" name="Rectangle 1">
            <a:extLst>
              <a:ext uri="{FF2B5EF4-FFF2-40B4-BE49-F238E27FC236}">
                <a16:creationId xmlns:a16="http://schemas.microsoft.com/office/drawing/2014/main" id="{191A4C36-FACA-415A-AD96-33C926CEDD90}"/>
              </a:ext>
            </a:extLst>
          </p:cNvPr>
          <p:cNvSpPr/>
          <p:nvPr/>
        </p:nvSpPr>
        <p:spPr>
          <a:xfrm>
            <a:off x="251285" y="2253299"/>
            <a:ext cx="4685109"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7" name="Rectangle 6">
            <a:extLst>
              <a:ext uri="{FF2B5EF4-FFF2-40B4-BE49-F238E27FC236}">
                <a16:creationId xmlns:a16="http://schemas.microsoft.com/office/drawing/2014/main" id="{8105E362-47D5-46A0-AA00-78B53C211F65}"/>
              </a:ext>
            </a:extLst>
          </p:cNvPr>
          <p:cNvSpPr/>
          <p:nvPr/>
        </p:nvSpPr>
        <p:spPr>
          <a:xfrm>
            <a:off x="251286" y="2445566"/>
            <a:ext cx="8641428" cy="1515287"/>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Peuvent être embauchées en ateliers et chantiers d’insertion (ACI), les personnes sans emploi et rencontrant des difficultés sociales et professionnelles, notamment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moins de 26 ans en grande difficulté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de minima sociaux (RSA, ASS…)</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de longue durée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Travailleurs reconnus administrativement pour un handicap</a:t>
            </a:r>
          </a:p>
        </p:txBody>
      </p:sp>
      <p:sp>
        <p:nvSpPr>
          <p:cNvPr id="8" name="Rectangle 7">
            <a:extLst>
              <a:ext uri="{FF2B5EF4-FFF2-40B4-BE49-F238E27FC236}">
                <a16:creationId xmlns:a16="http://schemas.microsoft.com/office/drawing/2014/main" id="{05776BE5-DD07-4F0A-8538-C47EA367CC43}"/>
              </a:ext>
            </a:extLst>
          </p:cNvPr>
          <p:cNvSpPr/>
          <p:nvPr/>
        </p:nvSpPr>
        <p:spPr>
          <a:xfrm>
            <a:off x="251285" y="4077941"/>
            <a:ext cx="4685109"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Aide au poste d’insertion</a:t>
            </a:r>
          </a:p>
        </p:txBody>
      </p:sp>
      <p:sp>
        <p:nvSpPr>
          <p:cNvPr id="9" name="Rectangle 8">
            <a:extLst>
              <a:ext uri="{FF2B5EF4-FFF2-40B4-BE49-F238E27FC236}">
                <a16:creationId xmlns:a16="http://schemas.microsoft.com/office/drawing/2014/main" id="{94960055-9FCE-4E1A-A89B-C623920279BC}"/>
              </a:ext>
            </a:extLst>
          </p:cNvPr>
          <p:cNvSpPr/>
          <p:nvPr/>
        </p:nvSpPr>
        <p:spPr>
          <a:xfrm>
            <a:off x="251286" y="4278519"/>
            <a:ext cx="8641428" cy="303416"/>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Cette aide comprend un montant socle et un montant modulé. Au 1er janvier 2020, le montant socle de l’aide est fixé à 20 441 €</a:t>
            </a:r>
          </a:p>
        </p:txBody>
      </p:sp>
      <p:pic>
        <p:nvPicPr>
          <p:cNvPr id="51208" name="Image 9">
            <a:extLst>
              <a:ext uri="{FF2B5EF4-FFF2-40B4-BE49-F238E27FC236}">
                <a16:creationId xmlns:a16="http://schemas.microsoft.com/office/drawing/2014/main" id="{3A6BAA2A-3529-475D-AA54-6984BC1A37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9059" y="7145"/>
            <a:ext cx="1065574" cy="6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97E9A4-ABEC-4306-B726-A4F3313B00C0}"/>
              </a:ext>
            </a:extLst>
          </p:cNvPr>
          <p:cNvSpPr/>
          <p:nvPr/>
        </p:nvSpPr>
        <p:spPr>
          <a:xfrm>
            <a:off x="1465660" y="764880"/>
            <a:ext cx="7586940" cy="300082"/>
          </a:xfrm>
          <a:prstGeom prst="rect">
            <a:avLst/>
          </a:prstGeom>
          <a:solidFill>
            <a:srgbClr val="BC8F00"/>
          </a:solidFill>
          <a:ln>
            <a:noFill/>
          </a:ln>
        </p:spPr>
        <p:style>
          <a:lnRef idx="0">
            <a:scrgbClr r="0" g="0" b="0"/>
          </a:lnRef>
          <a:fillRef idx="1002">
            <a:schemeClr val="lt1"/>
          </a:fillRef>
          <a:effectRef idx="0">
            <a:scrgbClr r="0" g="0" b="0"/>
          </a:effectRef>
          <a:fontRef idx="major"/>
        </p:style>
        <p:txBody>
          <a:bodyPr wrap="square">
            <a:spAutoFit/>
          </a:bodyPr>
          <a:lstStyle/>
          <a:p>
            <a:pPr algn="ctr">
              <a:defRPr/>
            </a:pPr>
            <a:r>
              <a:rPr lang="fr-FR" sz="135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LES ATELIERS ET CHANTIERS D’INSERTION (ACI)</a:t>
            </a:r>
          </a:p>
        </p:txBody>
      </p:sp>
      <p:sp>
        <p:nvSpPr>
          <p:cNvPr id="4" name="Rectangle 3">
            <a:extLst>
              <a:ext uri="{FF2B5EF4-FFF2-40B4-BE49-F238E27FC236}">
                <a16:creationId xmlns:a16="http://schemas.microsoft.com/office/drawing/2014/main" id="{98A3768A-F484-4B4E-ADFD-41B006F24674}"/>
              </a:ext>
            </a:extLst>
          </p:cNvPr>
          <p:cNvSpPr/>
          <p:nvPr/>
        </p:nvSpPr>
        <p:spPr>
          <a:xfrm>
            <a:off x="251285" y="1152987"/>
            <a:ext cx="8539053" cy="1030539"/>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Les ateliers et chantiers d’insertion (ACI) proposent un accompagnement et une activité professionnelle aux personnes sans emploi rencontrant des difficultés sociales et professionnelles particulières. Les salariés des ateliers et chantiers d’insertion (ACI) bénéficient d’une rémunération au moins égale au SMIC. Les ateliers et chantiers d’insertion (ACI) sont conventionnés par l’État et bénéficient d’aides pour accomplir leurs  missions.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3525677" y="2218135"/>
            <a:ext cx="1566390" cy="785343"/>
          </a:xfrm>
          <a:prstGeom prst="rect">
            <a:avLst/>
          </a:prstGeom>
          <a:noFill/>
          <a:ln>
            <a:noFill/>
          </a:ln>
          <a:effectLst/>
        </p:spPr>
        <p:txBody>
          <a:bodyPr wrap="none">
            <a:spAutoFit/>
          </a:bodyPr>
          <a:lstStyle/>
          <a:p>
            <a:pPr algn="ctr" eaLnBrk="1" hangingPunct="1">
              <a:lnSpc>
                <a:spcPct val="150000"/>
              </a:lnSpc>
              <a:defRPr/>
            </a:pPr>
            <a:r>
              <a:rPr lang="fr-FR" altLang="fr-FR" sz="1600" b="1"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FORMATION</a:t>
            </a:r>
          </a:p>
          <a:p>
            <a:pPr algn="ctr" eaLnBrk="1" hangingPunct="1">
              <a:lnSpc>
                <a:spcPct val="150000"/>
              </a:lnSpc>
              <a:defRPr/>
            </a:pPr>
            <a:r>
              <a:rPr lang="fr-FR" altLang="fr-FR" sz="1600" b="1"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ORIENTATION</a:t>
            </a:r>
          </a:p>
        </p:txBody>
      </p:sp>
      <p:sp>
        <p:nvSpPr>
          <p:cNvPr id="11" name="Text Box 28"/>
          <p:cNvSpPr txBox="1">
            <a:spLocks noChangeArrowheads="1"/>
          </p:cNvSpPr>
          <p:nvPr/>
        </p:nvSpPr>
        <p:spPr bwMode="auto">
          <a:xfrm>
            <a:off x="5453510" y="1268016"/>
            <a:ext cx="2295821" cy="611706"/>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PLAN DE DEVELOPPEMENT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DES COMPETENCES</a:t>
            </a:r>
          </a:p>
          <a:p>
            <a:pPr algn="ctr" eaLnBrk="1" hangingPunct="1">
              <a:defRPr/>
            </a:pPr>
            <a:r>
              <a:rPr lang="fr-FR" altLang="fr-FR" sz="975" dirty="0">
                <a:solidFill>
                  <a:schemeClr val="accent2">
                    <a:lumMod val="50000"/>
                  </a:schemeClr>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Depuis le 1er janvier 2019</a:t>
            </a:r>
            <a:endParaRPr lang="fr-FR" altLang="fr-FR" sz="1200" dirty="0">
              <a:solidFill>
                <a:schemeClr val="accent2">
                  <a:lumMod val="50000"/>
                </a:schemeClr>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 Box 30"/>
          <p:cNvSpPr txBox="1">
            <a:spLocks noChangeArrowheads="1"/>
          </p:cNvSpPr>
          <p:nvPr/>
        </p:nvSpPr>
        <p:spPr bwMode="auto">
          <a:xfrm>
            <a:off x="5531320" y="2720578"/>
            <a:ext cx="2496197" cy="611706"/>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COMPTE PERSONNEL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DE FORMATION (CPF)</a:t>
            </a:r>
          </a:p>
          <a:p>
            <a:pPr algn="ctr">
              <a:defRPr/>
            </a:pPr>
            <a:r>
              <a:rPr lang="fr-FR" altLang="fr-FR" sz="975" dirty="0">
                <a:solidFill>
                  <a:schemeClr val="accent2">
                    <a:lumMod val="50000"/>
                  </a:schemeClr>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Intégré au CPA depuis le 1er janvier 2017</a:t>
            </a:r>
          </a:p>
        </p:txBody>
      </p:sp>
      <p:sp>
        <p:nvSpPr>
          <p:cNvPr id="15" name="Text Box 34"/>
          <p:cNvSpPr txBox="1">
            <a:spLocks noChangeArrowheads="1"/>
          </p:cNvSpPr>
          <p:nvPr/>
        </p:nvSpPr>
        <p:spPr bwMode="auto">
          <a:xfrm>
            <a:off x="5643563" y="3955256"/>
            <a:ext cx="1960960" cy="784830"/>
          </a:xfrm>
          <a:prstGeom prst="rect">
            <a:avLst/>
          </a:prstGeom>
          <a:noFill/>
          <a:ln>
            <a:noFill/>
          </a:ln>
          <a:effectLst/>
        </p:spPr>
        <p:txBody>
          <a:bodyPr>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PMSMP- </a:t>
            </a:r>
            <a:r>
              <a:rPr lang="fr-FR" altLang="fr-FR" sz="1200" dirty="0">
                <a:solidFill>
                  <a:srgbClr val="003B5C"/>
                </a:solidFill>
                <a:latin typeface="Arial Unicode MS" panose="020B0604020202020204" pitchFamily="34" charset="-128"/>
                <a:ea typeface="Arial Unicode MS" panose="020B0604020202020204" pitchFamily="34" charset="-128"/>
                <a:cs typeface="Arial Unicode MS" panose="020B0604020202020204" pitchFamily="34" charset="-128"/>
              </a:rPr>
              <a:t>P</a:t>
            </a:r>
            <a:r>
              <a:rPr lang="fr-FR" altLang="fr-FR" sz="105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ériode de mise en situation en milieu professionnel</a:t>
            </a:r>
            <a:endPar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defRPr/>
            </a:pPr>
            <a:r>
              <a:rPr lang="fr-FR" altLang="fr-FR" sz="1200" i="1"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(Evaluation)</a:t>
            </a:r>
          </a:p>
        </p:txBody>
      </p:sp>
      <p:sp>
        <p:nvSpPr>
          <p:cNvPr id="21" name="Text Box 44"/>
          <p:cNvSpPr txBox="1">
            <a:spLocks noChangeArrowheads="1"/>
          </p:cNvSpPr>
          <p:nvPr/>
        </p:nvSpPr>
        <p:spPr bwMode="auto">
          <a:xfrm>
            <a:off x="359706" y="4357160"/>
            <a:ext cx="3732686" cy="438582"/>
          </a:xfrm>
          <a:prstGeom prst="rect">
            <a:avLst/>
          </a:prstGeom>
          <a:noFill/>
          <a:ln>
            <a:noFill/>
          </a:ln>
          <a:effectLst/>
        </p:spPr>
        <p:txBody>
          <a:bodyPr wrap="square">
            <a:spAutoFit/>
          </a:bodyPr>
          <a:lstStyle/>
          <a:p>
            <a:pPr eaLnBrk="1" hangingPunct="1">
              <a:defRPr/>
            </a:pPr>
            <a:r>
              <a:rPr lang="fr-FR" altLang="fr-FR" sz="105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2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CRP / ERP - </a:t>
            </a:r>
            <a:r>
              <a:rPr lang="fr-FR" altLang="fr-FR" sz="105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Centre / de Rééducation Professionnelle / Ecole de Reconversion Professionnelle</a:t>
            </a:r>
            <a:endParaRPr lang="fr-FR" altLang="fr-FR" sz="12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 name="Group 53"/>
          <p:cNvGrpSpPr>
            <a:grpSpLocks/>
          </p:cNvGrpSpPr>
          <p:nvPr/>
        </p:nvGrpSpPr>
        <p:grpSpPr bwMode="auto">
          <a:xfrm>
            <a:off x="2587877" y="1380360"/>
            <a:ext cx="3318272" cy="3140869"/>
            <a:chOff x="1399" y="997"/>
            <a:chExt cx="2787" cy="2638"/>
          </a:xfrm>
        </p:grpSpPr>
        <p:sp>
          <p:nvSpPr>
            <p:cNvPr id="42015" name="AutoShape 15"/>
            <p:cNvSpPr>
              <a:spLocks noChangeArrowheads="1"/>
            </p:cNvSpPr>
            <p:nvPr/>
          </p:nvSpPr>
          <p:spPr bwMode="auto">
            <a:xfrm>
              <a:off x="1828" y="1296"/>
              <a:ext cx="2041" cy="1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2 h 21600"/>
                <a:gd name="T26" fmla="*/ 18436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3" y="10800"/>
                  </a:moveTo>
                  <a:cubicBezTo>
                    <a:pt x="313" y="16592"/>
                    <a:pt x="5008" y="21287"/>
                    <a:pt x="10800" y="21287"/>
                  </a:cubicBezTo>
                  <a:cubicBezTo>
                    <a:pt x="16592" y="21287"/>
                    <a:pt x="21287" y="16592"/>
                    <a:pt x="21287" y="10800"/>
                  </a:cubicBezTo>
                  <a:cubicBezTo>
                    <a:pt x="21287" y="5008"/>
                    <a:pt x="16592" y="313"/>
                    <a:pt x="10800" y="313"/>
                  </a:cubicBezTo>
                  <a:cubicBezTo>
                    <a:pt x="5008" y="313"/>
                    <a:pt x="313" y="5008"/>
                    <a:pt x="313" y="10800"/>
                  </a:cubicBezTo>
                  <a:close/>
                </a:path>
              </a:pathLst>
            </a:custGeom>
            <a:solidFill>
              <a:srgbClr val="DEA900"/>
            </a:solidFill>
            <a:ln w="9525">
              <a:solidFill>
                <a:srgbClr val="BC8F00"/>
              </a:solidFill>
              <a:round/>
              <a:headEnd/>
              <a:tailEnd/>
            </a:ln>
          </p:spPr>
          <p:txBody>
            <a:bodyPr wrap="none" anchor="ctr"/>
            <a:lstStyle/>
            <a:p>
              <a:endParaRPr lang="fr-FR" sz="1350" dirty="0"/>
            </a:p>
          </p:txBody>
        </p:sp>
        <p:sp>
          <p:nvSpPr>
            <p:cNvPr id="42016" name="Line 16"/>
            <p:cNvSpPr>
              <a:spLocks noChangeShapeType="1"/>
            </p:cNvSpPr>
            <p:nvPr/>
          </p:nvSpPr>
          <p:spPr bwMode="auto">
            <a:xfrm flipV="1">
              <a:off x="1399" y="2247"/>
              <a:ext cx="765" cy="67"/>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17" name="Line 17"/>
            <p:cNvSpPr>
              <a:spLocks noChangeShapeType="1"/>
            </p:cNvSpPr>
            <p:nvPr/>
          </p:nvSpPr>
          <p:spPr bwMode="auto">
            <a:xfrm>
              <a:off x="3552" y="2148"/>
              <a:ext cx="634" cy="124"/>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18" name="Line 19"/>
            <p:cNvSpPr>
              <a:spLocks noChangeShapeType="1"/>
            </p:cNvSpPr>
            <p:nvPr/>
          </p:nvSpPr>
          <p:spPr bwMode="auto">
            <a:xfrm>
              <a:off x="2894" y="2844"/>
              <a:ext cx="84" cy="636"/>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19" name="Line 20"/>
            <p:cNvSpPr>
              <a:spLocks noChangeShapeType="1"/>
            </p:cNvSpPr>
            <p:nvPr/>
          </p:nvSpPr>
          <p:spPr bwMode="auto">
            <a:xfrm>
              <a:off x="1817" y="997"/>
              <a:ext cx="644" cy="625"/>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20" name="Line 22"/>
            <p:cNvSpPr>
              <a:spLocks noChangeShapeType="1"/>
            </p:cNvSpPr>
            <p:nvPr/>
          </p:nvSpPr>
          <p:spPr bwMode="auto">
            <a:xfrm flipV="1">
              <a:off x="1996" y="2850"/>
              <a:ext cx="612" cy="785"/>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21" name="Line 40"/>
            <p:cNvSpPr>
              <a:spLocks noChangeShapeType="1"/>
            </p:cNvSpPr>
            <p:nvPr/>
          </p:nvSpPr>
          <p:spPr bwMode="auto">
            <a:xfrm flipV="1">
              <a:off x="3298" y="1097"/>
              <a:ext cx="601" cy="495"/>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22" name="Line 41"/>
            <p:cNvSpPr>
              <a:spLocks noChangeShapeType="1"/>
            </p:cNvSpPr>
            <p:nvPr/>
          </p:nvSpPr>
          <p:spPr bwMode="auto">
            <a:xfrm flipV="1">
              <a:off x="1399" y="2423"/>
              <a:ext cx="846" cy="318"/>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23" name="Line 43"/>
            <p:cNvSpPr>
              <a:spLocks noChangeShapeType="1"/>
            </p:cNvSpPr>
            <p:nvPr/>
          </p:nvSpPr>
          <p:spPr bwMode="auto">
            <a:xfrm>
              <a:off x="1464" y="1940"/>
              <a:ext cx="846" cy="151"/>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24" name="Line 46"/>
            <p:cNvSpPr>
              <a:spLocks noChangeShapeType="1"/>
            </p:cNvSpPr>
            <p:nvPr/>
          </p:nvSpPr>
          <p:spPr bwMode="auto">
            <a:xfrm>
              <a:off x="3197" y="2800"/>
              <a:ext cx="784" cy="403"/>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grpSp>
      <p:sp>
        <p:nvSpPr>
          <p:cNvPr id="30" name="Text Box 34"/>
          <p:cNvSpPr txBox="1">
            <a:spLocks noChangeArrowheads="1"/>
          </p:cNvSpPr>
          <p:nvPr/>
        </p:nvSpPr>
        <p:spPr bwMode="auto">
          <a:xfrm>
            <a:off x="1239441" y="3451623"/>
            <a:ext cx="1457325" cy="461665"/>
          </a:xfrm>
          <a:prstGeom prst="rect">
            <a:avLst/>
          </a:prstGeom>
          <a:noFill/>
          <a:ln>
            <a:noFill/>
          </a:ln>
          <a:effectLst/>
        </p:spPr>
        <p:txBody>
          <a:bodyPr>
            <a:spAutoFit/>
          </a:bodyPr>
          <a:lstStyle/>
          <a:p>
            <a:pPr algn="ctr" eaLnBrk="1" hangingPunct="1">
              <a:defRPr/>
            </a:pPr>
            <a:r>
              <a:rPr lang="fr-FR" altLang="fr-FR" sz="12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BILAN MEDICAL / PROJET</a:t>
            </a:r>
          </a:p>
        </p:txBody>
      </p:sp>
      <p:sp>
        <p:nvSpPr>
          <p:cNvPr id="31" name="Text Box 34"/>
          <p:cNvSpPr txBox="1">
            <a:spLocks noChangeArrowheads="1"/>
          </p:cNvSpPr>
          <p:nvPr/>
        </p:nvSpPr>
        <p:spPr bwMode="auto">
          <a:xfrm>
            <a:off x="3890963" y="4306391"/>
            <a:ext cx="1684735" cy="646331"/>
          </a:xfrm>
          <a:prstGeom prst="rect">
            <a:avLst/>
          </a:prstGeom>
          <a:noFill/>
          <a:ln>
            <a:noFill/>
          </a:ln>
          <a:effectLst/>
        </p:spPr>
        <p:txBody>
          <a:bodyPr>
            <a:spAutoFit/>
          </a:bodyPr>
          <a:lstStyle/>
          <a:p>
            <a:pPr algn="ctr" eaLnBrk="1" hangingPunct="1">
              <a:defRPr/>
            </a:pPr>
            <a:r>
              <a:rPr lang="fr-FR" altLang="fr-FR" sz="12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DE REEDUCATION PROFESSIONNELLE</a:t>
            </a:r>
          </a:p>
        </p:txBody>
      </p:sp>
      <p:sp>
        <p:nvSpPr>
          <p:cNvPr id="38" name="Text Box 30"/>
          <p:cNvSpPr txBox="1">
            <a:spLocks noChangeArrowheads="1"/>
          </p:cNvSpPr>
          <p:nvPr/>
        </p:nvSpPr>
        <p:spPr bwMode="auto">
          <a:xfrm>
            <a:off x="3590827" y="741760"/>
            <a:ext cx="1628972" cy="461665"/>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D’APPRENTISSAGE</a:t>
            </a:r>
          </a:p>
        </p:txBody>
      </p:sp>
      <p:sp>
        <p:nvSpPr>
          <p:cNvPr id="41996" name="Line 17"/>
          <p:cNvSpPr>
            <a:spLocks noChangeShapeType="1"/>
          </p:cNvSpPr>
          <p:nvPr/>
        </p:nvSpPr>
        <p:spPr bwMode="auto">
          <a:xfrm flipH="1">
            <a:off x="4300538" y="1221581"/>
            <a:ext cx="39291" cy="766763"/>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1997" name="Rectangle 3"/>
          <p:cNvSpPr>
            <a:spLocks noChangeArrowheads="1"/>
          </p:cNvSpPr>
          <p:nvPr/>
        </p:nvSpPr>
        <p:spPr bwMode="auto">
          <a:xfrm>
            <a:off x="207115" y="3302794"/>
            <a:ext cx="158354" cy="108347"/>
          </a:xfrm>
          <a:prstGeom prst="rect">
            <a:avLst/>
          </a:prstGeom>
          <a:solidFill>
            <a:srgbClr val="BC8F00"/>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800" dirty="0">
              <a:solidFill>
                <a:schemeClr val="tx1"/>
              </a:solidFill>
              <a:latin typeface="Times New Roman" panose="02020603050405020304" pitchFamily="18" charset="0"/>
            </a:endParaRPr>
          </a:p>
        </p:txBody>
      </p:sp>
      <p:sp>
        <p:nvSpPr>
          <p:cNvPr id="33" name="Text Box 30"/>
          <p:cNvSpPr txBox="1">
            <a:spLocks noChangeArrowheads="1"/>
          </p:cNvSpPr>
          <p:nvPr/>
        </p:nvSpPr>
        <p:spPr bwMode="auto">
          <a:xfrm>
            <a:off x="47897" y="3218490"/>
            <a:ext cx="1465659" cy="415498"/>
          </a:xfrm>
          <a:prstGeom prst="rect">
            <a:avLst/>
          </a:prstGeom>
          <a:noFill/>
          <a:ln>
            <a:noFill/>
          </a:ln>
          <a:effectLst/>
        </p:spPr>
        <p:txBody>
          <a:bodyPr>
            <a:spAutoFit/>
          </a:bodyPr>
          <a:lstStyle/>
          <a:p>
            <a:pPr algn="ctr" eaLnBrk="1" hangingPunct="1">
              <a:defRPr/>
            </a:pPr>
            <a:r>
              <a:rPr lang="fr-FR" altLang="fr-FR" sz="1050" b="1"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Dispositifs spécifiques</a:t>
            </a:r>
          </a:p>
        </p:txBody>
      </p:sp>
      <p:sp>
        <p:nvSpPr>
          <p:cNvPr id="34" name="Text Box 28"/>
          <p:cNvSpPr txBox="1">
            <a:spLocks noChangeArrowheads="1"/>
          </p:cNvSpPr>
          <p:nvPr/>
        </p:nvSpPr>
        <p:spPr bwMode="auto">
          <a:xfrm>
            <a:off x="5519089" y="2096101"/>
            <a:ext cx="2999540" cy="611706"/>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CPF de transition professionnelle ou PTP</a:t>
            </a:r>
          </a:p>
          <a:p>
            <a:pPr algn="ctr">
              <a:defRPr/>
            </a:pPr>
            <a:r>
              <a:rPr lang="fr-FR" altLang="fr-FR" sz="975" dirty="0">
                <a:solidFill>
                  <a:schemeClr val="accent2">
                    <a:lumMod val="50000"/>
                  </a:schemeClr>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Depuis le 1er janvier 2019</a:t>
            </a:r>
          </a:p>
          <a:p>
            <a:pPr algn="ctr" eaLnBrk="1" hangingPunct="1">
              <a:defRPr/>
            </a:pPr>
            <a:endPar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000" name="Line 40"/>
          <p:cNvSpPr>
            <a:spLocks noChangeShapeType="1"/>
          </p:cNvSpPr>
          <p:nvPr/>
        </p:nvSpPr>
        <p:spPr bwMode="auto">
          <a:xfrm flipV="1">
            <a:off x="4931569" y="2301479"/>
            <a:ext cx="644129" cy="320278"/>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39" name="Text Box 30"/>
          <p:cNvSpPr txBox="1">
            <a:spLocks noChangeArrowheads="1"/>
          </p:cNvSpPr>
          <p:nvPr/>
        </p:nvSpPr>
        <p:spPr bwMode="auto">
          <a:xfrm>
            <a:off x="5872162" y="789385"/>
            <a:ext cx="1852613" cy="253916"/>
          </a:xfrm>
          <a:prstGeom prst="rect">
            <a:avLst/>
          </a:prstGeom>
          <a:noFill/>
          <a:ln>
            <a:noFill/>
          </a:ln>
          <a:effectLst/>
        </p:spPr>
        <p:txBody>
          <a:bodyPr>
            <a:spAutoFit/>
          </a:bodyPr>
          <a:lstStyle/>
          <a:p>
            <a:pPr algn="ctr" eaLnBrk="1" hangingPunct="1">
              <a:defRPr/>
            </a:pPr>
            <a:r>
              <a:rPr lang="fr-FR" altLang="fr-FR" sz="1050" b="1"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Dispositifs droit commun</a:t>
            </a:r>
          </a:p>
        </p:txBody>
      </p:sp>
      <p:sp>
        <p:nvSpPr>
          <p:cNvPr id="42002" name="Rectangle 39"/>
          <p:cNvSpPr>
            <a:spLocks noChangeArrowheads="1"/>
          </p:cNvSpPr>
          <p:nvPr/>
        </p:nvSpPr>
        <p:spPr bwMode="auto">
          <a:xfrm>
            <a:off x="5819775" y="852488"/>
            <a:ext cx="159544" cy="108347"/>
          </a:xfrm>
          <a:prstGeom prst="rect">
            <a:avLst/>
          </a:prstGeom>
          <a:solidFill>
            <a:srgbClr val="336699"/>
          </a:solidFill>
          <a:ln w="9525" algn="ctr">
            <a:solidFill>
              <a:schemeClr val="tx1"/>
            </a:solidFill>
            <a:round/>
            <a:headEnd/>
            <a:tailEnd/>
          </a:ln>
        </p:spPr>
        <p:txBody>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800" dirty="0">
              <a:solidFill>
                <a:schemeClr val="tx1"/>
              </a:solidFill>
              <a:latin typeface="Times New Roman" panose="02020603050405020304" pitchFamily="18" charset="0"/>
            </a:endParaRPr>
          </a:p>
        </p:txBody>
      </p:sp>
      <p:sp>
        <p:nvSpPr>
          <p:cNvPr id="40" name="Text Box 30"/>
          <p:cNvSpPr txBox="1">
            <a:spLocks noChangeArrowheads="1"/>
          </p:cNvSpPr>
          <p:nvPr/>
        </p:nvSpPr>
        <p:spPr bwMode="auto">
          <a:xfrm>
            <a:off x="1530191" y="1666876"/>
            <a:ext cx="492444" cy="276999"/>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VAE</a:t>
            </a:r>
          </a:p>
        </p:txBody>
      </p:sp>
      <p:sp>
        <p:nvSpPr>
          <p:cNvPr id="41" name="Text Box 30"/>
          <p:cNvSpPr txBox="1">
            <a:spLocks noChangeArrowheads="1"/>
          </p:cNvSpPr>
          <p:nvPr/>
        </p:nvSpPr>
        <p:spPr bwMode="auto">
          <a:xfrm>
            <a:off x="1418779" y="2861073"/>
            <a:ext cx="1372492" cy="461665"/>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BILAN DE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COMPETENCES</a:t>
            </a:r>
          </a:p>
        </p:txBody>
      </p:sp>
      <p:sp>
        <p:nvSpPr>
          <p:cNvPr id="42" name="Text Box 30"/>
          <p:cNvSpPr txBox="1">
            <a:spLocks noChangeArrowheads="1"/>
          </p:cNvSpPr>
          <p:nvPr/>
        </p:nvSpPr>
        <p:spPr bwMode="auto">
          <a:xfrm>
            <a:off x="1238218" y="917564"/>
            <a:ext cx="2109873" cy="461665"/>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DE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PROFESSIONNALISATION</a:t>
            </a:r>
          </a:p>
        </p:txBody>
      </p:sp>
      <p:sp>
        <p:nvSpPr>
          <p:cNvPr id="43" name="Text Box 30"/>
          <p:cNvSpPr txBox="1">
            <a:spLocks noChangeArrowheads="1"/>
          </p:cNvSpPr>
          <p:nvPr/>
        </p:nvSpPr>
        <p:spPr bwMode="auto">
          <a:xfrm>
            <a:off x="499858" y="2245115"/>
            <a:ext cx="2514148" cy="461665"/>
          </a:xfrm>
          <a:prstGeom prst="rect">
            <a:avLst/>
          </a:prstGeom>
          <a:noFill/>
          <a:ln>
            <a:noFill/>
          </a:ln>
          <a:effectLst/>
        </p:spPr>
        <p:txBody>
          <a:bodyPr wrap="squar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CONSEIL EN EVOLUTION PROFESSIONNELLE</a:t>
            </a:r>
          </a:p>
        </p:txBody>
      </p:sp>
      <p:sp>
        <p:nvSpPr>
          <p:cNvPr id="42007" name="Line 20"/>
          <p:cNvSpPr>
            <a:spLocks noChangeShapeType="1"/>
          </p:cNvSpPr>
          <p:nvPr/>
        </p:nvSpPr>
        <p:spPr bwMode="auto">
          <a:xfrm>
            <a:off x="2041923" y="1816894"/>
            <a:ext cx="1450181" cy="527447"/>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5" name="Text Box 30"/>
          <p:cNvSpPr txBox="1">
            <a:spLocks noChangeArrowheads="1"/>
          </p:cNvSpPr>
          <p:nvPr/>
        </p:nvSpPr>
        <p:spPr bwMode="auto">
          <a:xfrm>
            <a:off x="5788313" y="3444479"/>
            <a:ext cx="1877437" cy="461665"/>
          </a:xfrm>
          <a:prstGeom prst="rect">
            <a:avLst/>
          </a:prstGeom>
          <a:noFill/>
          <a:ln>
            <a:noFill/>
          </a:ln>
          <a:effectLst/>
        </p:spPr>
        <p:txBody>
          <a:bodyPr wrap="none">
            <a:spAutoFit/>
          </a:bodyPr>
          <a:lstStyle/>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COMPTE PERSONNEL </a:t>
            </a:r>
          </a:p>
          <a:p>
            <a:pPr algn="ctr" eaLnBrk="1" hangingPunct="1">
              <a:defRPr/>
            </a:pPr>
            <a:r>
              <a:rPr lang="fr-FR" altLang="fr-FR" sz="1200"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D’ACTIVITE (CPA)</a:t>
            </a:r>
            <a:endParaRPr lang="fr-FR" altLang="fr-FR" sz="788"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009" name="Line 17"/>
          <p:cNvSpPr>
            <a:spLocks noChangeShapeType="1"/>
          </p:cNvSpPr>
          <p:nvPr/>
        </p:nvSpPr>
        <p:spPr bwMode="auto">
          <a:xfrm>
            <a:off x="5053013" y="3302794"/>
            <a:ext cx="784622" cy="266700"/>
          </a:xfrm>
          <a:prstGeom prst="line">
            <a:avLst/>
          </a:prstGeom>
          <a:noFill/>
          <a:ln w="38100">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2011" name="Line 22"/>
          <p:cNvSpPr>
            <a:spLocks noChangeShapeType="1"/>
          </p:cNvSpPr>
          <p:nvPr/>
        </p:nvSpPr>
        <p:spPr bwMode="auto">
          <a:xfrm flipV="1">
            <a:off x="2696766" y="3468291"/>
            <a:ext cx="1114425" cy="531019"/>
          </a:xfrm>
          <a:prstGeom prst="line">
            <a:avLst/>
          </a:prstGeom>
          <a:noFill/>
          <a:ln w="28575">
            <a:solidFill>
              <a:srgbClr val="BC8F00"/>
            </a:solidFill>
            <a:round/>
            <a:headEnd/>
            <a:tailEnd/>
          </a:ln>
          <a:extLst>
            <a:ext uri="{909E8E84-426E-40DD-AFC4-6F175D3DCCD1}">
              <a14:hiddenFill xmlns:a14="http://schemas.microsoft.com/office/drawing/2010/main">
                <a:noFill/>
              </a14:hiddenFill>
            </a:ext>
          </a:extLst>
        </p:spPr>
        <p:txBody>
          <a:bodyPr/>
          <a:lstStyle/>
          <a:p>
            <a:endParaRPr lang="fr-FR" sz="1350" dirty="0"/>
          </a:p>
        </p:txBody>
      </p:sp>
      <p:sp>
        <p:nvSpPr>
          <p:cNvPr id="46" name="Text Box 34"/>
          <p:cNvSpPr txBox="1">
            <a:spLocks noChangeArrowheads="1"/>
          </p:cNvSpPr>
          <p:nvPr/>
        </p:nvSpPr>
        <p:spPr bwMode="auto">
          <a:xfrm>
            <a:off x="166558" y="3926683"/>
            <a:ext cx="2857088" cy="461665"/>
          </a:xfrm>
          <a:prstGeom prst="rect">
            <a:avLst/>
          </a:prstGeom>
          <a:noFill/>
          <a:ln>
            <a:noFill/>
          </a:ln>
          <a:effectLst/>
        </p:spPr>
        <p:txBody>
          <a:bodyPr wrap="square">
            <a:spAutoFit/>
          </a:bodyPr>
          <a:lstStyle/>
          <a:p>
            <a:pPr algn="ctr" eaLnBrk="1" hangingPunct="1">
              <a:defRPr/>
            </a:pPr>
            <a:r>
              <a:rPr lang="fr-FR" altLang="fr-FR" sz="12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MISPE- </a:t>
            </a:r>
            <a:r>
              <a:rPr lang="fr-FR" altLang="fr-FR" sz="900"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Mise en situation en milieu professionnel </a:t>
            </a:r>
          </a:p>
          <a:p>
            <a:pPr algn="ctr" eaLnBrk="1" hangingPunct="1">
              <a:defRPr/>
            </a:pPr>
            <a:r>
              <a:rPr lang="fr-FR" altLang="fr-FR" sz="1200" i="1" dirty="0">
                <a:solidFill>
                  <a:srgbClr val="BC8F00"/>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(Evaluation)</a:t>
            </a:r>
          </a:p>
        </p:txBody>
      </p:sp>
      <p:sp>
        <p:nvSpPr>
          <p:cNvPr id="47" name="Text Box 24"/>
          <p:cNvSpPr txBox="1">
            <a:spLocks noChangeArrowheads="1"/>
          </p:cNvSpPr>
          <p:nvPr/>
        </p:nvSpPr>
        <p:spPr bwMode="auto">
          <a:xfrm>
            <a:off x="3558219" y="2941959"/>
            <a:ext cx="1484638" cy="416011"/>
          </a:xfrm>
          <a:prstGeom prst="rect">
            <a:avLst/>
          </a:prstGeom>
          <a:noFill/>
          <a:ln>
            <a:noFill/>
          </a:ln>
          <a:effectLst/>
        </p:spPr>
        <p:txBody>
          <a:bodyPr wrap="none">
            <a:spAutoFit/>
          </a:bodyPr>
          <a:lstStyle/>
          <a:p>
            <a:pPr algn="ctr" eaLnBrk="1" hangingPunct="1">
              <a:lnSpc>
                <a:spcPct val="150000"/>
              </a:lnSpc>
              <a:defRPr/>
            </a:pPr>
            <a:r>
              <a:rPr lang="fr-FR" altLang="fr-FR" sz="1600" b="1" dirty="0">
                <a:solidFill>
                  <a:srgbClr val="003B5C"/>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EVALUATION</a:t>
            </a:r>
          </a:p>
        </p:txBody>
      </p:sp>
      <p:pic>
        <p:nvPicPr>
          <p:cNvPr id="3" name="Image 5">
            <a:extLst>
              <a:ext uri="{FF2B5EF4-FFF2-40B4-BE49-F238E27FC236}">
                <a16:creationId xmlns:a16="http://schemas.microsoft.com/office/drawing/2014/main" id="{D98FF8AC-9602-4DF9-B878-7B62730C5D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62" y="7145"/>
            <a:ext cx="1079397" cy="65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2955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par>
                                <p:cTn id="13" presetID="45" presetClass="entr" presetSubtype="0" fill="hold" grpId="0" nodeType="with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ppt_w</p:attrName>
                                        </p:attrNameLst>
                                      </p:cBhvr>
                                      <p:tavLst>
                                        <p:tav tm="0" fmla="#ppt_w*sin(2.5*pi*$)">
                                          <p:val>
                                            <p:fltVal val="0"/>
                                          </p:val>
                                        </p:tav>
                                        <p:tav tm="100000">
                                          <p:val>
                                            <p:fltVal val="1"/>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ppt_w</p:attrName>
                                        </p:attrNameLst>
                                      </p:cBhvr>
                                      <p:tavLst>
                                        <p:tav tm="0" fmla="#ppt_w*sin(2.5*pi*$)">
                                          <p:val>
                                            <p:fltVal val="0"/>
                                          </p:val>
                                        </p:tav>
                                        <p:tav tm="100000">
                                          <p:val>
                                            <p:fltVal val="1"/>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ppt_w</p:attrName>
                                        </p:attrNameLst>
                                      </p:cBhvr>
                                      <p:tavLst>
                                        <p:tav tm="0" fmla="#ppt_w*sin(2.5*pi*$)">
                                          <p:val>
                                            <p:fltVal val="0"/>
                                          </p:val>
                                        </p:tav>
                                        <p:tav tm="100000">
                                          <p:val>
                                            <p:fltVal val="1"/>
                                          </p:val>
                                        </p:tav>
                                      </p:tavLst>
                                    </p:anim>
                                    <p:anim calcmode="lin" valueType="num">
                                      <p:cBhvr>
                                        <p:cTn id="27" dur="1000" fill="hold"/>
                                        <p:tgtEl>
                                          <p:spTgt spid="21"/>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iterate type="lt">
                                    <p:tmPct val="10000"/>
                                  </p:iterate>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ppt_w</p:attrName>
                                        </p:attrNameLst>
                                      </p:cBhvr>
                                      <p:tavLst>
                                        <p:tav tm="0" fmla="#ppt_w*sin(2.5*pi*$)">
                                          <p:val>
                                            <p:fltVal val="0"/>
                                          </p:val>
                                        </p:tav>
                                        <p:tav tm="100000">
                                          <p:val>
                                            <p:fltVal val="1"/>
                                          </p:val>
                                        </p:tav>
                                      </p:tavLst>
                                    </p:anim>
                                    <p:anim calcmode="lin" valueType="num">
                                      <p:cBhvr>
                                        <p:cTn id="37" dur="1000" fill="hold"/>
                                        <p:tgtEl>
                                          <p:spTgt spid="30"/>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ppt_w</p:attrName>
                                        </p:attrNameLst>
                                      </p:cBhvr>
                                      <p:tavLst>
                                        <p:tav tm="0" fmla="#ppt_w*sin(2.5*pi*$)">
                                          <p:val>
                                            <p:fltVal val="0"/>
                                          </p:val>
                                        </p:tav>
                                        <p:tav tm="100000">
                                          <p:val>
                                            <p:fltVal val="1"/>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iterate type="lt">
                                    <p:tmPct val="10000"/>
                                  </p:iterate>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ppt_w</p:attrName>
                                        </p:attrNameLst>
                                      </p:cBhvr>
                                      <p:tavLst>
                                        <p:tav tm="0" fmla="#ppt_w*sin(2.5*pi*$)">
                                          <p:val>
                                            <p:fltVal val="0"/>
                                          </p:val>
                                        </p:tav>
                                        <p:tav tm="100000">
                                          <p:val>
                                            <p:fltVal val="1"/>
                                          </p:val>
                                        </p:tav>
                                      </p:tavLst>
                                    </p:anim>
                                    <p:anim calcmode="lin" valueType="num">
                                      <p:cBhvr>
                                        <p:cTn id="47" dur="1000" fill="hold"/>
                                        <p:tgtEl>
                                          <p:spTgt spid="38"/>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ppt_w</p:attrName>
                                        </p:attrNameLst>
                                      </p:cBhvr>
                                      <p:tavLst>
                                        <p:tav tm="0" fmla="#ppt_w*sin(2.5*pi*$)">
                                          <p:val>
                                            <p:fltVal val="0"/>
                                          </p:val>
                                        </p:tav>
                                        <p:tav tm="100000">
                                          <p:val>
                                            <p:fltVal val="1"/>
                                          </p:val>
                                        </p:tav>
                                      </p:tavLst>
                                    </p:anim>
                                    <p:anim calcmode="lin" valueType="num">
                                      <p:cBhvr>
                                        <p:cTn id="52" dur="1000" fill="hold"/>
                                        <p:tgtEl>
                                          <p:spTgt spid="33"/>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iterate type="lt">
                                    <p:tmPct val="10000"/>
                                  </p:iterate>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ppt_w</p:attrName>
                                        </p:attrNameLst>
                                      </p:cBhvr>
                                      <p:tavLst>
                                        <p:tav tm="0" fmla="#ppt_w*sin(2.5*pi*$)">
                                          <p:val>
                                            <p:fltVal val="0"/>
                                          </p:val>
                                        </p:tav>
                                        <p:tav tm="100000">
                                          <p:val>
                                            <p:fltVal val="1"/>
                                          </p:val>
                                        </p:tav>
                                      </p:tavLst>
                                    </p:anim>
                                    <p:anim calcmode="lin" valueType="num">
                                      <p:cBhvr>
                                        <p:cTn id="57" dur="1000" fill="hold"/>
                                        <p:tgtEl>
                                          <p:spTgt spid="34"/>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iterate type="lt">
                                    <p:tmPct val="10000"/>
                                  </p:iterate>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ppt_w</p:attrName>
                                        </p:attrNameLst>
                                      </p:cBhvr>
                                      <p:tavLst>
                                        <p:tav tm="0" fmla="#ppt_w*sin(2.5*pi*$)">
                                          <p:val>
                                            <p:fltVal val="0"/>
                                          </p:val>
                                        </p:tav>
                                        <p:tav tm="100000">
                                          <p:val>
                                            <p:fltVal val="1"/>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iterate type="lt">
                                    <p:tmPct val="10000"/>
                                  </p:iterate>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ppt_w</p:attrName>
                                        </p:attrNameLst>
                                      </p:cBhvr>
                                      <p:tavLst>
                                        <p:tav tm="0" fmla="#ppt_w*sin(2.5*pi*$)">
                                          <p:val>
                                            <p:fltVal val="0"/>
                                          </p:val>
                                        </p:tav>
                                        <p:tav tm="100000">
                                          <p:val>
                                            <p:fltVal val="1"/>
                                          </p:val>
                                        </p:tav>
                                      </p:tavLst>
                                    </p:anim>
                                    <p:anim calcmode="lin" valueType="num">
                                      <p:cBhvr>
                                        <p:cTn id="67" dur="1000" fill="hold"/>
                                        <p:tgtEl>
                                          <p:spTgt spid="40"/>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iterate type="lt">
                                    <p:tmPct val="10000"/>
                                  </p:iterate>
                                  <p:childTnLst>
                                    <p:set>
                                      <p:cBhvr>
                                        <p:cTn id="69" dur="1" fill="hold">
                                          <p:stCondLst>
                                            <p:cond delay="0"/>
                                          </p:stCondLst>
                                        </p:cTn>
                                        <p:tgtEl>
                                          <p:spTgt spid="41"/>
                                        </p:tgtEl>
                                        <p:attrNameLst>
                                          <p:attrName>style.visibility</p:attrName>
                                        </p:attrNameLst>
                                      </p:cBhvr>
                                      <p:to>
                                        <p:strVal val="visible"/>
                                      </p:to>
                                    </p:set>
                                    <p:animEffect transition="in" filter="fade">
                                      <p:cBhvr>
                                        <p:cTn id="70" dur="1000"/>
                                        <p:tgtEl>
                                          <p:spTgt spid="41"/>
                                        </p:tgtEl>
                                      </p:cBhvr>
                                    </p:animEffect>
                                    <p:anim calcmode="lin" valueType="num">
                                      <p:cBhvr>
                                        <p:cTn id="71" dur="1000" fill="hold"/>
                                        <p:tgtEl>
                                          <p:spTgt spid="41"/>
                                        </p:tgtEl>
                                        <p:attrNameLst>
                                          <p:attrName>ppt_w</p:attrName>
                                        </p:attrNameLst>
                                      </p:cBhvr>
                                      <p:tavLst>
                                        <p:tav tm="0" fmla="#ppt_w*sin(2.5*pi*$)">
                                          <p:val>
                                            <p:fltVal val="0"/>
                                          </p:val>
                                        </p:tav>
                                        <p:tav tm="100000">
                                          <p:val>
                                            <p:fltVal val="1"/>
                                          </p:val>
                                        </p:tav>
                                      </p:tavLst>
                                    </p:anim>
                                    <p:anim calcmode="lin" valueType="num">
                                      <p:cBhvr>
                                        <p:cTn id="72" dur="1000" fill="hold"/>
                                        <p:tgtEl>
                                          <p:spTgt spid="41"/>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ppt_w</p:attrName>
                                        </p:attrNameLst>
                                      </p:cBhvr>
                                      <p:tavLst>
                                        <p:tav tm="0" fmla="#ppt_w*sin(2.5*pi*$)">
                                          <p:val>
                                            <p:fltVal val="0"/>
                                          </p:val>
                                        </p:tav>
                                        <p:tav tm="100000">
                                          <p:val>
                                            <p:fltVal val="1"/>
                                          </p:val>
                                        </p:tav>
                                      </p:tavLst>
                                    </p:anim>
                                    <p:anim calcmode="lin" valueType="num">
                                      <p:cBhvr>
                                        <p:cTn id="77" dur="1000" fill="hold"/>
                                        <p:tgtEl>
                                          <p:spTgt spid="42"/>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iterate type="lt">
                                    <p:tmPct val="10000"/>
                                  </p:iterate>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ppt_w</p:attrName>
                                        </p:attrNameLst>
                                      </p:cBhvr>
                                      <p:tavLst>
                                        <p:tav tm="0" fmla="#ppt_w*sin(2.5*pi*$)">
                                          <p:val>
                                            <p:fltVal val="0"/>
                                          </p:val>
                                        </p:tav>
                                        <p:tav tm="100000">
                                          <p:val>
                                            <p:fltVal val="1"/>
                                          </p:val>
                                        </p:tav>
                                      </p:tavLst>
                                    </p:anim>
                                    <p:anim calcmode="lin" valueType="num">
                                      <p:cBhvr>
                                        <p:cTn id="82" dur="1000" fill="hold"/>
                                        <p:tgtEl>
                                          <p:spTgt spid="43"/>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iterate type="lt">
                                    <p:tmPct val="10000"/>
                                  </p:iterate>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ppt_w</p:attrName>
                                        </p:attrNameLst>
                                      </p:cBhvr>
                                      <p:tavLst>
                                        <p:tav tm="0" fmla="#ppt_w*sin(2.5*pi*$)">
                                          <p:val>
                                            <p:fltVal val="0"/>
                                          </p:val>
                                        </p:tav>
                                        <p:tav tm="100000">
                                          <p:val>
                                            <p:fltVal val="1"/>
                                          </p:val>
                                        </p:tav>
                                      </p:tavLst>
                                    </p:anim>
                                    <p:anim calcmode="lin" valueType="num">
                                      <p:cBhvr>
                                        <p:cTn id="87" dur="1000" fill="hold"/>
                                        <p:tgtEl>
                                          <p:spTgt spid="45"/>
                                        </p:tgtEl>
                                        <p:attrNameLst>
                                          <p:attrName>ppt_h</p:attrName>
                                        </p:attrNameLst>
                                      </p:cBhvr>
                                      <p:tavLst>
                                        <p:tav tm="0">
                                          <p:val>
                                            <p:strVal val="#ppt_h"/>
                                          </p:val>
                                        </p:tav>
                                        <p:tav tm="100000">
                                          <p:val>
                                            <p:strVal val="#ppt_h"/>
                                          </p:val>
                                        </p:tav>
                                      </p:tavLst>
                                    </p:anim>
                                  </p:childTnLst>
                                </p:cTn>
                              </p:par>
                              <p:par>
                                <p:cTn id="88" presetID="45" presetClass="entr" presetSubtype="0" fill="hold" grpId="0" nodeType="withEffect">
                                  <p:stCondLst>
                                    <p:cond delay="0"/>
                                  </p:stCondLst>
                                  <p:iterate type="lt">
                                    <p:tmPct val="10000"/>
                                  </p:iterate>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ppt_w</p:attrName>
                                        </p:attrNameLst>
                                      </p:cBhvr>
                                      <p:tavLst>
                                        <p:tav tm="0" fmla="#ppt_w*sin(2.5*pi*$)">
                                          <p:val>
                                            <p:fltVal val="0"/>
                                          </p:val>
                                        </p:tav>
                                        <p:tav tm="100000">
                                          <p:val>
                                            <p:fltVal val="1"/>
                                          </p:val>
                                        </p:tav>
                                      </p:tavLst>
                                    </p:anim>
                                    <p:anim calcmode="lin" valueType="num">
                                      <p:cBhvr>
                                        <p:cTn id="92" dur="1000" fill="hold"/>
                                        <p:tgtEl>
                                          <p:spTgt spid="46"/>
                                        </p:tgtEl>
                                        <p:attrNameLst>
                                          <p:attrName>ppt_h</p:attrName>
                                        </p:attrNameLst>
                                      </p:cBhvr>
                                      <p:tavLst>
                                        <p:tav tm="0">
                                          <p:val>
                                            <p:strVal val="#ppt_h"/>
                                          </p:val>
                                        </p:tav>
                                        <p:tav tm="100000">
                                          <p:val>
                                            <p:strVal val="#ppt_h"/>
                                          </p:val>
                                        </p:tav>
                                      </p:tavLst>
                                    </p:anim>
                                  </p:childTnLst>
                                </p:cTn>
                              </p:par>
                              <p:par>
                                <p:cTn id="93" presetID="6" presetClass="entr" presetSubtype="32"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circle(out)">
                                      <p:cBhvr>
                                        <p:cTn id="9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21" grpId="0"/>
      <p:bldP spid="30" grpId="0"/>
      <p:bldP spid="31" grpId="0"/>
      <p:bldP spid="38" grpId="0"/>
      <p:bldP spid="33" grpId="0"/>
      <p:bldP spid="34" grpId="0"/>
      <p:bldP spid="39" grpId="0"/>
      <p:bldP spid="40" grpId="0"/>
      <p:bldP spid="41" grpId="0"/>
      <p:bldP spid="42" grpId="0"/>
      <p:bldP spid="43"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5DA31-27E5-41CF-BF34-1CDACCC86B7F}"/>
              </a:ext>
            </a:extLst>
          </p:cNvPr>
          <p:cNvSpPr/>
          <p:nvPr/>
        </p:nvSpPr>
        <p:spPr>
          <a:xfrm>
            <a:off x="1366838" y="739377"/>
            <a:ext cx="7393254" cy="300082"/>
          </a:xfrm>
          <a:prstGeom prst="rect">
            <a:avLst/>
          </a:prstGeom>
          <a:solidFill>
            <a:srgbClr val="BC8F00"/>
          </a:solidFill>
          <a:ln>
            <a:noFill/>
          </a:ln>
        </p:spPr>
        <p:style>
          <a:lnRef idx="0">
            <a:scrgbClr r="0" g="0" b="0"/>
          </a:lnRef>
          <a:fillRef idx="1002">
            <a:schemeClr val="lt1"/>
          </a:fillRef>
          <a:effectRef idx="0">
            <a:scrgbClr r="0" g="0" b="0"/>
          </a:effectRef>
          <a:fontRef idx="major"/>
        </p:style>
        <p:txBody>
          <a:bodyPr wrap="square">
            <a:spAutoFit/>
          </a:bodyPr>
          <a:lstStyle/>
          <a:p>
            <a:pPr algn="ctr"/>
            <a:r>
              <a:rPr lang="fr-FR" sz="135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L’ASSOCIATION  INTERMEDIAIRE</a:t>
            </a:r>
          </a:p>
        </p:txBody>
      </p:sp>
      <p:sp>
        <p:nvSpPr>
          <p:cNvPr id="2" name="Rectangle 1">
            <a:extLst>
              <a:ext uri="{FF2B5EF4-FFF2-40B4-BE49-F238E27FC236}">
                <a16:creationId xmlns:a16="http://schemas.microsoft.com/office/drawing/2014/main" id="{CA8B5435-8836-4DFF-A097-5893AA712244}"/>
              </a:ext>
            </a:extLst>
          </p:cNvPr>
          <p:cNvSpPr/>
          <p:nvPr/>
        </p:nvSpPr>
        <p:spPr>
          <a:xfrm>
            <a:off x="156410" y="1025065"/>
            <a:ext cx="8879305" cy="1272913"/>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Conventionnée par l’État, l’association intermédiaire (AI) est une association à but non lucratif qui contribue à l’insertion et au retour à l’emploi des personnes rencontrant des difficultés sociales et professionnelles particulières, en leur permettant de travailler occasionnellement pour le compte d’utilisateurs (particuliers, associations, collectivités locales, entreprises…). L’Association Intermédiaire effectue à titre onéreux des mises à disposition, ce qui implique d’une part, la conclusion d’un contrat de travail avec le salarié, et d’autre part la conclusion d’un contrat de mise à disposition avec l’utilisateur (entreprise, particulier, associations…).</a:t>
            </a:r>
          </a:p>
        </p:txBody>
      </p:sp>
      <p:sp>
        <p:nvSpPr>
          <p:cNvPr id="6" name="Rectangle 5">
            <a:extLst>
              <a:ext uri="{FF2B5EF4-FFF2-40B4-BE49-F238E27FC236}">
                <a16:creationId xmlns:a16="http://schemas.microsoft.com/office/drawing/2014/main" id="{2BBDFFE8-6A96-4E45-B319-8B8B064470C5}"/>
              </a:ext>
            </a:extLst>
          </p:cNvPr>
          <p:cNvSpPr/>
          <p:nvPr/>
        </p:nvSpPr>
        <p:spPr>
          <a:xfrm>
            <a:off x="156410" y="2251894"/>
            <a:ext cx="1146572"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4" name="Rectangle 3">
            <a:extLst>
              <a:ext uri="{FF2B5EF4-FFF2-40B4-BE49-F238E27FC236}">
                <a16:creationId xmlns:a16="http://schemas.microsoft.com/office/drawing/2014/main" id="{DAD06B0E-EA7A-41E1-B6C0-C651004CF0AD}"/>
              </a:ext>
            </a:extLst>
          </p:cNvPr>
          <p:cNvSpPr/>
          <p:nvPr/>
        </p:nvSpPr>
        <p:spPr>
          <a:xfrm>
            <a:off x="108285" y="2297978"/>
            <a:ext cx="8585589" cy="1134413"/>
          </a:xfrm>
          <a:prstGeom prst="rect">
            <a:avLst/>
          </a:prstGeom>
        </p:spPr>
        <p:txBody>
          <a:bodyPr wrap="square">
            <a:spAutoFit/>
          </a:bodyPr>
          <a:lstStyle/>
          <a:p>
            <a:pPr>
              <a:lnSpc>
                <a:spcPct val="150000"/>
              </a:lnSpc>
              <a:defRPr/>
            </a:pPr>
            <a:br>
              <a:rPr lang="fr-FR" sz="4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moins de 26 ans en grande difficulté,</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de minima sociaux (revenu de solidarité active (RSA), allocation de solidarité spécifique (ASS)…),</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de longue durée,</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Travailleurs reconnus administrativement pour un handicap par la CDAPH</a:t>
            </a:r>
          </a:p>
        </p:txBody>
      </p:sp>
      <p:sp>
        <p:nvSpPr>
          <p:cNvPr id="7" name="ZoneTexte 6">
            <a:extLst>
              <a:ext uri="{FF2B5EF4-FFF2-40B4-BE49-F238E27FC236}">
                <a16:creationId xmlns:a16="http://schemas.microsoft.com/office/drawing/2014/main" id="{07E7C44C-382E-44CA-9410-994D18BE3DD3}"/>
              </a:ext>
            </a:extLst>
          </p:cNvPr>
          <p:cNvSpPr txBox="1"/>
          <p:nvPr/>
        </p:nvSpPr>
        <p:spPr>
          <a:xfrm>
            <a:off x="1366838" y="166020"/>
            <a:ext cx="6171727"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STRUCTURES D’INSERTION PAR L’ACTIVITE ECONOMIQUE (SIAE)</a:t>
            </a:r>
          </a:p>
        </p:txBody>
      </p:sp>
      <p:pic>
        <p:nvPicPr>
          <p:cNvPr id="52232" name="Image 8">
            <a:extLst>
              <a:ext uri="{FF2B5EF4-FFF2-40B4-BE49-F238E27FC236}">
                <a16:creationId xmlns:a16="http://schemas.microsoft.com/office/drawing/2014/main" id="{A62D6216-75E7-4EFC-918C-CEDB1AFC4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9049" y="7144"/>
            <a:ext cx="1058594" cy="64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F35E95-F412-4A95-A5D9-052DB491ACFF}"/>
              </a:ext>
            </a:extLst>
          </p:cNvPr>
          <p:cNvSpPr/>
          <p:nvPr/>
        </p:nvSpPr>
        <p:spPr>
          <a:xfrm>
            <a:off x="108285" y="3386307"/>
            <a:ext cx="4685109"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Aide au poste d’insertion</a:t>
            </a:r>
          </a:p>
        </p:txBody>
      </p:sp>
      <p:sp>
        <p:nvSpPr>
          <p:cNvPr id="9" name="Rectangle 8">
            <a:extLst>
              <a:ext uri="{FF2B5EF4-FFF2-40B4-BE49-F238E27FC236}">
                <a16:creationId xmlns:a16="http://schemas.microsoft.com/office/drawing/2014/main" id="{46C66595-C8F8-4772-9D06-ED5156A070B4}"/>
              </a:ext>
            </a:extLst>
          </p:cNvPr>
          <p:cNvSpPr/>
          <p:nvPr/>
        </p:nvSpPr>
        <p:spPr>
          <a:xfrm>
            <a:off x="108285" y="3570891"/>
            <a:ext cx="8927430" cy="1272913"/>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Cette aide comprend un montant socle et un montant modulé.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Au 1er janvier 2020, le montant socle de l’aide est fixé à 1383 €. Le montant de l’aide est réduit à due proportion de l’occupation du poste de travail.</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Pour les salariés mis à disposition, l’association intermédiaire (AI) est exonérée des cotisations patronales d’assurances sociales et d’allocations familiales au titre des salaires versés, dans la limite de 750 heures rémunérées.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C2CC20-1EF5-451D-8050-A0C832B356F0}"/>
              </a:ext>
            </a:extLst>
          </p:cNvPr>
          <p:cNvSpPr/>
          <p:nvPr/>
        </p:nvSpPr>
        <p:spPr>
          <a:xfrm>
            <a:off x="1366838" y="853678"/>
            <a:ext cx="7472362" cy="300082"/>
          </a:xfrm>
          <a:prstGeom prst="rect">
            <a:avLst/>
          </a:prstGeom>
          <a:solidFill>
            <a:srgbClr val="BC8F00"/>
          </a:solidFill>
          <a:ln>
            <a:noFill/>
          </a:ln>
        </p:spPr>
        <p:style>
          <a:lnRef idx="0">
            <a:scrgbClr r="0" g="0" b="0"/>
          </a:lnRef>
          <a:fillRef idx="1002">
            <a:schemeClr val="lt1"/>
          </a:fillRef>
          <a:effectRef idx="0">
            <a:scrgbClr r="0" g="0" b="0"/>
          </a:effectRef>
          <a:fontRef idx="major"/>
        </p:style>
        <p:txBody>
          <a:bodyPr wrap="square">
            <a:spAutoFit/>
          </a:bodyPr>
          <a:lstStyle/>
          <a:p>
            <a:pPr algn="ctr"/>
            <a:r>
              <a:rPr lang="fr-FR" sz="135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L’ENTREPRISE  D’INSERTION</a:t>
            </a:r>
          </a:p>
        </p:txBody>
      </p:sp>
      <p:sp>
        <p:nvSpPr>
          <p:cNvPr id="2" name="Rectangle 1">
            <a:extLst>
              <a:ext uri="{FF2B5EF4-FFF2-40B4-BE49-F238E27FC236}">
                <a16:creationId xmlns:a16="http://schemas.microsoft.com/office/drawing/2014/main" id="{26FF29D1-74C1-40D5-A3E2-6EEE427A6B67}"/>
              </a:ext>
            </a:extLst>
          </p:cNvPr>
          <p:cNvSpPr/>
          <p:nvPr/>
        </p:nvSpPr>
        <p:spPr>
          <a:xfrm>
            <a:off x="275716" y="1248455"/>
            <a:ext cx="8592567" cy="1272913"/>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Une entreprise d’insertion est une entreprise opérant dans le secteur marchand, mais dont la finalité est avant tout sociale : proposer à des personnes en difficulté une activité productive assortie de différentes prestations définies selon les besoins de l’intéressé (réentraînement aux rythmes de travail, formation, accompagnement social …) pour construire et finaliser avec elles un parcours d’insertion socioprofessionnel durable.</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durée hebdomadaire de travail du salarié embauché au sein de l’EI ne peut être inférieure à 20 heures.</a:t>
            </a:r>
          </a:p>
        </p:txBody>
      </p:sp>
      <p:sp>
        <p:nvSpPr>
          <p:cNvPr id="6" name="Rectangle 5">
            <a:extLst>
              <a:ext uri="{FF2B5EF4-FFF2-40B4-BE49-F238E27FC236}">
                <a16:creationId xmlns:a16="http://schemas.microsoft.com/office/drawing/2014/main" id="{0D0F01B8-B9DC-4792-8F22-13D4CAE6AF6E}"/>
              </a:ext>
            </a:extLst>
          </p:cNvPr>
          <p:cNvSpPr/>
          <p:nvPr/>
        </p:nvSpPr>
        <p:spPr>
          <a:xfrm>
            <a:off x="275716" y="2520505"/>
            <a:ext cx="1537352" cy="261610"/>
          </a:xfrm>
          <a:prstGeom prst="rect">
            <a:avLst/>
          </a:prstGeom>
        </p:spPr>
        <p:txBody>
          <a:bodyPr wrap="square">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7" name="Rectangle 6">
            <a:extLst>
              <a:ext uri="{FF2B5EF4-FFF2-40B4-BE49-F238E27FC236}">
                <a16:creationId xmlns:a16="http://schemas.microsoft.com/office/drawing/2014/main" id="{0CA03596-BF0C-4E8A-B548-A359E207C003}"/>
              </a:ext>
            </a:extLst>
          </p:cNvPr>
          <p:cNvSpPr/>
          <p:nvPr/>
        </p:nvSpPr>
        <p:spPr>
          <a:xfrm>
            <a:off x="275716" y="2616063"/>
            <a:ext cx="8491356" cy="1134413"/>
          </a:xfrm>
          <a:prstGeom prst="rect">
            <a:avLst/>
          </a:prstGeom>
        </p:spPr>
        <p:txBody>
          <a:bodyPr wrap="square">
            <a:spAutoFit/>
          </a:bodyPr>
          <a:lstStyle/>
          <a:p>
            <a:pPr>
              <a:lnSpc>
                <a:spcPct val="150000"/>
              </a:lnSpc>
              <a:defRPr/>
            </a:pPr>
            <a:br>
              <a:rPr lang="fr-FR" sz="4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moins de 26 ans en grande difficulté</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de minima sociaux (revenu de solidarité active (RSA), allocation de solidarité spécifique (ASS)…)</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de longue durée</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prises en charge au titre de l’aide sociale…</a:t>
            </a:r>
          </a:p>
        </p:txBody>
      </p:sp>
      <p:sp>
        <p:nvSpPr>
          <p:cNvPr id="8" name="ZoneTexte 7">
            <a:extLst>
              <a:ext uri="{FF2B5EF4-FFF2-40B4-BE49-F238E27FC236}">
                <a16:creationId xmlns:a16="http://schemas.microsoft.com/office/drawing/2014/main" id="{19F4FC4D-8B15-431F-985C-28C84D8B4A86}"/>
              </a:ext>
            </a:extLst>
          </p:cNvPr>
          <p:cNvSpPr txBox="1"/>
          <p:nvPr/>
        </p:nvSpPr>
        <p:spPr>
          <a:xfrm>
            <a:off x="1540260" y="163825"/>
            <a:ext cx="5698158"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STRUCTURES D’INSERTION PAR L’ACTIVITE ECONOMIQUE (SIAE)</a:t>
            </a:r>
          </a:p>
        </p:txBody>
      </p:sp>
      <p:pic>
        <p:nvPicPr>
          <p:cNvPr id="54280" name="Image 8">
            <a:extLst>
              <a:ext uri="{FF2B5EF4-FFF2-40B4-BE49-F238E27FC236}">
                <a16:creationId xmlns:a16="http://schemas.microsoft.com/office/drawing/2014/main" id="{A7842BFC-BBBB-4707-9B9E-54358D7504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2075" y="7144"/>
            <a:ext cx="1072554" cy="65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3D93508-6A45-46A2-8759-A15A386A54C9}"/>
              </a:ext>
            </a:extLst>
          </p:cNvPr>
          <p:cNvSpPr/>
          <p:nvPr/>
        </p:nvSpPr>
        <p:spPr>
          <a:xfrm>
            <a:off x="275716" y="3941046"/>
            <a:ext cx="8641428"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Cette aide comprend un montant socle et un montant modulé.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Au 1er janvier 2020, le montant socle de l’aide est fixé à 10 646 €. Le montant de l’aide est réduit à due proportion de l’occupation du poste de travail.</a:t>
            </a:r>
          </a:p>
        </p:txBody>
      </p:sp>
      <p:sp>
        <p:nvSpPr>
          <p:cNvPr id="5" name="Rectangle 4">
            <a:extLst>
              <a:ext uri="{FF2B5EF4-FFF2-40B4-BE49-F238E27FC236}">
                <a16:creationId xmlns:a16="http://schemas.microsoft.com/office/drawing/2014/main" id="{FEB40B3F-632E-4394-9B80-6E24B2A4C535}"/>
              </a:ext>
            </a:extLst>
          </p:cNvPr>
          <p:cNvSpPr/>
          <p:nvPr/>
        </p:nvSpPr>
        <p:spPr>
          <a:xfrm>
            <a:off x="275716" y="3714956"/>
            <a:ext cx="4685109"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Aide au poste d’insertion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C779CFF-8EFD-4567-8C81-86D14F60F204}"/>
              </a:ext>
            </a:extLst>
          </p:cNvPr>
          <p:cNvSpPr txBox="1"/>
          <p:nvPr/>
        </p:nvSpPr>
        <p:spPr>
          <a:xfrm>
            <a:off x="1589121" y="126915"/>
            <a:ext cx="5537614" cy="307777"/>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STRUCTURES D’INSERTION PAR L’ACTIVITE ECONOMIQUE (SIAE)</a:t>
            </a:r>
          </a:p>
        </p:txBody>
      </p:sp>
      <p:sp>
        <p:nvSpPr>
          <p:cNvPr id="7" name="Rectangle 6">
            <a:extLst>
              <a:ext uri="{FF2B5EF4-FFF2-40B4-BE49-F238E27FC236}">
                <a16:creationId xmlns:a16="http://schemas.microsoft.com/office/drawing/2014/main" id="{E71C15A9-3ECF-44DF-87A0-3D4BC7BB96AC}"/>
              </a:ext>
            </a:extLst>
          </p:cNvPr>
          <p:cNvSpPr/>
          <p:nvPr/>
        </p:nvSpPr>
        <p:spPr>
          <a:xfrm>
            <a:off x="1449805" y="803815"/>
            <a:ext cx="7347159" cy="300082"/>
          </a:xfrm>
          <a:prstGeom prst="rect">
            <a:avLst/>
          </a:prstGeom>
          <a:solidFill>
            <a:srgbClr val="BC8F00"/>
          </a:solidFill>
          <a:ln>
            <a:noFill/>
          </a:ln>
        </p:spPr>
        <p:style>
          <a:lnRef idx="0">
            <a:scrgbClr r="0" g="0" b="0"/>
          </a:lnRef>
          <a:fillRef idx="1002">
            <a:schemeClr val="lt1"/>
          </a:fillRef>
          <a:effectRef idx="0">
            <a:scrgbClr r="0" g="0" b="0"/>
          </a:effectRef>
          <a:fontRef idx="major"/>
        </p:style>
        <p:txBody>
          <a:bodyPr wrap="square">
            <a:spAutoFit/>
          </a:bodyPr>
          <a:lstStyle/>
          <a:p>
            <a:pPr algn="ctr"/>
            <a:r>
              <a:rPr lang="fr-FR" sz="135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L’ENTREPRISE DE TRAVAIL TEMPORAIRE D’INSERTION (ETTI)</a:t>
            </a:r>
          </a:p>
        </p:txBody>
      </p:sp>
      <p:sp>
        <p:nvSpPr>
          <p:cNvPr id="2" name="Rectangle 1">
            <a:extLst>
              <a:ext uri="{FF2B5EF4-FFF2-40B4-BE49-F238E27FC236}">
                <a16:creationId xmlns:a16="http://schemas.microsoft.com/office/drawing/2014/main" id="{6775EE5F-FB2F-4842-8DD1-D572DFE39FEE}"/>
              </a:ext>
            </a:extLst>
          </p:cNvPr>
          <p:cNvSpPr/>
          <p:nvPr/>
        </p:nvSpPr>
        <p:spPr>
          <a:xfrm>
            <a:off x="251286" y="1194710"/>
            <a:ext cx="8641427" cy="1272913"/>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Entreprise d’intérim, l’entreprise de travail temporaire d’insertion a son activité entièrement centrée sur l’insertion professionnelle des personnes en difficulté. Elle leur propose des missions auprès d’entreprises utilisatrices, mais également un suivi et un accompagnement social et professionnel, pendant et en dehors des missions.</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L’ETTI est soumise à l’ensemble des règles relatives au travail temporaire. La durée des contrats de mission peut toutefois être portée à 24 mois, renouvellement compris, au lieu de 18 mois dans le cas général.</a:t>
            </a:r>
          </a:p>
        </p:txBody>
      </p:sp>
      <p:pic>
        <p:nvPicPr>
          <p:cNvPr id="55304" name="Image 8">
            <a:extLst>
              <a:ext uri="{FF2B5EF4-FFF2-40B4-BE49-F238E27FC236}">
                <a16:creationId xmlns:a16="http://schemas.microsoft.com/office/drawing/2014/main" id="{8CF99638-9931-4B24-BAC3-641A258A9E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9050" y="7145"/>
            <a:ext cx="1065574" cy="6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319FCF-DCAE-47A5-9793-F3A407B90313}"/>
              </a:ext>
            </a:extLst>
          </p:cNvPr>
          <p:cNvSpPr/>
          <p:nvPr/>
        </p:nvSpPr>
        <p:spPr>
          <a:xfrm>
            <a:off x="251286" y="2488285"/>
            <a:ext cx="1147763"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9" name="Rectangle 8">
            <a:extLst>
              <a:ext uri="{FF2B5EF4-FFF2-40B4-BE49-F238E27FC236}">
                <a16:creationId xmlns:a16="http://schemas.microsoft.com/office/drawing/2014/main" id="{714290E4-78FC-4E65-802C-652B9C1F3AD5}"/>
              </a:ext>
            </a:extLst>
          </p:cNvPr>
          <p:cNvSpPr/>
          <p:nvPr/>
        </p:nvSpPr>
        <p:spPr>
          <a:xfrm>
            <a:off x="251286" y="2701687"/>
            <a:ext cx="8301727" cy="1030539"/>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moins de 26 ans en grande difficulté</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du RSA</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de longue durée</a:t>
            </a:r>
            <a:b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b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prises en charge au titre de l’aide sociale</a:t>
            </a:r>
          </a:p>
        </p:txBody>
      </p:sp>
      <p:sp>
        <p:nvSpPr>
          <p:cNvPr id="11" name="Rectangle 10">
            <a:extLst>
              <a:ext uri="{FF2B5EF4-FFF2-40B4-BE49-F238E27FC236}">
                <a16:creationId xmlns:a16="http://schemas.microsoft.com/office/drawing/2014/main" id="{DB75A15E-6BCB-4A04-80D3-6BA44287C9C3}"/>
              </a:ext>
            </a:extLst>
          </p:cNvPr>
          <p:cNvSpPr/>
          <p:nvPr/>
        </p:nvSpPr>
        <p:spPr>
          <a:xfrm>
            <a:off x="251286" y="3736407"/>
            <a:ext cx="4685109"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Aide au poste d’insertion</a:t>
            </a:r>
          </a:p>
        </p:txBody>
      </p:sp>
      <p:sp>
        <p:nvSpPr>
          <p:cNvPr id="13" name="Rectangle 12">
            <a:extLst>
              <a:ext uri="{FF2B5EF4-FFF2-40B4-BE49-F238E27FC236}">
                <a16:creationId xmlns:a16="http://schemas.microsoft.com/office/drawing/2014/main" id="{98432D24-CBB1-45EE-B892-EB8852F21561}"/>
              </a:ext>
            </a:extLst>
          </p:cNvPr>
          <p:cNvSpPr/>
          <p:nvPr/>
        </p:nvSpPr>
        <p:spPr>
          <a:xfrm>
            <a:off x="251286" y="3922162"/>
            <a:ext cx="8452305"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Cette aide comprend un montant socle et un montant modulé.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Au 1er janvier 2020, le montant socle de l’aide est fixé à 4 299 €. Le montant de l’aide est réduit à due proportion de l’occupation du poste de travail.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CB096D6-0FD3-41E6-81D1-6712FEF11BAF}"/>
              </a:ext>
            </a:extLst>
          </p:cNvPr>
          <p:cNvSpPr txBox="1"/>
          <p:nvPr/>
        </p:nvSpPr>
        <p:spPr>
          <a:xfrm>
            <a:off x="1644963" y="152398"/>
            <a:ext cx="3888581" cy="307777"/>
          </a:xfrm>
          <a:prstGeom prst="rect">
            <a:avLst/>
          </a:prstGeom>
          <a:noFill/>
        </p:spPr>
        <p:txBody>
          <a:bodyPr>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NACRE </a:t>
            </a:r>
          </a:p>
        </p:txBody>
      </p:sp>
      <p:sp>
        <p:nvSpPr>
          <p:cNvPr id="2" name="Rectangle 1">
            <a:extLst>
              <a:ext uri="{FF2B5EF4-FFF2-40B4-BE49-F238E27FC236}">
                <a16:creationId xmlns:a16="http://schemas.microsoft.com/office/drawing/2014/main" id="{FB6BAF32-61FF-4CF3-AE07-301D1BB89E2E}"/>
              </a:ext>
            </a:extLst>
          </p:cNvPr>
          <p:cNvSpPr/>
          <p:nvPr/>
        </p:nvSpPr>
        <p:spPr>
          <a:xfrm>
            <a:off x="295480" y="1019854"/>
            <a:ext cx="8650761" cy="1090940"/>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nouvel accompagnement à la création ou la reprise d'entreprise (Nacre) permet à certains bénéficiaires de créer ou reprendre une entreprise en étant accompagnés pendant 3 ans. Il aide au montage du projet de création ou de reprise, à la structuration financière et au démarrage de l'activité.</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Depuis le 1er janvier 2017, le Nacre est une compétence des régions</a:t>
            </a:r>
            <a:r>
              <a:rPr lang="fr-FR" sz="13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t>
            </a:r>
          </a:p>
        </p:txBody>
      </p:sp>
      <p:sp>
        <p:nvSpPr>
          <p:cNvPr id="4" name="Rectangle 3">
            <a:extLst>
              <a:ext uri="{FF2B5EF4-FFF2-40B4-BE49-F238E27FC236}">
                <a16:creationId xmlns:a16="http://schemas.microsoft.com/office/drawing/2014/main" id="{9DD87958-5DBF-4956-A36D-7520AA337921}"/>
              </a:ext>
            </a:extLst>
          </p:cNvPr>
          <p:cNvSpPr/>
          <p:nvPr/>
        </p:nvSpPr>
        <p:spPr>
          <a:xfrm>
            <a:off x="217556" y="2571750"/>
            <a:ext cx="8708888" cy="1757661"/>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 d'emploi bénéficiaire de l’ARE ou de l'ASP</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 d'emploi non indemnisé inscrit sur la liste des demandeurs d'emploi depuis plus de 6 mois au cours des 18 mois</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 du RSA, de l'ASS</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18 à 25 ans compris </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âgée de 29 ans maximum en situation de handicap</a:t>
            </a: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âgée de 29 ans maximum qui ne remplit pas les conditions d'activité antérieure pour bénéficier de l'indemnisation chômage…</a:t>
            </a:r>
          </a:p>
        </p:txBody>
      </p:sp>
      <p:sp>
        <p:nvSpPr>
          <p:cNvPr id="9" name="Rectangle 8">
            <a:extLst>
              <a:ext uri="{FF2B5EF4-FFF2-40B4-BE49-F238E27FC236}">
                <a16:creationId xmlns:a16="http://schemas.microsoft.com/office/drawing/2014/main" id="{0412DF95-506C-46FC-BBAE-0E672EB52AE1}"/>
              </a:ext>
            </a:extLst>
          </p:cNvPr>
          <p:cNvSpPr/>
          <p:nvPr/>
        </p:nvSpPr>
        <p:spPr>
          <a:xfrm>
            <a:off x="295480" y="2310140"/>
            <a:ext cx="1147763"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pic>
        <p:nvPicPr>
          <p:cNvPr id="57351" name="Image 7">
            <a:extLst>
              <a:ext uri="{FF2B5EF4-FFF2-40B4-BE49-F238E27FC236}">
                <a16:creationId xmlns:a16="http://schemas.microsoft.com/office/drawing/2014/main" id="{A2BC988C-2F0F-4D83-BA44-C867FFC0C5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2069" y="7145"/>
            <a:ext cx="1065574" cy="6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5C64AD7-614B-4308-A8A5-62E0A96B1EEF}"/>
              </a:ext>
            </a:extLst>
          </p:cNvPr>
          <p:cNvSpPr txBox="1"/>
          <p:nvPr/>
        </p:nvSpPr>
        <p:spPr>
          <a:xfrm>
            <a:off x="1596102" y="118184"/>
            <a:ext cx="3888581" cy="307777"/>
          </a:xfrm>
          <a:prstGeom prst="rect">
            <a:avLst/>
          </a:prstGeom>
          <a:noFill/>
        </p:spPr>
        <p:txBody>
          <a:bodyPr>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ACCRE</a:t>
            </a:r>
            <a:r>
              <a:rPr lang="fr-FR" sz="13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p>
        </p:txBody>
      </p:sp>
      <p:sp>
        <p:nvSpPr>
          <p:cNvPr id="2" name="Rectangle 1">
            <a:extLst>
              <a:ext uri="{FF2B5EF4-FFF2-40B4-BE49-F238E27FC236}">
                <a16:creationId xmlns:a16="http://schemas.microsoft.com/office/drawing/2014/main" id="{BB774F92-8F95-4935-BE47-9953E6ECD2ED}"/>
              </a:ext>
            </a:extLst>
          </p:cNvPr>
          <p:cNvSpPr/>
          <p:nvPr/>
        </p:nvSpPr>
        <p:spPr>
          <a:xfrm>
            <a:off x="146485" y="840296"/>
            <a:ext cx="8893064"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L'aide au chômeur créant ou reprenant une entreprise (ACCRE) consiste en une exonération partielle de charges sociales et un accompagnement pendant les premières années d'activité. Elle permet aussi à certains bénéficiaires de prétendre à d'autres formes d'aides.</a:t>
            </a:r>
          </a:p>
        </p:txBody>
      </p:sp>
      <p:sp>
        <p:nvSpPr>
          <p:cNvPr id="4" name="Rectangle 3">
            <a:extLst>
              <a:ext uri="{FF2B5EF4-FFF2-40B4-BE49-F238E27FC236}">
                <a16:creationId xmlns:a16="http://schemas.microsoft.com/office/drawing/2014/main" id="{5FF3A2EF-6B15-40DD-9E3C-338DA824E00F}"/>
              </a:ext>
            </a:extLst>
          </p:cNvPr>
          <p:cNvSpPr/>
          <p:nvPr/>
        </p:nvSpPr>
        <p:spPr>
          <a:xfrm>
            <a:off x="140468" y="1733227"/>
            <a:ext cx="8739151" cy="1757661"/>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 d'emploi bénéficiaire de l’ARE ou de l'ASP</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 d'emploi non indemnisé inscrit sur la liste des demandeurs d'emploi depuis plus de 6 mois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 du RSA, de l'ASS</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18 à 25 ans compris</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âgée de 29 ans maximum en situation de handicap</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 âgée de 29 ans maximum qui ne remplit pas les conditions d'activité antérieure pour bénéficier de l'indemnisation chômage…</a:t>
            </a:r>
          </a:p>
        </p:txBody>
      </p:sp>
      <p:sp>
        <p:nvSpPr>
          <p:cNvPr id="7" name="Rectangle 6">
            <a:extLst>
              <a:ext uri="{FF2B5EF4-FFF2-40B4-BE49-F238E27FC236}">
                <a16:creationId xmlns:a16="http://schemas.microsoft.com/office/drawing/2014/main" id="{356E1D30-8B63-4A77-AC3B-2781B11AB5C9}"/>
              </a:ext>
            </a:extLst>
          </p:cNvPr>
          <p:cNvSpPr/>
          <p:nvPr/>
        </p:nvSpPr>
        <p:spPr>
          <a:xfrm>
            <a:off x="140468" y="3564709"/>
            <a:ext cx="8801107" cy="1515287"/>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Exonération de cotisations sociales correspondant notamment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à l'assurance maladie, maternité, invalidité, décès</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aux prestations familiales</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à l'assurance vieillesse de base</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Restent dues les cotisations relatives à la CSG-CRDS, au risque accident du travail, à la retraite complémentaire, au Fonds national d'aide au logement (FNAL), à la formation professionnelle continue et au versement transport.</a:t>
            </a:r>
          </a:p>
        </p:txBody>
      </p:sp>
      <p:sp>
        <p:nvSpPr>
          <p:cNvPr id="9" name="Rectangle 8">
            <a:extLst>
              <a:ext uri="{FF2B5EF4-FFF2-40B4-BE49-F238E27FC236}">
                <a16:creationId xmlns:a16="http://schemas.microsoft.com/office/drawing/2014/main" id="{C3B1770B-118A-4236-8DE7-A722C14BF984}"/>
              </a:ext>
            </a:extLst>
          </p:cNvPr>
          <p:cNvSpPr/>
          <p:nvPr/>
        </p:nvSpPr>
        <p:spPr>
          <a:xfrm>
            <a:off x="148257" y="1580332"/>
            <a:ext cx="1147763"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10" name="Rectangle 9">
            <a:extLst>
              <a:ext uri="{FF2B5EF4-FFF2-40B4-BE49-F238E27FC236}">
                <a16:creationId xmlns:a16="http://schemas.microsoft.com/office/drawing/2014/main" id="{9E6E2906-FD6D-4011-A60A-E83E8D4581E3}"/>
              </a:ext>
            </a:extLst>
          </p:cNvPr>
          <p:cNvSpPr/>
          <p:nvPr/>
        </p:nvSpPr>
        <p:spPr>
          <a:xfrm>
            <a:off x="140468" y="3403367"/>
            <a:ext cx="1147763"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Aides</a:t>
            </a:r>
          </a:p>
        </p:txBody>
      </p:sp>
      <p:pic>
        <p:nvPicPr>
          <p:cNvPr id="58377" name="Image 10">
            <a:extLst>
              <a:ext uri="{FF2B5EF4-FFF2-40B4-BE49-F238E27FC236}">
                <a16:creationId xmlns:a16="http://schemas.microsoft.com/office/drawing/2014/main" id="{8E9221B8-7F40-48EA-BAEF-9500B9950D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8509" y="7145"/>
            <a:ext cx="1226118" cy="6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64395E-5D12-4E9E-9FD9-48E48C0F1C36}"/>
              </a:ext>
            </a:extLst>
          </p:cNvPr>
          <p:cNvSpPr>
            <a:spLocks noGrp="1"/>
          </p:cNvSpPr>
          <p:nvPr>
            <p:ph idx="1"/>
          </p:nvPr>
        </p:nvSpPr>
        <p:spPr>
          <a:xfrm>
            <a:off x="-2618" y="1668518"/>
            <a:ext cx="8920635" cy="4346972"/>
          </a:xfrm>
        </p:spPr>
        <p:txBody>
          <a:bodyPr vert="horz" lIns="63569" tIns="31785" rIns="63569" bIns="31785" rtlCol="0">
            <a:normAutofit/>
          </a:bodyPr>
          <a:lstStyle/>
          <a:p>
            <a:pPr marL="418261" lvl="3" indent="0">
              <a:lnSpc>
                <a:spcPct val="150000"/>
              </a:lnSpc>
              <a:spcBef>
                <a:spcPts val="0"/>
              </a:spcBef>
              <a:buClr>
                <a:srgbClr val="808080"/>
              </a:buClr>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Mesure d’accompagnement et de soutien aux personnes en situation de handicap et à d’autres groupes défavorisés pour les aider à obtenir et à conserver un emploi rémunéré sur le marché du travail. »</a:t>
            </a:r>
            <a:br>
              <a:rPr lang="fr-FR" i="1" dirty="0">
                <a:solidFill>
                  <a:srgbClr val="000000"/>
                </a:solidFill>
              </a:rPr>
            </a:b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	(D’après l’EUSE, association européenne de l’emploi accompagné, 2014)</a:t>
            </a:r>
          </a:p>
          <a:p>
            <a:pPr marL="418261" lvl="3" indent="0">
              <a:spcBef>
                <a:spcPts val="0"/>
              </a:spcBef>
              <a:buClr>
                <a:srgbClr val="808080"/>
              </a:buClr>
              <a:buNone/>
              <a:defRPr/>
            </a:pPr>
            <a:endParaRPr lang="fr-FR" sz="1125" b="1" i="1" dirty="0">
              <a:solidFill>
                <a:srgbClr val="FF6600"/>
              </a:solidFill>
              <a:effectLst>
                <a:outerShdw blurRad="38100" dist="38100" dir="2700000" algn="tl">
                  <a:srgbClr val="C0C0C0"/>
                </a:outerShdw>
              </a:effectLst>
              <a:latin typeface="Century Gothic" pitchFamily="34" charset="0"/>
              <a:cs typeface="Arial" panose="020B0604020202020204" pitchFamily="34" charset="0"/>
            </a:endParaRPr>
          </a:p>
          <a:p>
            <a:pPr marL="418261" lvl="3" indent="0" algn="just">
              <a:spcBef>
                <a:spcPts val="243"/>
              </a:spcBef>
              <a:buClr>
                <a:srgbClr val="808080"/>
              </a:buClr>
              <a:buNone/>
              <a:defRPr/>
            </a:pPr>
            <a:endParaRPr lang="fr-FR" sz="300" dirty="0">
              <a:solidFill>
                <a:srgbClr val="000000"/>
              </a:solidFill>
            </a:endParaRPr>
          </a:p>
          <a:p>
            <a:pPr marL="418261" lvl="3" indent="0" algn="just">
              <a:lnSpc>
                <a:spcPct val="150000"/>
              </a:lnSpc>
              <a:spcBef>
                <a:spcPts val="450"/>
              </a:spcBef>
              <a:buClr>
                <a:srgbClr val="808080"/>
              </a:buClr>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L’Emploi Accompagné est une méthodologie d’appui pour les personnes en situation de fragilité du fait ou non d’un handicap, en vue de leur permettre d’obtenir et de garder un emploi rémunéré sur le marché du travail. Sa mise en œuvre comprend un appui et un accompagnement du salarié pour lui permettre d’accéder, de se maintenir, d’évoluer dans l’emploi, ainsi qu’un appui et un accompagnement de l’employeur. »</a:t>
            </a:r>
          </a:p>
          <a:p>
            <a:pPr marL="418261" lvl="3" indent="0">
              <a:lnSpc>
                <a:spcPct val="150000"/>
              </a:lnSpc>
              <a:spcBef>
                <a:spcPts val="450"/>
              </a:spcBef>
              <a:buClr>
                <a:srgbClr val="808080"/>
              </a:buClr>
              <a:buNone/>
              <a:defRPr/>
            </a:pP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(D’après le Collectif France Emploi Accompagné, 2016)</a:t>
            </a:r>
          </a:p>
          <a:p>
            <a:pPr marL="418261" lvl="3" indent="0" algn="just">
              <a:spcBef>
                <a:spcPts val="243"/>
              </a:spcBef>
              <a:buClr>
                <a:srgbClr val="808080"/>
              </a:buClr>
              <a:buNone/>
              <a:defRPr/>
            </a:pPr>
            <a:endParaRPr lang="fr-FR" sz="1251" dirty="0">
              <a:solidFill>
                <a:srgbClr val="000000"/>
              </a:solidFill>
            </a:endParaRPr>
          </a:p>
        </p:txBody>
      </p:sp>
      <p:sp>
        <p:nvSpPr>
          <p:cNvPr id="6" name="ZoneTexte 5">
            <a:extLst>
              <a:ext uri="{FF2B5EF4-FFF2-40B4-BE49-F238E27FC236}">
                <a16:creationId xmlns:a16="http://schemas.microsoft.com/office/drawing/2014/main" id="{B105E794-D379-448E-9BF2-5345B187F34C}"/>
              </a:ext>
            </a:extLst>
          </p:cNvPr>
          <p:cNvSpPr txBox="1"/>
          <p:nvPr/>
        </p:nvSpPr>
        <p:spPr>
          <a:xfrm>
            <a:off x="5767387" y="188119"/>
            <a:ext cx="2214563" cy="349198"/>
          </a:xfrm>
          <a:prstGeom prst="rect">
            <a:avLst/>
          </a:prstGeom>
          <a:noFill/>
        </p:spPr>
        <p:txBody>
          <a:bodyPr>
            <a:spAutoFit/>
          </a:bodyPr>
          <a:lstStyle/>
          <a:p>
            <a:pPr algn="r" defTabSz="635668">
              <a:defRPr/>
            </a:pPr>
            <a:endParaRPr lang="fr-FR" sz="1669" b="1" dirty="0">
              <a:solidFill>
                <a:prstClr val="white"/>
              </a:solidFill>
              <a:latin typeface="Calibri"/>
            </a:endParaRPr>
          </a:p>
        </p:txBody>
      </p:sp>
      <p:sp>
        <p:nvSpPr>
          <p:cNvPr id="8" name="ZoneTexte 7">
            <a:extLst>
              <a:ext uri="{FF2B5EF4-FFF2-40B4-BE49-F238E27FC236}">
                <a16:creationId xmlns:a16="http://schemas.microsoft.com/office/drawing/2014/main" id="{9B76D25D-6524-426C-AFC8-B9068E3FB00F}"/>
              </a:ext>
            </a:extLst>
          </p:cNvPr>
          <p:cNvSpPr txBox="1"/>
          <p:nvPr/>
        </p:nvSpPr>
        <p:spPr>
          <a:xfrm>
            <a:off x="1490191" y="68618"/>
            <a:ext cx="5935018" cy="492443"/>
          </a:xfrm>
          <a:prstGeom prst="rect">
            <a:avLst/>
          </a:prstGeom>
          <a:noFill/>
        </p:spPr>
        <p:txBody>
          <a:bodyPr wrap="square">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L’EMPLOI ACCOMPAGNE</a:t>
            </a:r>
          </a:p>
          <a:p>
            <a:pPr>
              <a:defRPr/>
            </a:pPr>
            <a:r>
              <a:rPr lang="fr-FR" sz="1200" b="1" i="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Article 52 de la loi El Khomri du 08/08/2016 </a:t>
            </a:r>
          </a:p>
        </p:txBody>
      </p:sp>
      <p:sp>
        <p:nvSpPr>
          <p:cNvPr id="7" name="Rectangle 6">
            <a:extLst>
              <a:ext uri="{FF2B5EF4-FFF2-40B4-BE49-F238E27FC236}">
                <a16:creationId xmlns:a16="http://schemas.microsoft.com/office/drawing/2014/main" id="{5497FDDD-C5F0-4100-8DEE-C386142EC65D}"/>
              </a:ext>
            </a:extLst>
          </p:cNvPr>
          <p:cNvSpPr/>
          <p:nvPr/>
        </p:nvSpPr>
        <p:spPr>
          <a:xfrm>
            <a:off x="390682" y="1291293"/>
            <a:ext cx="1702594"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C’EST QUOI ?</a:t>
            </a:r>
          </a:p>
        </p:txBody>
      </p:sp>
      <p:pic>
        <p:nvPicPr>
          <p:cNvPr id="59399" name="Image 8">
            <a:extLst>
              <a:ext uri="{FF2B5EF4-FFF2-40B4-BE49-F238E27FC236}">
                <a16:creationId xmlns:a16="http://schemas.microsoft.com/office/drawing/2014/main" id="{22B2440D-7F3B-4207-8359-9FD55ED8F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6037" y="7145"/>
            <a:ext cx="1065574" cy="6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AC6EBE5-4B6E-4FA2-9C26-718D8C808744}"/>
              </a:ext>
            </a:extLst>
          </p:cNvPr>
          <p:cNvSpPr txBox="1"/>
          <p:nvPr/>
        </p:nvSpPr>
        <p:spPr>
          <a:xfrm>
            <a:off x="5767387" y="188119"/>
            <a:ext cx="2214563" cy="349198"/>
          </a:xfrm>
          <a:prstGeom prst="rect">
            <a:avLst/>
          </a:prstGeom>
          <a:noFill/>
        </p:spPr>
        <p:txBody>
          <a:bodyPr>
            <a:spAutoFit/>
          </a:bodyPr>
          <a:lstStyle/>
          <a:p>
            <a:pPr algn="r" defTabSz="635668">
              <a:defRPr/>
            </a:pPr>
            <a:endParaRPr lang="fr-FR" sz="1669" b="1" dirty="0">
              <a:solidFill>
                <a:prstClr val="white"/>
              </a:solidFill>
              <a:latin typeface="Calibri"/>
            </a:endParaRPr>
          </a:p>
        </p:txBody>
      </p:sp>
      <p:sp>
        <p:nvSpPr>
          <p:cNvPr id="8" name="ZoneTexte 7">
            <a:extLst>
              <a:ext uri="{FF2B5EF4-FFF2-40B4-BE49-F238E27FC236}">
                <a16:creationId xmlns:a16="http://schemas.microsoft.com/office/drawing/2014/main" id="{176993D9-B6A0-4D62-974A-E4D5C270678E}"/>
              </a:ext>
            </a:extLst>
          </p:cNvPr>
          <p:cNvSpPr txBox="1"/>
          <p:nvPr/>
        </p:nvSpPr>
        <p:spPr>
          <a:xfrm>
            <a:off x="1567459" y="163884"/>
            <a:ext cx="3618310" cy="307777"/>
          </a:xfrm>
          <a:prstGeom prst="rect">
            <a:avLst/>
          </a:prstGeom>
          <a:noFill/>
        </p:spPr>
        <p:txBody>
          <a:bodyPr>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L’EMPLOI ACCOMPAGNE </a:t>
            </a:r>
          </a:p>
        </p:txBody>
      </p:sp>
      <p:sp>
        <p:nvSpPr>
          <p:cNvPr id="10" name="ZoneTexte 9">
            <a:extLst>
              <a:ext uri="{FF2B5EF4-FFF2-40B4-BE49-F238E27FC236}">
                <a16:creationId xmlns:a16="http://schemas.microsoft.com/office/drawing/2014/main" id="{E0871199-6623-4D85-B1B7-DD9B42F7C770}"/>
              </a:ext>
            </a:extLst>
          </p:cNvPr>
          <p:cNvSpPr txBox="1"/>
          <p:nvPr/>
        </p:nvSpPr>
        <p:spPr>
          <a:xfrm>
            <a:off x="247061" y="1213861"/>
            <a:ext cx="8809086" cy="2307427"/>
          </a:xfrm>
          <a:prstGeom prst="rect">
            <a:avLst/>
          </a:prstGeom>
          <a:noFill/>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L’Emploi Accompagné s’adresse aux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personnes en situation de handicap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et/ou en situation d’exclusion, de fragilité et très éloigné de l’emploi.</a:t>
            </a:r>
          </a:p>
          <a:p>
            <a:pPr algn="just">
              <a:defRPr/>
            </a:pPr>
            <a:endParaRPr lang="fr-FR" sz="2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premier plan de mise en œuvre de l’emploi accompagné s’adresse aux personnes en situation de handicap : </a:t>
            </a:r>
          </a:p>
          <a:p>
            <a:pPr marL="198647" indent="-198647" algn="just">
              <a:lnSpc>
                <a:spcPct val="150000"/>
              </a:lnSpc>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Éligibles à l’Obligation d’emploi des travailleurs handicapés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OETH</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p>
          <a:p>
            <a:pPr marL="198647" indent="-198647" algn="just">
              <a:lnSpc>
                <a:spcPct val="150000"/>
              </a:lnSpc>
              <a:buFontTx/>
              <a:buChar char="-"/>
              <a:defRPr/>
            </a:pP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Sur évaluation et décision de la MDPH</a:t>
            </a:r>
            <a:endParaRPr lang="fr-FR" sz="1500" b="1" dirty="0">
              <a:solidFill>
                <a:srgbClr val="FF6600"/>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endParaRPr lang="fr-FR" sz="10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Principalement pour des personnes en situation de handicap mental, psychique, Troubles du Spectre Autistique (TSA) ou autres nécessitant un accompagnement personnalisé.</a:t>
            </a:r>
          </a:p>
          <a:p>
            <a:pPr marL="198647" indent="-198647">
              <a:buFontTx/>
              <a:buChar char="-"/>
              <a:defRPr/>
            </a:pPr>
            <a:endParaRPr lang="fr-FR" sz="1669" dirty="0"/>
          </a:p>
        </p:txBody>
      </p:sp>
      <p:sp>
        <p:nvSpPr>
          <p:cNvPr id="7" name="Rectangle 6">
            <a:extLst>
              <a:ext uri="{FF2B5EF4-FFF2-40B4-BE49-F238E27FC236}">
                <a16:creationId xmlns:a16="http://schemas.microsoft.com/office/drawing/2014/main" id="{106B3050-1622-443B-A1B8-D070AEF604CC}"/>
              </a:ext>
            </a:extLst>
          </p:cNvPr>
          <p:cNvSpPr/>
          <p:nvPr/>
        </p:nvSpPr>
        <p:spPr>
          <a:xfrm>
            <a:off x="247061" y="1017595"/>
            <a:ext cx="1702594"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QUI ?</a:t>
            </a:r>
          </a:p>
        </p:txBody>
      </p:sp>
      <p:sp>
        <p:nvSpPr>
          <p:cNvPr id="9" name="Rectangle 8">
            <a:extLst>
              <a:ext uri="{FF2B5EF4-FFF2-40B4-BE49-F238E27FC236}">
                <a16:creationId xmlns:a16="http://schemas.microsoft.com/office/drawing/2014/main" id="{85C68163-E8EE-43F0-A6C4-8F64F893B5FD}"/>
              </a:ext>
            </a:extLst>
          </p:cNvPr>
          <p:cNvSpPr/>
          <p:nvPr/>
        </p:nvSpPr>
        <p:spPr>
          <a:xfrm>
            <a:off x="247061" y="2495677"/>
            <a:ext cx="6694785" cy="261610"/>
          </a:xfrm>
          <a:prstGeom prst="rect">
            <a:avLst/>
          </a:prstGeom>
        </p:spPr>
        <p:txBody>
          <a:bodyPr wrap="square">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POUR QUELLE TYPOLOGIE DE HANDICAP PRINCIPALEMENT  ?</a:t>
            </a:r>
          </a:p>
        </p:txBody>
      </p:sp>
      <p:pic>
        <p:nvPicPr>
          <p:cNvPr id="60424" name="Image 10">
            <a:extLst>
              <a:ext uri="{FF2B5EF4-FFF2-40B4-BE49-F238E27FC236}">
                <a16:creationId xmlns:a16="http://schemas.microsoft.com/office/drawing/2014/main" id="{76DBC102-DF29-41BD-99BD-F21FEDEB91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5905" y="7145"/>
            <a:ext cx="1058720" cy="6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137C9675-3086-4E75-8D46-23769B6C8CB4}"/>
              </a:ext>
            </a:extLst>
          </p:cNvPr>
          <p:cNvSpPr txBox="1"/>
          <p:nvPr/>
        </p:nvSpPr>
        <p:spPr>
          <a:xfrm>
            <a:off x="247061" y="3351480"/>
            <a:ext cx="8718211" cy="303416"/>
          </a:xfrm>
          <a:prstGeom prst="rect">
            <a:avLst/>
          </a:prstGeom>
          <a:noFill/>
        </p:spPr>
        <p:txBody>
          <a:bodyPr wrap="square">
            <a:spAutoFit/>
          </a:bodyPr>
          <a:lstStyle/>
          <a:p>
            <a:pPr marL="0" lvl="3">
              <a:lnSpc>
                <a:spcPct val="150000"/>
              </a:lnSpc>
              <a:spcAft>
                <a:spcPts val="900"/>
              </a:spcAft>
              <a:buClr>
                <a:srgbClr val="808080"/>
              </a:buCl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Pour la personne accompagnée, obtenir, conserver et évoluer dans un emploi en milieu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ordinaire de travail</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t>
            </a:r>
          </a:p>
        </p:txBody>
      </p:sp>
      <p:sp>
        <p:nvSpPr>
          <p:cNvPr id="3" name="Rectangle 2">
            <a:extLst>
              <a:ext uri="{FF2B5EF4-FFF2-40B4-BE49-F238E27FC236}">
                <a16:creationId xmlns:a16="http://schemas.microsoft.com/office/drawing/2014/main" id="{C4822FDD-065A-4B51-BDDD-ECF8C5C83DB0}"/>
              </a:ext>
            </a:extLst>
          </p:cNvPr>
          <p:cNvSpPr/>
          <p:nvPr/>
        </p:nvSpPr>
        <p:spPr>
          <a:xfrm>
            <a:off x="247061" y="3158112"/>
            <a:ext cx="1703784" cy="323165"/>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OBJECTIFS</a:t>
            </a:r>
            <a:r>
              <a:rPr lang="fr-FR" sz="1500" b="1" dirty="0">
                <a:solidFill>
                  <a:srgbClr val="FF6600"/>
                </a:solidFill>
                <a:effectLst>
                  <a:outerShdw blurRad="38100" dist="38100" dir="2700000" algn="tl">
                    <a:srgbClr val="C0C0C0"/>
                  </a:outerShdw>
                </a:effectLst>
                <a:latin typeface="Century Gothic" panose="020B0502020202020204" pitchFamily="34" charset="0"/>
                <a:cs typeface="Arial" panose="020B0604020202020204" pitchFamily="34" charset="0"/>
              </a:rPr>
              <a:t> </a:t>
            </a:r>
          </a:p>
        </p:txBody>
      </p:sp>
      <p:sp>
        <p:nvSpPr>
          <p:cNvPr id="13" name="Espace réservé du contenu 2">
            <a:extLst>
              <a:ext uri="{FF2B5EF4-FFF2-40B4-BE49-F238E27FC236}">
                <a16:creationId xmlns:a16="http://schemas.microsoft.com/office/drawing/2014/main" id="{E5B6DE8A-860B-491B-B6FC-E9CDE9CEE452}"/>
              </a:ext>
            </a:extLst>
          </p:cNvPr>
          <p:cNvSpPr>
            <a:spLocks noGrp="1"/>
          </p:cNvSpPr>
          <p:nvPr>
            <p:ph idx="1"/>
          </p:nvPr>
        </p:nvSpPr>
        <p:spPr>
          <a:xfrm>
            <a:off x="245871" y="3882728"/>
            <a:ext cx="8718211" cy="889496"/>
          </a:xfrm>
        </p:spPr>
        <p:txBody>
          <a:bodyPr vert="horz" lIns="63569" tIns="31785" rIns="63569" bIns="31785" rtlCol="0">
            <a:normAutofit/>
          </a:bodyPr>
          <a:lstStyle/>
          <a:p>
            <a:pPr marL="418261" lvl="3" indent="0" algn="just">
              <a:spcBef>
                <a:spcPts val="243"/>
              </a:spcBef>
              <a:buClr>
                <a:srgbClr val="808080"/>
              </a:buClr>
              <a:buNone/>
              <a:defRPr/>
            </a:pPr>
            <a:endParaRPr lang="fr-FR" sz="3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marL="0" lvl="3" indent="0" algn="just">
              <a:lnSpc>
                <a:spcPct val="150000"/>
              </a:lnSpc>
              <a:spcBef>
                <a:spcPts val="0"/>
              </a:spcBef>
              <a:buClr>
                <a:srgbClr val="808080"/>
              </a:buClr>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 accompagnement par un service ou une structure constitué de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professionnels aux compétences variées</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qui fournit une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gamme de prestations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permettant d’accompagner, une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personne en situation de handicap ET un employeur</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pendant </a:t>
            </a:r>
            <a:r>
              <a:rPr lang="fr-FR" sz="105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toute la durée du contrat de travail</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qui les engage.</a:t>
            </a:r>
          </a:p>
        </p:txBody>
      </p:sp>
      <p:sp>
        <p:nvSpPr>
          <p:cNvPr id="14" name="Rectangle 13">
            <a:extLst>
              <a:ext uri="{FF2B5EF4-FFF2-40B4-BE49-F238E27FC236}">
                <a16:creationId xmlns:a16="http://schemas.microsoft.com/office/drawing/2014/main" id="{47B78AA6-0CEB-4C4C-AB6C-D2BDED287F09}"/>
              </a:ext>
            </a:extLst>
          </p:cNvPr>
          <p:cNvSpPr/>
          <p:nvPr/>
        </p:nvSpPr>
        <p:spPr>
          <a:xfrm>
            <a:off x="245871" y="3696123"/>
            <a:ext cx="1703784"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COMMENT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9C52964-AF16-4BAA-854B-8D8AB844E4B5}"/>
              </a:ext>
            </a:extLst>
          </p:cNvPr>
          <p:cNvSpPr txBox="1"/>
          <p:nvPr/>
        </p:nvSpPr>
        <p:spPr>
          <a:xfrm>
            <a:off x="5767387" y="188119"/>
            <a:ext cx="2214563" cy="349198"/>
          </a:xfrm>
          <a:prstGeom prst="rect">
            <a:avLst/>
          </a:prstGeom>
          <a:noFill/>
        </p:spPr>
        <p:txBody>
          <a:bodyPr>
            <a:spAutoFit/>
          </a:bodyPr>
          <a:lstStyle/>
          <a:p>
            <a:pPr algn="r" defTabSz="635668">
              <a:defRPr/>
            </a:pPr>
            <a:endParaRPr lang="fr-FR" sz="1669" b="1" dirty="0">
              <a:solidFill>
                <a:prstClr val="white"/>
              </a:solidFill>
              <a:latin typeface="Calibri"/>
            </a:endParaRPr>
          </a:p>
        </p:txBody>
      </p:sp>
      <p:sp>
        <p:nvSpPr>
          <p:cNvPr id="8" name="ZoneTexte 7">
            <a:extLst>
              <a:ext uri="{FF2B5EF4-FFF2-40B4-BE49-F238E27FC236}">
                <a16:creationId xmlns:a16="http://schemas.microsoft.com/office/drawing/2014/main" id="{981BDA25-5BAC-4B39-B515-876200812C1F}"/>
              </a:ext>
            </a:extLst>
          </p:cNvPr>
          <p:cNvSpPr txBox="1"/>
          <p:nvPr/>
        </p:nvSpPr>
        <p:spPr>
          <a:xfrm>
            <a:off x="1496116" y="157253"/>
            <a:ext cx="3618310" cy="307777"/>
          </a:xfrm>
          <a:prstGeom prst="rect">
            <a:avLst/>
          </a:prstGeom>
          <a:noFill/>
        </p:spPr>
        <p:txBody>
          <a:bodyPr>
            <a:spAutoFit/>
          </a:bodyPr>
          <a:lstStyle/>
          <a:p>
            <a:pPr>
              <a:defRPr/>
            </a:pPr>
            <a:r>
              <a:rPr lang="fr-FR" sz="1400" b="1" dirty="0">
                <a:solidFill>
                  <a:schemeClr val="bg1"/>
                </a:solidFill>
                <a:effectLst>
                  <a:outerShdw blurRad="38100" dist="38100" dir="2700000" algn="tl">
                    <a:srgbClr val="C0C0C0"/>
                  </a:outerShdw>
                </a:effectLst>
                <a:latin typeface="Century Gothic" pitchFamily="34" charset="0"/>
                <a:cs typeface="Arial" panose="020B0604020202020204" pitchFamily="34" charset="0"/>
              </a:rPr>
              <a:t>L’EMPLOI ACCOMPAGNE </a:t>
            </a:r>
          </a:p>
        </p:txBody>
      </p:sp>
      <p:sp>
        <p:nvSpPr>
          <p:cNvPr id="9" name="Espace réservé du contenu 2">
            <a:extLst>
              <a:ext uri="{FF2B5EF4-FFF2-40B4-BE49-F238E27FC236}">
                <a16:creationId xmlns:a16="http://schemas.microsoft.com/office/drawing/2014/main" id="{ED9CF923-342B-4FCC-ACEA-958ED2522762}"/>
              </a:ext>
            </a:extLst>
          </p:cNvPr>
          <p:cNvSpPr>
            <a:spLocks noGrp="1"/>
          </p:cNvSpPr>
          <p:nvPr>
            <p:ph idx="1"/>
          </p:nvPr>
        </p:nvSpPr>
        <p:spPr>
          <a:xfrm>
            <a:off x="355988" y="1318735"/>
            <a:ext cx="8683310" cy="3239997"/>
          </a:xfrm>
        </p:spPr>
        <p:txBody>
          <a:bodyPr>
            <a:normAutofit/>
          </a:bodyPr>
          <a:lstStyle/>
          <a:p>
            <a:pPr marL="0" indent="0">
              <a:lnSpc>
                <a:spcPct val="160000"/>
              </a:lnSpc>
              <a:buNone/>
              <a:defRPr/>
            </a:pPr>
            <a:endParaRPr lang="fr-FR" sz="100" dirty="0">
              <a:solidFill>
                <a:srgbClr val="000000"/>
              </a:solidFill>
            </a:endParaRPr>
          </a:p>
          <a:p>
            <a:pPr marL="0" indent="0">
              <a:lnSpc>
                <a:spcPct val="160000"/>
              </a:lnSpc>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Il existe 2 types de formalisation en fonction du parcours de la personne accompagné :</a:t>
            </a:r>
          </a:p>
          <a:p>
            <a:pPr marL="0" indent="0">
              <a:lnSpc>
                <a:spcPct val="160000"/>
              </a:lnSpc>
              <a:buNone/>
              <a:defRPr/>
            </a:pPr>
            <a:r>
              <a:rPr lang="fr-FR" sz="1100" b="1" i="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 L’accompagnement du parcours : </a:t>
            </a:r>
          </a:p>
          <a:p>
            <a:pPr marL="0" indent="0">
              <a:lnSpc>
                <a:spcPct val="160000"/>
              </a:lnSpc>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Document individuel de Prise en Charge (DIPC) médico-social avec le service</a:t>
            </a:r>
          </a:p>
          <a:p>
            <a:pPr marL="0" indent="0">
              <a:lnSpc>
                <a:spcPct val="160000"/>
              </a:lnSpc>
              <a:buNone/>
              <a:defRPr/>
            </a:pPr>
            <a:r>
              <a:rPr lang="fr-FR" sz="1100" b="1" i="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 L’accompagnement en emploi : </a:t>
            </a:r>
          </a:p>
          <a:p>
            <a:pPr marL="0" indent="0">
              <a:lnSpc>
                <a:spcPct val="160000"/>
              </a:lnSpc>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Convention tripartite avec l’employeur, le collaborateur et le service</a:t>
            </a:r>
          </a:p>
          <a:p>
            <a:pPr marL="0" indent="0">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Concrètement, cela se traduit par :</a:t>
            </a:r>
          </a:p>
          <a:p>
            <a:pPr marL="0" indent="0">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Rendez-vous individualisé régulier </a:t>
            </a:r>
          </a:p>
          <a:p>
            <a:pPr marL="0" indent="0">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Rendez-vous d’accompagnement collectif </a:t>
            </a:r>
          </a:p>
          <a:p>
            <a:pPr marL="0" indent="0">
              <a:buNone/>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Bilan avec l’employeur / Observation sur le lieu de travail</a:t>
            </a:r>
          </a:p>
          <a:p>
            <a:pPr marL="0" indent="0">
              <a:buNone/>
              <a:defRPr/>
            </a:pPr>
            <a:endParaRPr lang="fr-FR" sz="1251" dirty="0"/>
          </a:p>
        </p:txBody>
      </p:sp>
      <p:sp>
        <p:nvSpPr>
          <p:cNvPr id="7" name="Rectangle 6">
            <a:extLst>
              <a:ext uri="{FF2B5EF4-FFF2-40B4-BE49-F238E27FC236}">
                <a16:creationId xmlns:a16="http://schemas.microsoft.com/office/drawing/2014/main" id="{677EBBCB-18D9-4D14-B6B6-7D176C0F9610}"/>
              </a:ext>
            </a:extLst>
          </p:cNvPr>
          <p:cNvSpPr/>
          <p:nvPr/>
        </p:nvSpPr>
        <p:spPr>
          <a:xfrm>
            <a:off x="324093" y="1103756"/>
            <a:ext cx="3658790" cy="261610"/>
          </a:xfrm>
          <a:prstGeom prst="rect">
            <a:avLst/>
          </a:prstGeom>
        </p:spPr>
        <p:txBody>
          <a:bodyPr>
            <a:spAutoFit/>
          </a:bodyPr>
          <a:lstStyle/>
          <a:p>
            <a:pPr>
              <a:defRPr/>
            </a:pPr>
            <a:r>
              <a:rPr lang="fr-FR" sz="1100" b="1" dirty="0">
                <a:solidFill>
                  <a:srgbClr val="BC8F00"/>
                </a:solidFill>
                <a:effectLst>
                  <a:outerShdw blurRad="38100" dist="38100" dir="2700000" algn="tl">
                    <a:srgbClr val="C0C0C0"/>
                  </a:outerShdw>
                </a:effectLst>
                <a:latin typeface="Century Gothic" panose="020B0502020202020204" pitchFamily="34" charset="0"/>
                <a:cs typeface="Arial" panose="020B0604020202020204" pitchFamily="34" charset="0"/>
              </a:rPr>
              <a:t>SOUS QUELLE FORMALISATION ? </a:t>
            </a:r>
          </a:p>
        </p:txBody>
      </p:sp>
      <p:pic>
        <p:nvPicPr>
          <p:cNvPr id="62471" name="Image 9">
            <a:extLst>
              <a:ext uri="{FF2B5EF4-FFF2-40B4-BE49-F238E27FC236}">
                <a16:creationId xmlns:a16="http://schemas.microsoft.com/office/drawing/2014/main" id="{488C67F0-84E5-405C-B643-18D4CB5A2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2071" y="7144"/>
            <a:ext cx="1072554" cy="65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A2BA7-A0E2-4AE3-9FF8-109A89087E91}"/>
              </a:ext>
            </a:extLst>
          </p:cNvPr>
          <p:cNvSpPr txBox="1">
            <a:spLocks noChangeArrowheads="1"/>
          </p:cNvSpPr>
          <p:nvPr/>
        </p:nvSpPr>
        <p:spPr bwMode="auto">
          <a:xfrm>
            <a:off x="520694" y="1909651"/>
            <a:ext cx="8849225" cy="461665"/>
          </a:xfrm>
          <a:prstGeom prst="rect">
            <a:avLst/>
          </a:prstGeom>
          <a:noFill/>
          <a:ln>
            <a:noFill/>
          </a:ln>
          <a:effectLst/>
        </p:spPr>
        <p:txBody>
          <a:bodyPr wrap="square">
            <a:spAutoFit/>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Black" pitchFamily="34" charset="0"/>
              </a:defRPr>
            </a:lvl2pPr>
            <a:lvl3pPr algn="l" rtl="0" eaLnBrk="0" fontAlgn="base" hangingPunct="0">
              <a:spcBef>
                <a:spcPct val="0"/>
              </a:spcBef>
              <a:spcAft>
                <a:spcPct val="0"/>
              </a:spcAft>
              <a:defRPr sz="2400">
                <a:solidFill>
                  <a:schemeClr val="accent2"/>
                </a:solidFill>
                <a:latin typeface="Arial Black" pitchFamily="34" charset="0"/>
              </a:defRPr>
            </a:lvl3pPr>
            <a:lvl4pPr algn="l" rtl="0" eaLnBrk="0" fontAlgn="base" hangingPunct="0">
              <a:spcBef>
                <a:spcPct val="0"/>
              </a:spcBef>
              <a:spcAft>
                <a:spcPct val="0"/>
              </a:spcAft>
              <a:defRPr sz="2400">
                <a:solidFill>
                  <a:schemeClr val="accent2"/>
                </a:solidFill>
                <a:latin typeface="Arial Black" pitchFamily="34" charset="0"/>
              </a:defRPr>
            </a:lvl4pPr>
            <a:lvl5pPr algn="l" rtl="0" eaLnBrk="0" fontAlgn="base" hangingPunct="0">
              <a:spcBef>
                <a:spcPct val="0"/>
              </a:spcBef>
              <a:spcAft>
                <a:spcPct val="0"/>
              </a:spcAft>
              <a:defRPr sz="2400">
                <a:solidFill>
                  <a:schemeClr val="accent2"/>
                </a:solidFill>
                <a:latin typeface="Arial Black" pitchFamily="34" charset="0"/>
              </a:defRPr>
            </a:lvl5pPr>
            <a:lvl6pPr marL="457200" algn="l" rtl="0" eaLnBrk="0" fontAlgn="base" hangingPunct="0">
              <a:spcBef>
                <a:spcPct val="0"/>
              </a:spcBef>
              <a:spcAft>
                <a:spcPct val="0"/>
              </a:spcAft>
              <a:defRPr sz="2400">
                <a:solidFill>
                  <a:schemeClr val="accent2"/>
                </a:solidFill>
                <a:latin typeface="Arial Black" pitchFamily="34" charset="0"/>
              </a:defRPr>
            </a:lvl6pPr>
            <a:lvl7pPr marL="914400" algn="l" rtl="0" eaLnBrk="0" fontAlgn="base" hangingPunct="0">
              <a:spcBef>
                <a:spcPct val="0"/>
              </a:spcBef>
              <a:spcAft>
                <a:spcPct val="0"/>
              </a:spcAft>
              <a:defRPr sz="2400">
                <a:solidFill>
                  <a:schemeClr val="accent2"/>
                </a:solidFill>
                <a:latin typeface="Arial Black" pitchFamily="34" charset="0"/>
              </a:defRPr>
            </a:lvl7pPr>
            <a:lvl8pPr marL="1371600" algn="l" rtl="0" eaLnBrk="0" fontAlgn="base" hangingPunct="0">
              <a:spcBef>
                <a:spcPct val="0"/>
              </a:spcBef>
              <a:spcAft>
                <a:spcPct val="0"/>
              </a:spcAft>
              <a:defRPr sz="2400">
                <a:solidFill>
                  <a:schemeClr val="accent2"/>
                </a:solidFill>
                <a:latin typeface="Arial Black" pitchFamily="34" charset="0"/>
              </a:defRPr>
            </a:lvl8pPr>
            <a:lvl9pPr marL="1828800" algn="l" rtl="0" eaLnBrk="0" fontAlgn="base" hangingPunct="0">
              <a:spcBef>
                <a:spcPct val="0"/>
              </a:spcBef>
              <a:spcAft>
                <a:spcPct val="0"/>
              </a:spcAft>
              <a:defRPr sz="2400">
                <a:solidFill>
                  <a:schemeClr val="accent2"/>
                </a:solidFill>
                <a:latin typeface="Arial Black" pitchFamily="34" charset="0"/>
              </a:defRPr>
            </a:lvl9pPr>
          </a:lstStyle>
          <a:p>
            <a:pPr eaLnBrk="1" hangingPunct="1">
              <a:defRPr/>
            </a:pPr>
            <a:r>
              <a:rPr kumimoji="1" lang="fr-FR" altLang="fr-FR" b="1" kern="0" dirty="0">
                <a:solidFill>
                  <a:srgbClr val="003B5C"/>
                </a:solidFill>
              </a:rPr>
              <a:t>CALENDRIER REFORME DE LA FORMATION PROFESSIONNELLE</a:t>
            </a:r>
          </a:p>
        </p:txBody>
      </p:sp>
      <p:pic>
        <p:nvPicPr>
          <p:cNvPr id="17413" name="Image 5">
            <a:extLst>
              <a:ext uri="{FF2B5EF4-FFF2-40B4-BE49-F238E27FC236}">
                <a16:creationId xmlns:a16="http://schemas.microsoft.com/office/drawing/2014/main" id="{F8EDAF6D-BFC4-4D13-BC20-6C90940209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158" y="5953"/>
            <a:ext cx="1076765" cy="6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Le planning maternelle | Site de la ville de Pierrelaye">
            <a:extLst>
              <a:ext uri="{FF2B5EF4-FFF2-40B4-BE49-F238E27FC236}">
                <a16:creationId xmlns:a16="http://schemas.microsoft.com/office/drawing/2014/main" id="{76B2186F-0386-4B7F-89AB-BE3BC93C0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1" y="3019057"/>
            <a:ext cx="1544489" cy="9434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4176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551AB87-1883-4686-ABB2-86B7F9D5FA5A}"/>
              </a:ext>
            </a:extLst>
          </p:cNvPr>
          <p:cNvPicPr>
            <a:picLocks noGrp="1" noChangeAspect="1"/>
          </p:cNvPicPr>
          <p:nvPr>
            <p:ph idx="1"/>
          </p:nvPr>
        </p:nvPicPr>
        <p:blipFill>
          <a:blip r:embed="rId2"/>
          <a:stretch>
            <a:fillRect/>
          </a:stretch>
        </p:blipFill>
        <p:spPr>
          <a:xfrm>
            <a:off x="258267" y="769816"/>
            <a:ext cx="8571626" cy="3971520"/>
          </a:xfrm>
        </p:spPr>
      </p:pic>
      <p:sp>
        <p:nvSpPr>
          <p:cNvPr id="7" name="Text Box 30">
            <a:extLst>
              <a:ext uri="{FF2B5EF4-FFF2-40B4-BE49-F238E27FC236}">
                <a16:creationId xmlns:a16="http://schemas.microsoft.com/office/drawing/2014/main" id="{7DDBE804-0A5E-4745-A274-52F22C0C15FE}"/>
              </a:ext>
            </a:extLst>
          </p:cNvPr>
          <p:cNvSpPr txBox="1">
            <a:spLocks noChangeArrowheads="1"/>
          </p:cNvSpPr>
          <p:nvPr/>
        </p:nvSpPr>
        <p:spPr bwMode="auto">
          <a:xfrm>
            <a:off x="1519765" y="172268"/>
            <a:ext cx="6751715" cy="334707"/>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CALENDRIER REFORME DE LA FORMATION PROFESSIONNELLE</a:t>
            </a:r>
          </a:p>
        </p:txBody>
      </p:sp>
    </p:spTree>
    <p:extLst>
      <p:ext uri="{BB962C8B-B14F-4D97-AF65-F5344CB8AC3E}">
        <p14:creationId xmlns:p14="http://schemas.microsoft.com/office/powerpoint/2010/main" val="190263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5530DF14-67AA-4397-A0A2-C950D027DC8F}"/>
              </a:ext>
            </a:extLst>
          </p:cNvPr>
          <p:cNvSpPr txBox="1">
            <a:spLocks noChangeArrowheads="1"/>
          </p:cNvSpPr>
          <p:nvPr/>
        </p:nvSpPr>
        <p:spPr bwMode="auto">
          <a:xfrm>
            <a:off x="1331119" y="2085976"/>
            <a:ext cx="6535341" cy="635239"/>
          </a:xfrm>
          <a:prstGeom prst="rect">
            <a:avLst/>
          </a:prstGeom>
          <a:noFill/>
          <a:ln w="9525">
            <a:noFill/>
            <a:miter lim="800000"/>
            <a:headEnd/>
            <a:tailEnd/>
          </a:ln>
          <a:effectLst/>
        </p:spPr>
        <p:txBody>
          <a:bodyPr>
            <a:spAutoFit/>
          </a:bodyPr>
          <a:lstStyle/>
          <a:p>
            <a:pPr algn="ctr" eaLnBrk="1" hangingPunct="1">
              <a:lnSpc>
                <a:spcPct val="150000"/>
              </a:lnSpc>
              <a:spcBef>
                <a:spcPct val="50000"/>
              </a:spcBef>
              <a:defRPr/>
            </a:pPr>
            <a:r>
              <a:rPr lang="fr-FR" sz="27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DISPOSITIFS SOUS STATUT </a:t>
            </a:r>
            <a:r>
              <a:rPr lang="fr-FR" sz="27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SALARIE</a:t>
            </a:r>
          </a:p>
        </p:txBody>
      </p:sp>
      <p:pic>
        <p:nvPicPr>
          <p:cNvPr id="19460" name="Image 6">
            <a:extLst>
              <a:ext uri="{FF2B5EF4-FFF2-40B4-BE49-F238E27FC236}">
                <a16:creationId xmlns:a16="http://schemas.microsoft.com/office/drawing/2014/main" id="{AEF62366-DA39-4E5E-BEEB-2B80AC77CC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068" y="5953"/>
            <a:ext cx="1049052" cy="6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4">
            <a:extLst>
              <a:ext uri="{FF2B5EF4-FFF2-40B4-BE49-F238E27FC236}">
                <a16:creationId xmlns:a16="http://schemas.microsoft.com/office/drawing/2014/main" id="{F8D66749-E8AF-43AC-BD67-BA1733B97D62}"/>
              </a:ext>
            </a:extLst>
          </p:cNvPr>
          <p:cNvSpPr>
            <a:spLocks noChangeArrowheads="1"/>
          </p:cNvSpPr>
          <p:nvPr/>
        </p:nvSpPr>
        <p:spPr bwMode="auto">
          <a:xfrm>
            <a:off x="1277541" y="896542"/>
            <a:ext cx="6588919" cy="3240881"/>
          </a:xfrm>
          <a:prstGeom prst="ellipse">
            <a:avLst/>
          </a:prstGeom>
          <a:solidFill>
            <a:srgbClr val="005972"/>
          </a:solidFill>
          <a:ln w="9525">
            <a:solidFill>
              <a:schemeClr val="tx1"/>
            </a:solidFill>
            <a:round/>
            <a:headEnd/>
            <a:tailEnd/>
          </a:ln>
        </p:spPr>
        <p:txBody>
          <a:bodyPr wrap="none" anchor="ct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fr-FR" altLang="fr-FR" sz="150" b="1" i="1" dirty="0">
              <a:solidFill>
                <a:schemeClr val="bg1"/>
              </a:solidFill>
            </a:endParaRPr>
          </a:p>
          <a:p>
            <a:pPr algn="ctr" eaLnBrk="1" hangingPunct="1">
              <a:spcBef>
                <a:spcPct val="0"/>
              </a:spcBef>
              <a:buFontTx/>
              <a:buNone/>
            </a:pPr>
            <a:endParaRPr lang="fr-FR" altLang="fr-FR" sz="1050" b="1" i="1" dirty="0">
              <a:solidFill>
                <a:schemeClr val="bg1"/>
              </a:solidFill>
            </a:endParaRPr>
          </a:p>
          <a:p>
            <a:pPr algn="ctr" eaLnBrk="1" hangingPunct="1">
              <a:spcBef>
                <a:spcPct val="0"/>
              </a:spcBef>
              <a:buFontTx/>
              <a:buNone/>
            </a:pPr>
            <a:r>
              <a:rPr lang="fr-FR" altLang="fr-FR" sz="1275" dirty="0">
                <a:solidFill>
                  <a:schemeClr val="bg1"/>
                </a:solidFill>
              </a:rPr>
              <a:t>Chaouki </a:t>
            </a:r>
            <a:r>
              <a:rPr lang="fr-FR" altLang="fr-FR" sz="1275" b="1" dirty="0">
                <a:solidFill>
                  <a:schemeClr val="bg1"/>
                </a:solidFill>
              </a:rPr>
              <a:t>BENAMOUR</a:t>
            </a:r>
          </a:p>
          <a:p>
            <a:pPr algn="ctr" eaLnBrk="1" hangingPunct="1">
              <a:spcBef>
                <a:spcPct val="0"/>
              </a:spcBef>
              <a:buFontTx/>
              <a:buNone/>
            </a:pPr>
            <a:r>
              <a:rPr lang="fr-FR" altLang="fr-FR" sz="1050" b="1" i="1" dirty="0">
                <a:solidFill>
                  <a:schemeClr val="bg1"/>
                </a:solidFill>
              </a:rPr>
              <a:t>Responsable national conseil et formation Handicap</a:t>
            </a:r>
            <a:r>
              <a:rPr lang="fr-FR" altLang="fr-FR" sz="1050" i="1" dirty="0">
                <a:solidFill>
                  <a:schemeClr val="bg1"/>
                </a:solidFill>
              </a:rPr>
              <a:t> </a:t>
            </a:r>
          </a:p>
          <a:p>
            <a:pPr algn="ctr" eaLnBrk="1" hangingPunct="1">
              <a:spcBef>
                <a:spcPct val="0"/>
              </a:spcBef>
              <a:buFontTx/>
              <a:buNone/>
            </a:pPr>
            <a:r>
              <a:rPr lang="fr-FR" altLang="fr-FR" sz="1050" b="1" i="1" dirty="0">
                <a:solidFill>
                  <a:schemeClr val="bg1"/>
                </a:solidFill>
              </a:rPr>
              <a:t>chaouki.benamour@apf.asso.fr</a:t>
            </a:r>
          </a:p>
          <a:p>
            <a:pPr algn="ctr" eaLnBrk="1" hangingPunct="1">
              <a:spcBef>
                <a:spcPct val="0"/>
              </a:spcBef>
              <a:buFont typeface="Monotype Sorts" pitchFamily="2" charset="2"/>
              <a:buNone/>
            </a:pPr>
            <a:endParaRPr lang="fr-FR" altLang="fr-FR" sz="300" b="1" i="1" dirty="0">
              <a:solidFill>
                <a:schemeClr val="bg1"/>
              </a:solidFill>
            </a:endParaRPr>
          </a:p>
          <a:p>
            <a:pPr algn="ctr" eaLnBrk="1" hangingPunct="1">
              <a:spcBef>
                <a:spcPct val="0"/>
              </a:spcBef>
              <a:buFont typeface="Monotype Sorts" pitchFamily="2" charset="2"/>
              <a:buNone/>
            </a:pPr>
            <a:r>
              <a:rPr lang="fr-FR" altLang="fr-FR" sz="1050" b="1" i="1" dirty="0">
                <a:solidFill>
                  <a:schemeClr val="bg1"/>
                </a:solidFill>
              </a:rPr>
              <a:t>01 40 78 69 04</a:t>
            </a:r>
          </a:p>
          <a:p>
            <a:pPr algn="ctr" eaLnBrk="1" hangingPunct="1">
              <a:spcBef>
                <a:spcPct val="0"/>
              </a:spcBef>
              <a:buFont typeface="Monotype Sorts" pitchFamily="2" charset="2"/>
              <a:buNone/>
            </a:pPr>
            <a:endParaRPr lang="fr-FR" altLang="fr-FR" sz="1050" b="1" i="1" dirty="0">
              <a:solidFill>
                <a:schemeClr val="bg1"/>
              </a:solidFill>
            </a:endParaRPr>
          </a:p>
          <a:p>
            <a:pPr algn="ctr" eaLnBrk="1" hangingPunct="1">
              <a:spcBef>
                <a:spcPct val="0"/>
              </a:spcBef>
              <a:buFontTx/>
              <a:buNone/>
            </a:pPr>
            <a:r>
              <a:rPr lang="fr-FR" altLang="fr-FR" sz="1275" dirty="0">
                <a:solidFill>
                  <a:schemeClr val="bg1"/>
                </a:solidFill>
              </a:rPr>
              <a:t>Frédérique </a:t>
            </a:r>
            <a:r>
              <a:rPr lang="fr-FR" altLang="fr-FR" sz="1275" b="1" dirty="0">
                <a:solidFill>
                  <a:schemeClr val="bg1"/>
                </a:solidFill>
              </a:rPr>
              <a:t>FOURNIER</a:t>
            </a:r>
          </a:p>
          <a:p>
            <a:pPr algn="ctr" eaLnBrk="1" hangingPunct="1">
              <a:spcBef>
                <a:spcPct val="0"/>
              </a:spcBef>
              <a:buFontTx/>
              <a:buNone/>
            </a:pPr>
            <a:r>
              <a:rPr lang="fr-FR" altLang="fr-FR" sz="1050" b="1" i="1" dirty="0">
                <a:solidFill>
                  <a:schemeClr val="bg1"/>
                </a:solidFill>
              </a:rPr>
              <a:t>Chef de projet emploi</a:t>
            </a:r>
            <a:endParaRPr lang="fr-FR" altLang="fr-FR" sz="1050" i="1" dirty="0">
              <a:solidFill>
                <a:schemeClr val="bg1"/>
              </a:solidFill>
            </a:endParaRPr>
          </a:p>
          <a:p>
            <a:pPr algn="ctr" eaLnBrk="1" hangingPunct="1">
              <a:spcBef>
                <a:spcPct val="0"/>
              </a:spcBef>
              <a:buFontTx/>
              <a:buNone/>
            </a:pPr>
            <a:r>
              <a:rPr lang="fr-FR" altLang="fr-FR" sz="1050" b="1" i="1" dirty="0">
                <a:solidFill>
                  <a:schemeClr val="bg1"/>
                </a:solidFill>
              </a:rPr>
              <a:t>frederique.fournier@apf.asso.fr</a:t>
            </a:r>
          </a:p>
          <a:p>
            <a:pPr algn="ctr" eaLnBrk="1" hangingPunct="1">
              <a:spcBef>
                <a:spcPct val="0"/>
              </a:spcBef>
              <a:buFontTx/>
              <a:buNone/>
            </a:pPr>
            <a:endParaRPr lang="fr-FR" altLang="fr-FR" sz="300" b="1" i="1" dirty="0">
              <a:solidFill>
                <a:schemeClr val="bg1"/>
              </a:solidFill>
            </a:endParaRPr>
          </a:p>
          <a:p>
            <a:pPr algn="ctr" eaLnBrk="1" hangingPunct="1">
              <a:spcBef>
                <a:spcPct val="0"/>
              </a:spcBef>
              <a:buFont typeface="Monotype Sorts" pitchFamily="2" charset="2"/>
              <a:buNone/>
            </a:pPr>
            <a:r>
              <a:rPr lang="fr-FR" altLang="fr-FR" sz="1050" b="1" i="1" dirty="0">
                <a:solidFill>
                  <a:schemeClr val="bg1"/>
                </a:solidFill>
              </a:rPr>
              <a:t>01 40 78 69 77</a:t>
            </a:r>
          </a:p>
          <a:p>
            <a:pPr algn="ctr" eaLnBrk="1" hangingPunct="1">
              <a:spcBef>
                <a:spcPct val="0"/>
              </a:spcBef>
              <a:buFontTx/>
              <a:buNone/>
            </a:pPr>
            <a:endParaRPr lang="fr-FR" altLang="fr-FR" sz="300" b="1" dirty="0">
              <a:solidFill>
                <a:schemeClr val="bg1"/>
              </a:solidFill>
            </a:endParaRPr>
          </a:p>
          <a:p>
            <a:pPr algn="ctr" eaLnBrk="1" hangingPunct="1">
              <a:spcBef>
                <a:spcPct val="0"/>
              </a:spcBef>
              <a:buFontTx/>
              <a:buNone/>
            </a:pPr>
            <a:endParaRPr lang="fr-FR" altLang="fr-FR" sz="100" b="1" dirty="0">
              <a:solidFill>
                <a:schemeClr val="bg1"/>
              </a:solidFill>
            </a:endParaRPr>
          </a:p>
          <a:p>
            <a:pPr algn="ctr" eaLnBrk="1" hangingPunct="1">
              <a:spcBef>
                <a:spcPct val="0"/>
              </a:spcBef>
              <a:buFontTx/>
              <a:buNone/>
            </a:pPr>
            <a:r>
              <a:rPr lang="fr-FR" altLang="fr-FR" sz="2100" dirty="0">
                <a:solidFill>
                  <a:schemeClr val="bg1"/>
                </a:solidFill>
              </a:rPr>
              <a:t>---------------------------------</a:t>
            </a:r>
          </a:p>
          <a:p>
            <a:pPr algn="ctr" eaLnBrk="1" hangingPunct="1">
              <a:spcBef>
                <a:spcPct val="0"/>
              </a:spcBef>
              <a:buFontTx/>
              <a:buNone/>
            </a:pPr>
            <a:endParaRPr lang="fr-FR" altLang="fr-FR" sz="100" b="1" dirty="0">
              <a:solidFill>
                <a:schemeClr val="bg1"/>
              </a:solidFill>
            </a:endParaRPr>
          </a:p>
          <a:p>
            <a:pPr algn="ctr" eaLnBrk="1" hangingPunct="1">
              <a:lnSpc>
                <a:spcPct val="130000"/>
              </a:lnSpc>
              <a:spcBef>
                <a:spcPct val="0"/>
              </a:spcBef>
              <a:buFontTx/>
              <a:buNone/>
            </a:pPr>
            <a:r>
              <a:rPr lang="fr-FR" altLang="fr-FR" sz="1200" dirty="0">
                <a:solidFill>
                  <a:schemeClr val="bg1"/>
                </a:solidFill>
              </a:rPr>
              <a:t>Site web :</a:t>
            </a:r>
          </a:p>
          <a:p>
            <a:pPr algn="ctr" eaLnBrk="1" hangingPunct="1">
              <a:lnSpc>
                <a:spcPct val="130000"/>
              </a:lnSpc>
              <a:spcBef>
                <a:spcPct val="0"/>
              </a:spcBef>
              <a:buFont typeface="Monotype Sorts" pitchFamily="2" charset="2"/>
              <a:buNone/>
            </a:pPr>
            <a:r>
              <a:rPr lang="fr-FR" altLang="fr-FR" sz="1200" b="1" i="1" dirty="0">
                <a:solidFill>
                  <a:schemeClr val="bg1"/>
                </a:solidFill>
              </a:rPr>
              <a:t>www.apf-francehandicap.org</a:t>
            </a:r>
          </a:p>
          <a:p>
            <a:pPr algn="ctr" eaLnBrk="1" hangingPunct="1">
              <a:lnSpc>
                <a:spcPct val="130000"/>
              </a:lnSpc>
              <a:spcBef>
                <a:spcPct val="0"/>
              </a:spcBef>
              <a:buFontTx/>
              <a:buNone/>
            </a:pPr>
            <a:r>
              <a:rPr lang="fr-FR" altLang="fr-FR" sz="1200" b="1" i="1" dirty="0">
                <a:solidFill>
                  <a:schemeClr val="bg1"/>
                </a:solidFill>
              </a:rPr>
              <a:t>www.formation.apf.asso.fr</a:t>
            </a:r>
          </a:p>
          <a:p>
            <a:pPr algn="ctr" eaLnBrk="1" hangingPunct="1">
              <a:lnSpc>
                <a:spcPct val="130000"/>
              </a:lnSpc>
              <a:spcBef>
                <a:spcPct val="0"/>
              </a:spcBef>
              <a:buFontTx/>
              <a:buNone/>
            </a:pPr>
            <a:endParaRPr lang="fr-FR" altLang="fr-FR" sz="100" b="1" i="1" dirty="0">
              <a:solidFill>
                <a:schemeClr val="bg1"/>
              </a:solidFill>
            </a:endParaRPr>
          </a:p>
        </p:txBody>
      </p:sp>
      <p:sp>
        <p:nvSpPr>
          <p:cNvPr id="63491" name="ZoneTexte 2">
            <a:extLst>
              <a:ext uri="{FF2B5EF4-FFF2-40B4-BE49-F238E27FC236}">
                <a16:creationId xmlns:a16="http://schemas.microsoft.com/office/drawing/2014/main" id="{3A38B941-E715-45D0-A908-14F158786480}"/>
              </a:ext>
            </a:extLst>
          </p:cNvPr>
          <p:cNvSpPr txBox="1">
            <a:spLocks noChangeArrowheads="1"/>
          </p:cNvSpPr>
          <p:nvPr/>
        </p:nvSpPr>
        <p:spPr bwMode="auto">
          <a:xfrm>
            <a:off x="446730" y="4246958"/>
            <a:ext cx="825054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Monotype Sorts" pitchFamily="2" charset="2"/>
              <a:buChar char="ã"/>
              <a:defRPr sz="2800">
                <a:solidFill>
                  <a:srgbClr val="3366CC"/>
                </a:solidFill>
                <a:latin typeface="Arial" panose="020B0604020202020204" pitchFamily="34" charset="0"/>
              </a:defRPr>
            </a:lvl1pPr>
            <a:lvl2pPr marL="742950" indent="-285750">
              <a:spcBef>
                <a:spcPct val="25000"/>
              </a:spcBef>
              <a:buFont typeface="Monotype Sorts" pitchFamily="2" charset="2"/>
              <a:buChar char="Õ"/>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050" b="1" i="1" dirty="0">
                <a:solidFill>
                  <a:srgbClr val="003B5C"/>
                </a:solidFill>
                <a:latin typeface="Century Gothic" panose="020B0502020202020204" pitchFamily="34" charset="0"/>
              </a:rPr>
              <a:t>Toute reproduction partielle ou totale interdite</a:t>
            </a:r>
          </a:p>
          <a:p>
            <a:pPr algn="ctr">
              <a:spcBef>
                <a:spcPct val="0"/>
              </a:spcBef>
              <a:buFontTx/>
              <a:buNone/>
            </a:pPr>
            <a:r>
              <a:rPr lang="fr-FR" altLang="fr-FR" sz="900" i="1" dirty="0">
                <a:solidFill>
                  <a:srgbClr val="003B5C"/>
                </a:solidFill>
                <a:latin typeface="Century Gothic" panose="020B0502020202020204" pitchFamily="34" charset="0"/>
              </a:rPr>
              <a:t>CB/APF Formation – DDA-PI APF France Handicap</a:t>
            </a:r>
          </a:p>
          <a:p>
            <a:pPr algn="ctr">
              <a:spcBef>
                <a:spcPct val="0"/>
              </a:spcBef>
              <a:buFontTx/>
              <a:buNone/>
            </a:pPr>
            <a:r>
              <a:rPr lang="fr-FR" altLang="fr-FR" sz="900" i="1" dirty="0">
                <a:solidFill>
                  <a:srgbClr val="003B5C"/>
                </a:solidFill>
                <a:latin typeface="Century Gothic" panose="020B0502020202020204" pitchFamily="34" charset="0"/>
              </a:rPr>
              <a:t>11/2020</a:t>
            </a:r>
          </a:p>
        </p:txBody>
      </p:sp>
      <p:pic>
        <p:nvPicPr>
          <p:cNvPr id="63494" name="Image 6">
            <a:extLst>
              <a:ext uri="{FF2B5EF4-FFF2-40B4-BE49-F238E27FC236}">
                <a16:creationId xmlns:a16="http://schemas.microsoft.com/office/drawing/2014/main" id="{BEF9A432-AB83-4E0C-91F1-D00718E18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13" y="15479"/>
            <a:ext cx="1056167" cy="64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E1C18B17-6303-421D-B79A-B4379761EA72}"/>
              </a:ext>
            </a:extLst>
          </p:cNvPr>
          <p:cNvSpPr txBox="1">
            <a:spLocks noChangeArrowheads="1"/>
          </p:cNvSpPr>
          <p:nvPr/>
        </p:nvSpPr>
        <p:spPr bwMode="auto">
          <a:xfrm>
            <a:off x="332874" y="838935"/>
            <a:ext cx="8506326" cy="788164"/>
          </a:xfrm>
          <a:prstGeom prst="rect">
            <a:avLst/>
          </a:prstGeom>
          <a:noFill/>
          <a:ln>
            <a:noFill/>
          </a:ln>
          <a:effectLst/>
        </p:spPr>
        <p:txBody>
          <a:bodyPr wrap="square">
            <a:spAutoFit/>
          </a:bodyPr>
          <a:lstStyle/>
          <a:p>
            <a:pPr algn="just">
              <a:lnSpc>
                <a:spcPct val="150000"/>
              </a:lnSpc>
              <a:spcBef>
                <a:spcPts val="450"/>
              </a:spcBef>
              <a:spcAft>
                <a:spcPts val="90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Contrat de travail conclu entre un employeur et un salarié. Son objectif est de permettre à un personne de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suivre une formation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générale, théorique et pratique,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en vue d’acquérir un diplôme d’État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(CAP, BAC, BTS, Licence, Master,…) ou un titre à finalité professionnelle inscrit au répertoire national des certifications professionnelles (RNCP).</a:t>
            </a:r>
            <a:endParaRPr lang="fr-FR" alt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p:txBody>
      </p:sp>
      <p:sp>
        <p:nvSpPr>
          <p:cNvPr id="2" name="Rectangle 1">
            <a:extLst>
              <a:ext uri="{FF2B5EF4-FFF2-40B4-BE49-F238E27FC236}">
                <a16:creationId xmlns:a16="http://schemas.microsoft.com/office/drawing/2014/main" id="{A84251D5-F0D7-4836-9C38-3155AB8739C0}"/>
              </a:ext>
            </a:extLst>
          </p:cNvPr>
          <p:cNvSpPr/>
          <p:nvPr/>
        </p:nvSpPr>
        <p:spPr>
          <a:xfrm>
            <a:off x="276726" y="1586617"/>
            <a:ext cx="8590547" cy="1756891"/>
          </a:xfrm>
          <a:prstGeom prst="rect">
            <a:avLst/>
          </a:prstGeom>
        </p:spPr>
        <p:txBody>
          <a:bodyPr wrap="squar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16 à 29 ans révolus</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Toute personne de 35 ans au + qui, après un précèdent contrat d’apprentissage, souhaite obtenir une qualification supérieure ou dont le contrat a été rompu pour une cause indépendante de sa volonté (inaptitude médicale, fermeture de l’entreprise…)</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Toute personne,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quel que soit son âge, reconnue travailleur handicapé</a:t>
            </a: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Toute personne, quel que soit son âge, ayant un projet de création ou de reprise d’entreprise nécessitant l’obtention d’un diplôme déterminé</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Les jeunes d’au moins 15 ans ayant achevé la classe de 3ème </a:t>
            </a:r>
          </a:p>
        </p:txBody>
      </p:sp>
      <p:sp>
        <p:nvSpPr>
          <p:cNvPr id="6" name="Rectangle 5">
            <a:extLst>
              <a:ext uri="{FF2B5EF4-FFF2-40B4-BE49-F238E27FC236}">
                <a16:creationId xmlns:a16="http://schemas.microsoft.com/office/drawing/2014/main" id="{F0DA9385-A324-45EC-A24C-0B44D0EDD90F}"/>
              </a:ext>
            </a:extLst>
          </p:cNvPr>
          <p:cNvSpPr/>
          <p:nvPr/>
        </p:nvSpPr>
        <p:spPr>
          <a:xfrm>
            <a:off x="258804" y="3999838"/>
            <a:ext cx="7556959" cy="728405"/>
          </a:xfrm>
          <a:prstGeom prst="rect">
            <a:avLst/>
          </a:prstGeom>
        </p:spPr>
        <p:txBody>
          <a:bodyPr wrap="square">
            <a:spAutoFit/>
          </a:bodyPr>
          <a:lstStyle/>
          <a:p>
            <a:pPr>
              <a:spcAft>
                <a:spcPts val="450"/>
              </a:spcAft>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Recruter de nouveaux salariés et les former aux métiers de l’entreprise</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Anticiper les départs en retraite et assurer la transmission des savoir-faire spécifiques à l’entreprise</a:t>
            </a:r>
          </a:p>
        </p:txBody>
      </p:sp>
      <p:sp>
        <p:nvSpPr>
          <p:cNvPr id="7" name="Text Box 30">
            <a:extLst>
              <a:ext uri="{FF2B5EF4-FFF2-40B4-BE49-F238E27FC236}">
                <a16:creationId xmlns:a16="http://schemas.microsoft.com/office/drawing/2014/main" id="{63BC1D1A-BCCD-42AE-B33D-AA0B66C6ABB6}"/>
              </a:ext>
            </a:extLst>
          </p:cNvPr>
          <p:cNvSpPr txBox="1">
            <a:spLocks noChangeArrowheads="1"/>
          </p:cNvSpPr>
          <p:nvPr/>
        </p:nvSpPr>
        <p:spPr bwMode="auto">
          <a:xfrm>
            <a:off x="1798972" y="130387"/>
            <a:ext cx="3078956" cy="334707"/>
          </a:xfrm>
          <a:prstGeom prst="rect">
            <a:avLst/>
          </a:prstGeom>
          <a:noFill/>
          <a:ln>
            <a:noFill/>
          </a:ln>
          <a:effectLst/>
        </p:spPr>
        <p:txBody>
          <a:bodyPr>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D’APPRENTISSAGE</a:t>
            </a:r>
          </a:p>
        </p:txBody>
      </p:sp>
      <p:sp>
        <p:nvSpPr>
          <p:cNvPr id="5" name="Rectangle 4">
            <a:extLst>
              <a:ext uri="{FF2B5EF4-FFF2-40B4-BE49-F238E27FC236}">
                <a16:creationId xmlns:a16="http://schemas.microsoft.com/office/drawing/2014/main" id="{F6EDD391-1510-4AC9-9942-A7CCC1B1D375}"/>
              </a:ext>
            </a:extLst>
          </p:cNvPr>
          <p:cNvSpPr/>
          <p:nvPr/>
        </p:nvSpPr>
        <p:spPr>
          <a:xfrm>
            <a:off x="276726" y="3259227"/>
            <a:ext cx="2543848" cy="333681"/>
          </a:xfrm>
          <a:prstGeom prst="rect">
            <a:avLst/>
          </a:prstGeom>
        </p:spPr>
        <p:txBody>
          <a:bodyPr wrap="squar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9" name="Rectangle 8">
            <a:extLst>
              <a:ext uri="{FF2B5EF4-FFF2-40B4-BE49-F238E27FC236}">
                <a16:creationId xmlns:a16="http://schemas.microsoft.com/office/drawing/2014/main" id="{A558B568-13AE-4718-947F-31393489E807}"/>
              </a:ext>
            </a:extLst>
          </p:cNvPr>
          <p:cNvSpPr/>
          <p:nvPr/>
        </p:nvSpPr>
        <p:spPr>
          <a:xfrm>
            <a:off x="204536" y="3535140"/>
            <a:ext cx="6840955" cy="479618"/>
          </a:xfrm>
          <a:prstGeom prst="rect">
            <a:avLst/>
          </a:prstGeom>
        </p:spPr>
        <p:txBody>
          <a:bodyPr wrap="square">
            <a:spAutoFit/>
          </a:bodyPr>
          <a:lstStyle/>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Entre 6 mois et 3 ans selon le diplôme préparé</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Porté jusqu’à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4 ans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si la personne est</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reconnue administrativement pour un handicap</a:t>
            </a:r>
          </a:p>
        </p:txBody>
      </p:sp>
      <p:pic>
        <p:nvPicPr>
          <p:cNvPr id="20489" name="Image 9">
            <a:extLst>
              <a:ext uri="{FF2B5EF4-FFF2-40B4-BE49-F238E27FC236}">
                <a16:creationId xmlns:a16="http://schemas.microsoft.com/office/drawing/2014/main" id="{2B032D21-D4C8-4DBA-80E2-732B4DB16E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5272" y="1689"/>
            <a:ext cx="1108728" cy="65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ppt_w</p:attrName>
                                        </p:attrNameLst>
                                      </p:cBhvr>
                                      <p:tavLst>
                                        <p:tav tm="0" fmla="#ppt_w*sin(2.5*pi*$)">
                                          <p:val>
                                            <p:fltVal val="0"/>
                                          </p:val>
                                        </p:tav>
                                        <p:tav tm="100000">
                                          <p:val>
                                            <p:fltVal val="1"/>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93A7D9EC-3A27-4F29-80EE-20DB082697FA}"/>
              </a:ext>
            </a:extLst>
          </p:cNvPr>
          <p:cNvSpPr txBox="1">
            <a:spLocks noChangeArrowheads="1"/>
          </p:cNvSpPr>
          <p:nvPr/>
        </p:nvSpPr>
        <p:spPr bwMode="auto">
          <a:xfrm>
            <a:off x="1763316" y="141685"/>
            <a:ext cx="4267200" cy="334707"/>
          </a:xfrm>
          <a:prstGeom prst="rect">
            <a:avLst/>
          </a:prstGeom>
          <a:noFill/>
          <a:ln>
            <a:noFill/>
          </a:ln>
          <a:effectLst/>
        </p:spPr>
        <p:txBody>
          <a:bodyPr>
            <a:spAutoFit/>
          </a:bodyPr>
          <a:lstStyle/>
          <a:p>
            <a:pPr algn="ct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CONTRAT DE PROFESSIONNALISATION</a:t>
            </a:r>
          </a:p>
        </p:txBody>
      </p:sp>
      <p:sp>
        <p:nvSpPr>
          <p:cNvPr id="2" name="Rectangle 1">
            <a:extLst>
              <a:ext uri="{FF2B5EF4-FFF2-40B4-BE49-F238E27FC236}">
                <a16:creationId xmlns:a16="http://schemas.microsoft.com/office/drawing/2014/main" id="{A623FC77-DDEA-4AA6-A2FE-2EEAC8EDF9C5}"/>
              </a:ext>
            </a:extLst>
          </p:cNvPr>
          <p:cNvSpPr/>
          <p:nvPr/>
        </p:nvSpPr>
        <p:spPr>
          <a:xfrm>
            <a:off x="198521" y="748132"/>
            <a:ext cx="8945479" cy="788164"/>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Contrat de travail conclu entre un employeur et un salarié. Il permet l’acquisition dans le cadre de la formation continue, d’une qualification professionnelle (diplôme, titre, certificat de qualification professionnelle…) reconnue par l’État et/ou la branche professionnelle. L’objectif est l’insertion ou le retour à l’emploi des jeunes et des adultes.</a:t>
            </a:r>
          </a:p>
        </p:txBody>
      </p:sp>
      <p:sp>
        <p:nvSpPr>
          <p:cNvPr id="4" name="Rectangle 3">
            <a:extLst>
              <a:ext uri="{FF2B5EF4-FFF2-40B4-BE49-F238E27FC236}">
                <a16:creationId xmlns:a16="http://schemas.microsoft.com/office/drawing/2014/main" id="{F88C13D5-8F47-42A5-8C94-2EB6DFE5103D}"/>
              </a:ext>
            </a:extLst>
          </p:cNvPr>
          <p:cNvSpPr/>
          <p:nvPr/>
        </p:nvSpPr>
        <p:spPr>
          <a:xfrm>
            <a:off x="356625" y="1466989"/>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10" name="Rectangle 9">
            <a:extLst>
              <a:ext uri="{FF2B5EF4-FFF2-40B4-BE49-F238E27FC236}">
                <a16:creationId xmlns:a16="http://schemas.microsoft.com/office/drawing/2014/main" id="{07270C65-C27F-4FE4-B873-EA9D03EF4D7A}"/>
              </a:ext>
            </a:extLst>
          </p:cNvPr>
          <p:cNvSpPr/>
          <p:nvPr/>
        </p:nvSpPr>
        <p:spPr>
          <a:xfrm>
            <a:off x="255420" y="1712258"/>
            <a:ext cx="8888579" cy="1092607"/>
          </a:xfrm>
          <a:prstGeom prst="rect">
            <a:avLst/>
          </a:prstGeom>
        </p:spPr>
        <p:txBody>
          <a:bodyPr wrap="square">
            <a:spAutoFit/>
          </a:bodyPr>
          <a:lstStyle/>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Jeunes de 16 à 25 ans révolus quel que soit leur niveau de formation initiale</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Demandeurs d’emploi de 26 ans et plus, inscrits à Pôle Emploi</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Bénéficiaires de minimas sociaux : revenu de solidarité active (RSA), allocation de solidarité spécifique (ASS) ou </a:t>
            </a:r>
            <a:r>
              <a:rPr lang="fr-FR" sz="1050" b="1" u="sng"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allocation aux adultes handicapés </a:t>
            </a: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(AAH)</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Personnes sortant d’un contrat unique d’insertion (CUI)</a:t>
            </a:r>
          </a:p>
        </p:txBody>
      </p:sp>
      <p:sp>
        <p:nvSpPr>
          <p:cNvPr id="11" name="Rectangle 10">
            <a:extLst>
              <a:ext uri="{FF2B5EF4-FFF2-40B4-BE49-F238E27FC236}">
                <a16:creationId xmlns:a16="http://schemas.microsoft.com/office/drawing/2014/main" id="{9EE64CFC-673C-4430-9020-DB920E6BF11A}"/>
              </a:ext>
            </a:extLst>
          </p:cNvPr>
          <p:cNvSpPr/>
          <p:nvPr/>
        </p:nvSpPr>
        <p:spPr>
          <a:xfrm>
            <a:off x="356625" y="3815907"/>
            <a:ext cx="1317990" cy="276999"/>
          </a:xfrm>
          <a:prstGeom prst="rect">
            <a:avLst/>
          </a:prstGeom>
        </p:spPr>
        <p:txBody>
          <a:bodyPr wrap="none">
            <a:spAutoFit/>
          </a:bodyPr>
          <a:lstStyle/>
          <a:p>
            <a:pPr>
              <a:spcAft>
                <a:spcPts val="450"/>
              </a:spcAft>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p:txBody>
      </p:sp>
      <p:sp>
        <p:nvSpPr>
          <p:cNvPr id="12" name="Rectangle 11">
            <a:extLst>
              <a:ext uri="{FF2B5EF4-FFF2-40B4-BE49-F238E27FC236}">
                <a16:creationId xmlns:a16="http://schemas.microsoft.com/office/drawing/2014/main" id="{E9CAA84C-2573-4040-ACEE-92D49E30F156}"/>
              </a:ext>
            </a:extLst>
          </p:cNvPr>
          <p:cNvSpPr/>
          <p:nvPr/>
        </p:nvSpPr>
        <p:spPr>
          <a:xfrm>
            <a:off x="255420" y="4030675"/>
            <a:ext cx="8531955" cy="705321"/>
          </a:xfrm>
          <a:prstGeom prst="rect">
            <a:avLst/>
          </a:prstGeom>
        </p:spPr>
        <p:txBody>
          <a:bodyPr wrap="square">
            <a:spAutoFit/>
          </a:bodyPr>
          <a:lstStyle/>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Recruter de nouveaux salariés et les former aux métiers de l’entreprise</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Construire un parcours de formation sur mesure </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Anticiper les départs en retraite et assurer la transmission des savoir-faire spécifiques à l’entreprise </a:t>
            </a:r>
          </a:p>
        </p:txBody>
      </p:sp>
      <p:sp>
        <p:nvSpPr>
          <p:cNvPr id="14" name="Rectangle 13">
            <a:extLst>
              <a:ext uri="{FF2B5EF4-FFF2-40B4-BE49-F238E27FC236}">
                <a16:creationId xmlns:a16="http://schemas.microsoft.com/office/drawing/2014/main" id="{9F79C882-EECD-4B52-BB45-2B36E18DD4FA}"/>
              </a:ext>
            </a:extLst>
          </p:cNvPr>
          <p:cNvSpPr/>
          <p:nvPr/>
        </p:nvSpPr>
        <p:spPr>
          <a:xfrm>
            <a:off x="255421" y="2979083"/>
            <a:ext cx="8750216" cy="866904"/>
          </a:xfrm>
          <a:prstGeom prst="rect">
            <a:avLst/>
          </a:prstGeom>
        </p:spPr>
        <p:txBody>
          <a:bodyPr wrap="square">
            <a:spAutoFit/>
          </a:bodyPr>
          <a:lstStyle/>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CDD de 6 à 12 mois </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CDI débutant par une action de professionnalisation de 6 à 12 mois</a:t>
            </a:r>
          </a:p>
          <a:p>
            <a:pPr>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durée du contrat ou de l’action de professionnalisation peut être portée à 36 mois pour les publics prioritaires du contrat de professionnalisation </a:t>
            </a:r>
          </a:p>
        </p:txBody>
      </p:sp>
      <p:sp>
        <p:nvSpPr>
          <p:cNvPr id="15" name="Rectangle 14">
            <a:extLst>
              <a:ext uri="{FF2B5EF4-FFF2-40B4-BE49-F238E27FC236}">
                <a16:creationId xmlns:a16="http://schemas.microsoft.com/office/drawing/2014/main" id="{938B602E-1079-4B22-A53D-D0800A0DA43C}"/>
              </a:ext>
            </a:extLst>
          </p:cNvPr>
          <p:cNvSpPr/>
          <p:nvPr/>
        </p:nvSpPr>
        <p:spPr>
          <a:xfrm>
            <a:off x="362577" y="2708812"/>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pic>
        <p:nvPicPr>
          <p:cNvPr id="21515" name="Image 12">
            <a:extLst>
              <a:ext uri="{FF2B5EF4-FFF2-40B4-BE49-F238E27FC236}">
                <a16:creationId xmlns:a16="http://schemas.microsoft.com/office/drawing/2014/main" id="{CF672852-B1E8-4822-BD58-F9CE1CBFC1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6841" y="4273"/>
            <a:ext cx="1227159" cy="6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589F18-D05D-4F4C-8A8D-9A21C9FE6BAC}"/>
              </a:ext>
            </a:extLst>
          </p:cNvPr>
          <p:cNvSpPr/>
          <p:nvPr/>
        </p:nvSpPr>
        <p:spPr>
          <a:xfrm>
            <a:off x="225610" y="2042356"/>
            <a:ext cx="8783052" cy="1337033"/>
          </a:xfrm>
          <a:prstGeom prst="rect">
            <a:avLst/>
          </a:prstGeom>
        </p:spPr>
        <p:txBody>
          <a:bodyPr wrap="square">
            <a:spAutoFit/>
          </a:bodyPr>
          <a:lstStyle/>
          <a:p>
            <a:pPr algn="just">
              <a:lnSpc>
                <a:spcPct val="150000"/>
              </a:lnSpc>
              <a:spcAft>
                <a:spcPts val="450"/>
              </a:spcAf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Tout salarié justifiant d'une activité salariée d'au moins 2 ans consécutifs ou non, dont 1 an dans la même entreprise, quelle que soit la nature des contrats successifs. Un salarié ayant bénéficié d'un Projet de transition professionnelle (PTP) doit attendre un certain délai, dit délai de franchise, avant de pouvoir bénéficier d'un autre PTP. Ce délai de franchise ne peut pas être inférieur à 6 mois et supérieur à 6 ans.</a:t>
            </a:r>
          </a:p>
          <a:p>
            <a:pPr algn="just">
              <a:lnSpc>
                <a:spcPct val="150000"/>
              </a:lnSpc>
              <a:spcAft>
                <a:spcPts val="450"/>
              </a:spcAft>
              <a:defRPr/>
            </a:pP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p:txBody>
      </p:sp>
      <p:sp>
        <p:nvSpPr>
          <p:cNvPr id="6" name="Rectangle 5">
            <a:extLst>
              <a:ext uri="{FF2B5EF4-FFF2-40B4-BE49-F238E27FC236}">
                <a16:creationId xmlns:a16="http://schemas.microsoft.com/office/drawing/2014/main" id="{C7461FC1-2E08-46A8-85A8-DA84A11A0D37}"/>
              </a:ext>
            </a:extLst>
          </p:cNvPr>
          <p:cNvSpPr/>
          <p:nvPr/>
        </p:nvSpPr>
        <p:spPr>
          <a:xfrm>
            <a:off x="234647" y="1781418"/>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sp>
        <p:nvSpPr>
          <p:cNvPr id="8" name="Rectangle 7">
            <a:extLst>
              <a:ext uri="{FF2B5EF4-FFF2-40B4-BE49-F238E27FC236}">
                <a16:creationId xmlns:a16="http://schemas.microsoft.com/office/drawing/2014/main" id="{19642207-B7C6-487B-84D4-ABF98637961F}"/>
              </a:ext>
            </a:extLst>
          </p:cNvPr>
          <p:cNvSpPr/>
          <p:nvPr/>
        </p:nvSpPr>
        <p:spPr>
          <a:xfrm>
            <a:off x="225610" y="3076522"/>
            <a:ext cx="163057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quelle durée ?</a:t>
            </a:r>
          </a:p>
        </p:txBody>
      </p:sp>
      <p:sp>
        <p:nvSpPr>
          <p:cNvPr id="9" name="Rectangle 8">
            <a:extLst>
              <a:ext uri="{FF2B5EF4-FFF2-40B4-BE49-F238E27FC236}">
                <a16:creationId xmlns:a16="http://schemas.microsoft.com/office/drawing/2014/main" id="{EC059573-F5E8-4B1E-819F-7364A384EEEB}"/>
              </a:ext>
            </a:extLst>
          </p:cNvPr>
          <p:cNvSpPr/>
          <p:nvPr/>
        </p:nvSpPr>
        <p:spPr>
          <a:xfrm>
            <a:off x="234647" y="3669883"/>
            <a:ext cx="1317990" cy="276999"/>
          </a:xfrm>
          <a:prstGeom prst="rect">
            <a:avLst/>
          </a:prstGeom>
        </p:spPr>
        <p:txBody>
          <a:bodyPr wrap="none">
            <a:spAutoFit/>
          </a:bodyPr>
          <a:lstStyle/>
          <a:p>
            <a:pPr>
              <a:spcAft>
                <a:spcPts val="450"/>
              </a:spcAft>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Quels intérêts ?</a:t>
            </a:r>
          </a:p>
        </p:txBody>
      </p:sp>
      <p:sp>
        <p:nvSpPr>
          <p:cNvPr id="7" name="Rectangle 6">
            <a:extLst>
              <a:ext uri="{FF2B5EF4-FFF2-40B4-BE49-F238E27FC236}">
                <a16:creationId xmlns:a16="http://schemas.microsoft.com/office/drawing/2014/main" id="{7DEB0A89-07DB-45DB-9025-F5CD0ED24CDC}"/>
              </a:ext>
            </a:extLst>
          </p:cNvPr>
          <p:cNvSpPr/>
          <p:nvPr/>
        </p:nvSpPr>
        <p:spPr>
          <a:xfrm>
            <a:off x="192507" y="3858078"/>
            <a:ext cx="8716846" cy="788164"/>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Permettre aux salariés d’accéder à un niveau supérieur de qualification</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Préparer une mobilité (changement d’activité ou de fonction, reconversion)</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Accompagner un projet individuel</a:t>
            </a:r>
          </a:p>
        </p:txBody>
      </p:sp>
      <p:sp>
        <p:nvSpPr>
          <p:cNvPr id="10" name="Rectangle 9">
            <a:extLst>
              <a:ext uri="{FF2B5EF4-FFF2-40B4-BE49-F238E27FC236}">
                <a16:creationId xmlns:a16="http://schemas.microsoft.com/office/drawing/2014/main" id="{B0EE2C95-FD9E-4156-8EBA-32B8D7208031}"/>
              </a:ext>
            </a:extLst>
          </p:cNvPr>
          <p:cNvSpPr/>
          <p:nvPr/>
        </p:nvSpPr>
        <p:spPr>
          <a:xfrm>
            <a:off x="225610" y="3329155"/>
            <a:ext cx="8716848" cy="303416"/>
          </a:xfrm>
          <a:prstGeom prst="rect">
            <a:avLst/>
          </a:prstGeom>
        </p:spPr>
        <p:txBody>
          <a:bodyPr wrap="square">
            <a:spAutoFit/>
          </a:bodyPr>
          <a:lstStyle/>
          <a:p>
            <a:pPr algn="just">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durée de l'action suivie par le bénéficiaire est variable, en fonction de la formation concernée. </a:t>
            </a:r>
          </a:p>
        </p:txBody>
      </p:sp>
      <p:pic>
        <p:nvPicPr>
          <p:cNvPr id="23563" name="Image 11">
            <a:extLst>
              <a:ext uri="{FF2B5EF4-FFF2-40B4-BE49-F238E27FC236}">
                <a16:creationId xmlns:a16="http://schemas.microsoft.com/office/drawing/2014/main" id="{3AD6AFC0-CA27-449E-83F3-ACDD632556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5150" y="5953"/>
            <a:ext cx="1076765" cy="6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a:extLst>
              <a:ext uri="{FF2B5EF4-FFF2-40B4-BE49-F238E27FC236}">
                <a16:creationId xmlns:a16="http://schemas.microsoft.com/office/drawing/2014/main" id="{0A58C6EF-C29B-4BC0-84DB-41C12C3FF0EB}"/>
              </a:ext>
            </a:extLst>
          </p:cNvPr>
          <p:cNvSpPr txBox="1">
            <a:spLocks noChangeArrowheads="1"/>
          </p:cNvSpPr>
          <p:nvPr/>
        </p:nvSpPr>
        <p:spPr bwMode="auto">
          <a:xfrm>
            <a:off x="1476680" y="43422"/>
            <a:ext cx="6578470" cy="577081"/>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CPF DE TRANSITION PROFESSIONNELLE</a:t>
            </a:r>
          </a:p>
          <a:p>
            <a:pPr eaLnBrk="1" hangingPunct="1">
              <a:defRPr/>
            </a:pPr>
            <a:r>
              <a:rPr lang="fr-FR" altLang="fr-FR" sz="1575" i="1"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A remplacé le CIF depuis le 1</a:t>
            </a:r>
            <a:r>
              <a:rPr lang="fr-FR" altLang="fr-FR" sz="1575" i="1" baseline="300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er</a:t>
            </a:r>
            <a:r>
              <a:rPr lang="fr-FR" altLang="fr-FR" sz="1575" i="1"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 janvier 2019</a:t>
            </a:r>
          </a:p>
        </p:txBody>
      </p:sp>
      <p:sp>
        <p:nvSpPr>
          <p:cNvPr id="13" name="ZoneTexte 12">
            <a:extLst>
              <a:ext uri="{FF2B5EF4-FFF2-40B4-BE49-F238E27FC236}">
                <a16:creationId xmlns:a16="http://schemas.microsoft.com/office/drawing/2014/main" id="{96BB1F60-7A13-4143-8F36-FDFC76025322}"/>
              </a:ext>
            </a:extLst>
          </p:cNvPr>
          <p:cNvSpPr txBox="1"/>
          <p:nvPr/>
        </p:nvSpPr>
        <p:spPr>
          <a:xfrm>
            <a:off x="192507" y="823622"/>
            <a:ext cx="8867272" cy="1030539"/>
          </a:xfrm>
          <a:prstGeom prst="rect">
            <a:avLst/>
          </a:prstGeom>
          <a:noFill/>
        </p:spPr>
        <p:txBody>
          <a:bodyPr wrap="square">
            <a:spAutoFit/>
          </a:bodyPr>
          <a:lstStyle/>
          <a:p>
            <a:pPr algn="l">
              <a:lnSpc>
                <a:spcPct val="150000"/>
              </a:lnSpc>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CPF de transition professionnelle ou Projet de transition professionnelle (PTP), permet au salarié de s'absenter pour suivre une formation certifiante lui permettant de changer de métier ou de profession. Il remplace le congé individuel de formation (CIF). </a:t>
            </a:r>
          </a:p>
          <a:p>
            <a:pPr algn="l">
              <a:lnSpc>
                <a:spcPct val="150000"/>
              </a:lnSpc>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salarié bénéficie d'un congé spécifique lorsqu'il suit cette action de formation en tout ou partie durant son temps de travail.</a:t>
            </a:r>
          </a:p>
          <a:p>
            <a:pPr algn="l">
              <a:lnSpc>
                <a:spcPct val="150000"/>
              </a:lnSpc>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formation demandée n'a pas besoin d'être en rapport avec l'activité du salarié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0">
            <a:extLst>
              <a:ext uri="{FF2B5EF4-FFF2-40B4-BE49-F238E27FC236}">
                <a16:creationId xmlns:a16="http://schemas.microsoft.com/office/drawing/2014/main" id="{D18C904E-F486-4FBA-903D-F468EC55616F}"/>
              </a:ext>
            </a:extLst>
          </p:cNvPr>
          <p:cNvSpPr txBox="1">
            <a:spLocks noChangeArrowheads="1"/>
          </p:cNvSpPr>
          <p:nvPr/>
        </p:nvSpPr>
        <p:spPr bwMode="auto">
          <a:xfrm>
            <a:off x="1389678" y="0"/>
            <a:ext cx="6659424" cy="577081"/>
          </a:xfrm>
          <a:prstGeom prst="rect">
            <a:avLst/>
          </a:prstGeom>
          <a:noFill/>
          <a:ln>
            <a:noFill/>
          </a:ln>
          <a:effectLst/>
        </p:spPr>
        <p:txBody>
          <a:bodyPr wrap="square">
            <a:spAutoFit/>
          </a:bodyPr>
          <a:lstStyle/>
          <a:p>
            <a:pPr eaLnBrk="1" hangingPunct="1">
              <a:defRPr/>
            </a:pPr>
            <a:r>
              <a:rPr lang="fr-FR" altLang="fr-FR" sz="1575"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PLAN DE DEVELOPPEMENT DES COMPETENCES </a:t>
            </a:r>
            <a:r>
              <a:rPr lang="fr-FR" altLang="fr-FR" sz="1575" i="1"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(Depuis le 1</a:t>
            </a:r>
            <a:r>
              <a:rPr lang="fr-FR" altLang="fr-FR" sz="1575" i="1" baseline="30000"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er</a:t>
            </a:r>
            <a:r>
              <a:rPr lang="fr-FR" altLang="fr-FR" sz="1575" i="1" dirty="0">
                <a:solidFill>
                  <a:schemeClr val="bg1"/>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 janvier 2019, a remplacé le Plan de Formation)</a:t>
            </a:r>
          </a:p>
        </p:txBody>
      </p:sp>
      <p:sp>
        <p:nvSpPr>
          <p:cNvPr id="2" name="Rectangle 1">
            <a:extLst>
              <a:ext uri="{FF2B5EF4-FFF2-40B4-BE49-F238E27FC236}">
                <a16:creationId xmlns:a16="http://schemas.microsoft.com/office/drawing/2014/main" id="{A0A0DBC3-3C43-4CE4-8371-8BCCDFD66BFE}"/>
              </a:ext>
            </a:extLst>
          </p:cNvPr>
          <p:cNvSpPr/>
          <p:nvPr/>
        </p:nvSpPr>
        <p:spPr>
          <a:xfrm>
            <a:off x="234617" y="978823"/>
            <a:ext cx="8813130" cy="1515287"/>
          </a:xfrm>
          <a:prstGeom prst="rect">
            <a:avLst/>
          </a:prstGeom>
        </p:spPr>
        <p:txBody>
          <a:bodyPr wrap="square">
            <a:spAutoFit/>
          </a:bodyPr>
          <a:lstStyle/>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 employeur doit assurer l'adaptation de ses salariés à leur poste de travail et veiller au maintien de leur capacité à occuper leur emploi, au regard notamment des évolutions technologiques. Pour cela, il doit leur proposer des formations prévues dans le cadre du plan de développement des compétences de l'entreprise.</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 plan de développement des compétences de l'entreprise est un document qui rassemble l'ensemble des actions de formation retenues par l'employeur pour ses salariés. </a:t>
            </a:r>
          </a:p>
          <a:p>
            <a:pPr>
              <a:lnSpc>
                <a:spcPct val="150000"/>
              </a:lnSpc>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La loi ne l’oblige pas à mettre en place un plan de développement des compétences, mais il y est fortement incité. </a:t>
            </a:r>
          </a:p>
        </p:txBody>
      </p:sp>
      <p:sp>
        <p:nvSpPr>
          <p:cNvPr id="4" name="Rectangle 3">
            <a:extLst>
              <a:ext uri="{FF2B5EF4-FFF2-40B4-BE49-F238E27FC236}">
                <a16:creationId xmlns:a16="http://schemas.microsoft.com/office/drawing/2014/main" id="{2638799F-B823-49B6-9D22-42B291413398}"/>
              </a:ext>
            </a:extLst>
          </p:cNvPr>
          <p:cNvSpPr/>
          <p:nvPr/>
        </p:nvSpPr>
        <p:spPr>
          <a:xfrm>
            <a:off x="234617" y="2812385"/>
            <a:ext cx="8813130" cy="1869743"/>
          </a:xfrm>
          <a:prstGeom prst="rect">
            <a:avLst/>
          </a:prstGeom>
        </p:spPr>
        <p:txBody>
          <a:bodyPr wrap="square">
            <a:spAutoFit/>
          </a:bodyPr>
          <a:lstStyle/>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L'employeur est libre de choisir les salariés qu'il souhaite faire bénéficier d'une formation. Le choix des bénéficiaires ne doit toutefois pas présenter de caractère discriminatoire à l'égard d'un salarié en raison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son handicap</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sa situation familiale,</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son orientation sexuelle,</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son âge, </a:t>
            </a: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de son origine ethnique,</a:t>
            </a:r>
          </a:p>
          <a:p>
            <a:pPr marL="171450" indent="-171450" algn="just">
              <a:buFontTx/>
              <a:buChar char="-"/>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ou de ses activités syndicales</a:t>
            </a:r>
          </a:p>
          <a:p>
            <a:pPr algn="just">
              <a:defRPr/>
            </a:pPr>
            <a:endPar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endParaRPr>
          </a:p>
          <a:p>
            <a:pPr algn="just">
              <a:defRPr/>
            </a:pPr>
            <a:r>
              <a:rPr lang="fr-FR" sz="105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Un salarié peut également prendre l'initiative de demander à son employeur de suivre une formation prévue par le plan de développement des compétences.</a:t>
            </a:r>
          </a:p>
        </p:txBody>
      </p:sp>
      <p:sp>
        <p:nvSpPr>
          <p:cNvPr id="6" name="Rectangle 5">
            <a:extLst>
              <a:ext uri="{FF2B5EF4-FFF2-40B4-BE49-F238E27FC236}">
                <a16:creationId xmlns:a16="http://schemas.microsoft.com/office/drawing/2014/main" id="{676710F3-4501-4FD2-AF98-5E411D94F787}"/>
              </a:ext>
            </a:extLst>
          </p:cNvPr>
          <p:cNvSpPr/>
          <p:nvPr/>
        </p:nvSpPr>
        <p:spPr>
          <a:xfrm>
            <a:off x="234617" y="2478704"/>
            <a:ext cx="915635" cy="333681"/>
          </a:xfrm>
          <a:prstGeom prst="rect">
            <a:avLst/>
          </a:prstGeom>
        </p:spPr>
        <p:txBody>
          <a:bodyPr wrap="none">
            <a:spAutoFit/>
          </a:bodyPr>
          <a:lstStyle/>
          <a:p>
            <a:pPr>
              <a:lnSpc>
                <a:spcPct val="150000"/>
              </a:lnSpc>
              <a:defRPr/>
            </a:pPr>
            <a:r>
              <a:rPr lang="fr-FR" sz="12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Pour qui ?</a:t>
            </a:r>
          </a:p>
        </p:txBody>
      </p:sp>
      <p:pic>
        <p:nvPicPr>
          <p:cNvPr id="24583" name="Image 7">
            <a:extLst>
              <a:ext uri="{FF2B5EF4-FFF2-40B4-BE49-F238E27FC236}">
                <a16:creationId xmlns:a16="http://schemas.microsoft.com/office/drawing/2014/main" id="{667181F5-7BF9-480E-AFC0-773C2F14C3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0770" y="5955"/>
            <a:ext cx="1227159" cy="6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B4E47AF5-A297-400E-A60C-B3C0D23CECAB}"/>
              </a:ext>
            </a:extLst>
          </p:cNvPr>
          <p:cNvSpPr txBox="1">
            <a:spLocks noChangeArrowheads="1"/>
          </p:cNvSpPr>
          <p:nvPr/>
        </p:nvSpPr>
        <p:spPr bwMode="auto">
          <a:xfrm>
            <a:off x="366962" y="1707356"/>
            <a:ext cx="8584532" cy="1258486"/>
          </a:xfrm>
          <a:prstGeom prst="rect">
            <a:avLst/>
          </a:prstGeom>
          <a:noFill/>
          <a:ln w="9525">
            <a:noFill/>
            <a:miter lim="800000"/>
            <a:headEnd/>
            <a:tailEnd/>
          </a:ln>
          <a:effectLst/>
        </p:spPr>
        <p:txBody>
          <a:bodyPr wrap="square">
            <a:spAutoFit/>
          </a:bodyPr>
          <a:lstStyle/>
          <a:p>
            <a:pPr algn="ctr" eaLnBrk="1" hangingPunct="1">
              <a:lnSpc>
                <a:spcPct val="150000"/>
              </a:lnSpc>
              <a:spcBef>
                <a:spcPct val="50000"/>
              </a:spcBef>
              <a:defRPr/>
            </a:pPr>
            <a:r>
              <a:rPr lang="fr-FR" sz="27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DISPOSITIFS SOUS STATUT </a:t>
            </a:r>
            <a:r>
              <a:rPr lang="fr-FR" sz="27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SALARIE</a:t>
            </a:r>
            <a:r>
              <a:rPr lang="fr-FR" sz="27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  </a:t>
            </a:r>
            <a:r>
              <a:rPr lang="fr-FR" sz="27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DEMANDEUR</a:t>
            </a:r>
            <a:r>
              <a:rPr lang="fr-FR" sz="2700" b="1" dirty="0">
                <a:solidFill>
                  <a:srgbClr val="FF6600"/>
                </a:solidFill>
                <a:effectLst>
                  <a:outerShdw blurRad="38100" dist="38100" dir="2700000" algn="tl">
                    <a:srgbClr val="C0C0C0"/>
                  </a:outerShdw>
                </a:effectLst>
                <a:latin typeface="Century Gothic" pitchFamily="34" charset="0"/>
                <a:cs typeface="Arial" panose="020B0604020202020204" pitchFamily="34" charset="0"/>
              </a:rPr>
              <a:t> </a:t>
            </a:r>
            <a:r>
              <a:rPr lang="fr-FR" sz="27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D’EMPLOI</a:t>
            </a:r>
            <a:r>
              <a:rPr lang="fr-FR" sz="2700" b="1" dirty="0">
                <a:solidFill>
                  <a:srgbClr val="FF6600"/>
                </a:solidFill>
                <a:effectLst>
                  <a:outerShdw blurRad="38100" dist="38100" dir="2700000" algn="tl">
                    <a:srgbClr val="C0C0C0"/>
                  </a:outerShdw>
                </a:effectLst>
                <a:latin typeface="Century Gothic" pitchFamily="34" charset="0"/>
                <a:cs typeface="Arial" panose="020B0604020202020204" pitchFamily="34" charset="0"/>
              </a:rPr>
              <a:t> </a:t>
            </a:r>
            <a:r>
              <a:rPr lang="fr-FR" sz="2700" b="1" dirty="0">
                <a:solidFill>
                  <a:srgbClr val="003B5C"/>
                </a:solidFill>
                <a:effectLst>
                  <a:outerShdw blurRad="38100" dist="38100" dir="2700000" algn="tl">
                    <a:srgbClr val="C0C0C0"/>
                  </a:outerShdw>
                </a:effectLst>
                <a:latin typeface="Century Gothic" pitchFamily="34" charset="0"/>
                <a:cs typeface="Arial" panose="020B0604020202020204" pitchFamily="34" charset="0"/>
              </a:rPr>
              <a:t>/ </a:t>
            </a:r>
            <a:r>
              <a:rPr lang="fr-FR" sz="2700" b="1" dirty="0">
                <a:solidFill>
                  <a:srgbClr val="BC8F00"/>
                </a:solidFill>
                <a:effectLst>
                  <a:outerShdw blurRad="38100" dist="38100" dir="2700000" algn="tl">
                    <a:srgbClr val="C0C0C0"/>
                  </a:outerShdw>
                </a:effectLst>
                <a:latin typeface="Century Gothic" pitchFamily="34" charset="0"/>
                <a:cs typeface="Arial" panose="020B0604020202020204" pitchFamily="34" charset="0"/>
              </a:rPr>
              <a:t>TRAVAILLEUR INDEPENDANT</a:t>
            </a:r>
          </a:p>
        </p:txBody>
      </p:sp>
      <p:pic>
        <p:nvPicPr>
          <p:cNvPr id="25604" name="Image 5">
            <a:extLst>
              <a:ext uri="{FF2B5EF4-FFF2-40B4-BE49-F238E27FC236}">
                <a16:creationId xmlns:a16="http://schemas.microsoft.com/office/drawing/2014/main" id="{AB895BCE-761E-4F00-BFEC-C0F421DF17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7180" y="5953"/>
            <a:ext cx="1070749" cy="64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PXID" val="2"/>
  <p:tag name="SID" val="257"/>
  <p:tag name="NAME" val=""/>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PPT National 16-9">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PT Réseau 16-9">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3C569E52296F4C94E5B14028F511BD" ma:contentTypeVersion="6" ma:contentTypeDescription="Crée un document." ma:contentTypeScope="" ma:versionID="094b3891d4393946334216f8bd41b5af">
  <xsd:schema xmlns:xsd="http://www.w3.org/2001/XMLSchema" xmlns:xs="http://www.w3.org/2001/XMLSchema" xmlns:p="http://schemas.microsoft.com/office/2006/metadata/properties" xmlns:ns2="d8e4bcc8-48b0-433c-818f-9ea1036aa7e3" xmlns:ns3="de59acf1-e492-47da-bae9-163e73b28c15" targetNamespace="http://schemas.microsoft.com/office/2006/metadata/properties" ma:root="true" ma:fieldsID="5153502c82a41d016cae96c65e430147" ns2:_="" ns3:_="">
    <xsd:import namespace="d8e4bcc8-48b0-433c-818f-9ea1036aa7e3"/>
    <xsd:import namespace="de59acf1-e492-47da-bae9-163e73b28c15"/>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4bcc8-48b0-433c-818f-9ea1036aa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59acf1-e492-47da-bae9-163e73b28c1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2A8B82-8D8A-4A27-AEE6-BFFF3328FD59}"/>
</file>

<file path=customXml/itemProps2.xml><?xml version="1.0" encoding="utf-8"?>
<ds:datastoreItem xmlns:ds="http://schemas.openxmlformats.org/officeDocument/2006/customXml" ds:itemID="{A75DC156-4D9E-402B-A8C2-6221266103A7}"/>
</file>

<file path=customXml/itemProps3.xml><?xml version="1.0" encoding="utf-8"?>
<ds:datastoreItem xmlns:ds="http://schemas.openxmlformats.org/officeDocument/2006/customXml" ds:itemID="{F346983A-358F-401C-A9A4-9414E2AE3CBA}"/>
</file>

<file path=docProps/app.xml><?xml version="1.0" encoding="utf-8"?>
<Properties xmlns="http://schemas.openxmlformats.org/officeDocument/2006/extended-properties" xmlns:vt="http://schemas.openxmlformats.org/officeDocument/2006/docPropsVTypes">
  <Template>PPT Réseau 16-9</Template>
  <TotalTime>2595</TotalTime>
  <Words>5746</Words>
  <Application>Microsoft Office PowerPoint</Application>
  <PresentationFormat>Affichage à l'écran (16:9)</PresentationFormat>
  <Paragraphs>460</Paragraphs>
  <Slides>40</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40</vt:i4>
      </vt:variant>
    </vt:vector>
  </HeadingPairs>
  <TitlesOfParts>
    <vt:vector size="52" baseType="lpstr">
      <vt:lpstr>Arial</vt:lpstr>
      <vt:lpstr>Arial Unicode MS</vt:lpstr>
      <vt:lpstr>Calibri</vt:lpstr>
      <vt:lpstr>Century Gothic</vt:lpstr>
      <vt:lpstr>Monotype Sorts</vt:lpstr>
      <vt:lpstr>Poppins</vt:lpstr>
      <vt:lpstr>Poppins SemiBold</vt:lpstr>
      <vt:lpstr>Raleway</vt:lpstr>
      <vt:lpstr>Raleway Light</vt:lpstr>
      <vt:lpstr>Times New Roman</vt:lpstr>
      <vt:lpstr>PPT National 16-9</vt:lpstr>
      <vt:lpstr>1_PPT Réseau 16-9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Chaouki BENAMOUR</dc:creator>
  <cp:lastModifiedBy>Chaouki BENAMOUR</cp:lastModifiedBy>
  <cp:revision>270</cp:revision>
  <dcterms:created xsi:type="dcterms:W3CDTF">2018-07-20T08:42:22Z</dcterms:created>
  <dcterms:modified xsi:type="dcterms:W3CDTF">2020-11-17T18:08:39Z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0x010100F33C569E52296F4C94E5B14028F511BD</vt:lpwstr>
  </property>
</Properties>
</file>