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60" r:id="rId3"/>
  </p:sldMasterIdLst>
  <p:notesMasterIdLst>
    <p:notesMasterId r:id="rId30"/>
  </p:notesMasterIdLst>
  <p:handoutMasterIdLst>
    <p:handoutMasterId r:id="rId31"/>
  </p:handoutMasterIdLst>
  <p:sldIdLst>
    <p:sldId id="257" r:id="rId4"/>
    <p:sldId id="285" r:id="rId5"/>
    <p:sldId id="271" r:id="rId6"/>
    <p:sldId id="272" r:id="rId7"/>
    <p:sldId id="273" r:id="rId8"/>
    <p:sldId id="274" r:id="rId9"/>
    <p:sldId id="275" r:id="rId10"/>
    <p:sldId id="276" r:id="rId11"/>
    <p:sldId id="270" r:id="rId12"/>
    <p:sldId id="277" r:id="rId13"/>
    <p:sldId id="278" r:id="rId14"/>
    <p:sldId id="286" r:id="rId15"/>
    <p:sldId id="280" r:id="rId16"/>
    <p:sldId id="281" r:id="rId17"/>
    <p:sldId id="288" r:id="rId18"/>
    <p:sldId id="283" r:id="rId19"/>
    <p:sldId id="269" r:id="rId20"/>
    <p:sldId id="282" r:id="rId21"/>
    <p:sldId id="287" r:id="rId22"/>
    <p:sldId id="284" r:id="rId23"/>
    <p:sldId id="268" r:id="rId24"/>
    <p:sldId id="261" r:id="rId25"/>
    <p:sldId id="264" r:id="rId26"/>
    <p:sldId id="265" r:id="rId27"/>
    <p:sldId id="262" r:id="rId28"/>
    <p:sldId id="263"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59453" autoAdjust="0"/>
  </p:normalViewPr>
  <p:slideViewPr>
    <p:cSldViewPr snapToGrid="0">
      <p:cViewPr varScale="1">
        <p:scale>
          <a:sx n="68" d="100"/>
          <a:sy n="68" d="100"/>
        </p:scale>
        <p:origin x="424" y="48"/>
      </p:cViewPr>
      <p:guideLst/>
    </p:cSldViewPr>
  </p:slideViewPr>
  <p:notesTextViewPr>
    <p:cViewPr>
      <p:scale>
        <a:sx n="1" d="1"/>
        <a:sy n="1" d="1"/>
      </p:scale>
      <p:origin x="0" y="0"/>
    </p:cViewPr>
  </p:notesTextViewPr>
  <p:notesViewPr>
    <p:cSldViewPr snapToGrid="0">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ristine.caselles\Documents\PROJET%20EMPLOI%20HANDICAP\Indicateurs\Pr&#233;sentation%20-%20membres%20r&#233;sea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Présentation du projet aux organismes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fr-FR"/>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5"/>
        <c:spPr>
          <a:pattFill prst="lgCheck">
            <a:fgClr>
              <a:schemeClr val="accent2"/>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2"/>
          </a:solidFill>
          <a:ln>
            <a:noFill/>
          </a:ln>
          <a:effectLst/>
        </c:spPr>
      </c:pivotFmt>
      <c:pivotFmt>
        <c:idx val="16"/>
        <c:spPr>
          <a:pattFill prst="narHorz">
            <a:fgClr>
              <a:schemeClr val="accent2"/>
            </a:fgClr>
            <a:bgClr>
              <a:schemeClr val="bg1"/>
            </a:bgClr>
          </a:pattFill>
          <a:ln>
            <a:noFill/>
          </a:ln>
          <a:effectLst/>
        </c:spPr>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pivotFmt>
      <c:pivotFmt>
        <c:idx val="22"/>
        <c:spPr>
          <a:pattFill prst="pct60">
            <a:fgClr>
              <a:schemeClr val="accent2"/>
            </a:fgClr>
            <a:bgClr>
              <a:schemeClr val="bg1"/>
            </a:bgClr>
          </a:pattFill>
          <a:ln>
            <a:noFill/>
          </a:ln>
          <a:effectLst/>
        </c:spPr>
      </c:pivotFmt>
    </c:pivotFmts>
    <c:plotArea>
      <c:layout>
        <c:manualLayout>
          <c:layoutTarget val="inner"/>
          <c:xMode val="edge"/>
          <c:yMode val="edge"/>
          <c:x val="0.27037044022191836"/>
          <c:y val="0.1960156527926005"/>
          <c:w val="0.46954904695490468"/>
          <c:h val="0.71860547847741019"/>
        </c:manualLayout>
      </c:layout>
      <c:pieChart>
        <c:varyColors val="1"/>
        <c:ser>
          <c:idx val="0"/>
          <c:order val="0"/>
          <c:tx>
            <c:v>Total</c:v>
          </c:tx>
          <c:dPt>
            <c:idx val="0"/>
            <c:bubble3D val="0"/>
            <c:spPr>
              <a:solidFill>
                <a:schemeClr val="accent1"/>
              </a:solidFill>
              <a:ln>
                <a:noFill/>
              </a:ln>
              <a:effectLst/>
            </c:spPr>
            <c:extLst>
              <c:ext xmlns:c16="http://schemas.microsoft.com/office/drawing/2014/chart" uri="{C3380CC4-5D6E-409C-BE32-E72D297353CC}">
                <c16:uniqueId val="{00000001-1803-48CA-85AD-19319AAF5480}"/>
              </c:ext>
            </c:extLst>
          </c:dPt>
          <c:dPt>
            <c:idx val="1"/>
            <c:bubble3D val="0"/>
            <c:spPr>
              <a:pattFill prst="pct60">
                <a:fgClr>
                  <a:schemeClr val="accent2"/>
                </a:fgClr>
                <a:bgClr>
                  <a:schemeClr val="bg1"/>
                </a:bgClr>
              </a:pattFill>
              <a:ln>
                <a:noFill/>
              </a:ln>
              <a:effectLst/>
            </c:spPr>
            <c:extLst>
              <c:ext xmlns:c16="http://schemas.microsoft.com/office/drawing/2014/chart" uri="{C3380CC4-5D6E-409C-BE32-E72D297353CC}">
                <c16:uniqueId val="{00000003-1803-48CA-85AD-19319AAF5480}"/>
              </c:ext>
            </c:extLst>
          </c:dPt>
          <c:dLbls>
            <c:dLbl>
              <c:idx val="0"/>
              <c:layout>
                <c:manualLayout>
                  <c:x val="2.4592546265546321E-2"/>
                  <c:y val="-9.6258982703780749E-2"/>
                </c:manualLayout>
              </c:layout>
              <c:tx>
                <c:rich>
                  <a:bodyPr rot="0" spcFirstLastPara="1" vertOverflow="ellipsis" vert="horz" wrap="squar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200"/>
                      <a:t>- APF (65,32,66,34 et région Occitanie)</a:t>
                    </a:r>
                  </a:p>
                  <a:p>
                    <a:pPr marL="0" marR="0" lvl="0" indent="0" algn="l" defTabSz="914400" rtl="0" eaLnBrk="1" fontAlgn="auto" latinLnBrk="0" hangingPunct="1">
                      <a:lnSpc>
                        <a:spcPct val="100000"/>
                      </a:lnSpc>
                      <a:spcBef>
                        <a:spcPts val="0"/>
                      </a:spcBef>
                      <a:spcAft>
                        <a:spcPts val="0"/>
                      </a:spcAft>
                      <a:buClrTx/>
                      <a:buSzTx/>
                      <a:buFontTx/>
                      <a:buNone/>
                      <a:tabLst/>
                      <a:defRPr sz="1200"/>
                    </a:pPr>
                    <a:r>
                      <a:rPr lang="fr-FR" sz="1200"/>
                      <a:t>- APF entreprise adaptée 64</a:t>
                    </a:r>
                  </a:p>
                  <a:p>
                    <a:pPr marL="0" marR="0" lvl="0" indent="0" algn="l" defTabSz="914400" rtl="0" eaLnBrk="1" fontAlgn="auto" latinLnBrk="0" hangingPunct="1">
                      <a:lnSpc>
                        <a:spcPct val="100000"/>
                      </a:lnSpc>
                      <a:spcBef>
                        <a:spcPts val="0"/>
                      </a:spcBef>
                      <a:spcAft>
                        <a:spcPts val="0"/>
                      </a:spcAft>
                      <a:buClrTx/>
                      <a:buSzTx/>
                      <a:buFontTx/>
                      <a:buNone/>
                      <a:tabLst/>
                      <a:defRPr sz="1200"/>
                    </a:pPr>
                    <a:r>
                      <a:rPr lang="fr-FR" sz="1200"/>
                      <a:t>- CAP emploi</a:t>
                    </a:r>
                  </a:p>
                  <a:p>
                    <a:pPr marL="0" marR="0" lvl="0" indent="0" algn="l" defTabSz="914400" rtl="0" eaLnBrk="1" fontAlgn="auto" latinLnBrk="0" hangingPunct="1">
                      <a:lnSpc>
                        <a:spcPct val="100000"/>
                      </a:lnSpc>
                      <a:spcBef>
                        <a:spcPts val="0"/>
                      </a:spcBef>
                      <a:spcAft>
                        <a:spcPts val="0"/>
                      </a:spcAft>
                      <a:buClrTx/>
                      <a:buSzTx/>
                      <a:buFontTx/>
                      <a:buNone/>
                      <a:tabLst/>
                      <a:defRPr sz="1200"/>
                    </a:pPr>
                    <a:r>
                      <a:rPr lang="fr-FR" sz="1200"/>
                      <a:t>- Mission locale</a:t>
                    </a:r>
                  </a:p>
                  <a:p>
                    <a:pPr marL="0" marR="0" lvl="0" indent="0" algn="l" defTabSz="914400" rtl="0" eaLnBrk="1" fontAlgn="auto" latinLnBrk="0" hangingPunct="1">
                      <a:lnSpc>
                        <a:spcPct val="100000"/>
                      </a:lnSpc>
                      <a:spcBef>
                        <a:spcPts val="0"/>
                      </a:spcBef>
                      <a:spcAft>
                        <a:spcPts val="0"/>
                      </a:spcAft>
                      <a:buClrTx/>
                      <a:buSzTx/>
                      <a:buFontTx/>
                      <a:buNone/>
                      <a:tabLst/>
                      <a:defRPr sz="1200"/>
                    </a:pPr>
                    <a:r>
                      <a:rPr lang="fr-FR" sz="1200"/>
                      <a:t>- Agefiph</a:t>
                    </a:r>
                  </a:p>
                  <a:p>
                    <a:pPr marL="0" marR="0" lvl="0" indent="0" algn="l" defTabSz="914400" rtl="0" eaLnBrk="1" fontAlgn="auto" latinLnBrk="0" hangingPunct="1">
                      <a:lnSpc>
                        <a:spcPct val="100000"/>
                      </a:lnSpc>
                      <a:spcBef>
                        <a:spcPts val="0"/>
                      </a:spcBef>
                      <a:spcAft>
                        <a:spcPts val="0"/>
                      </a:spcAft>
                      <a:buClrTx/>
                      <a:buSzTx/>
                      <a:buFontTx/>
                      <a:buNone/>
                      <a:tabLst/>
                      <a:defRPr sz="1200"/>
                    </a:pPr>
                    <a:r>
                      <a:rPr lang="fr-FR" sz="1200" b="0" i="0" u="none" strike="noStrike" kern="1200" baseline="0">
                        <a:solidFill>
                          <a:sysClr val="windowText" lastClr="000000"/>
                        </a:solidFill>
                        <a:latin typeface="Arial" panose="020B0604020202020204" pitchFamily="34" charset="0"/>
                        <a:cs typeface="Arial" panose="020B0604020202020204" pitchFamily="34" charset="0"/>
                      </a:rPr>
                      <a:t>- Pole-emploi Arsenal</a:t>
                    </a:r>
                  </a:p>
                  <a:p>
                    <a:pPr marL="0" marR="0" lvl="0" indent="0" algn="l" defTabSz="914400" rtl="0" eaLnBrk="1" fontAlgn="auto" latinLnBrk="0" hangingPunct="1">
                      <a:lnSpc>
                        <a:spcPct val="100000"/>
                      </a:lnSpc>
                      <a:spcBef>
                        <a:spcPts val="0"/>
                      </a:spcBef>
                      <a:spcAft>
                        <a:spcPts val="0"/>
                      </a:spcAft>
                      <a:buClrTx/>
                      <a:buSzTx/>
                      <a:buFontTx/>
                      <a:buNone/>
                      <a:tabLst/>
                      <a:defRPr sz="1200"/>
                    </a:pPr>
                    <a:endParaRPr lang="fr-FR" sz="1200"/>
                  </a:p>
                  <a:p>
                    <a:pPr marL="0" marR="0" lvl="0" indent="0" algn="l" defTabSz="914400" rtl="0" eaLnBrk="1" fontAlgn="auto" latinLnBrk="0" hangingPunct="1">
                      <a:lnSpc>
                        <a:spcPct val="100000"/>
                      </a:lnSpc>
                      <a:spcBef>
                        <a:spcPts val="0"/>
                      </a:spcBef>
                      <a:spcAft>
                        <a:spcPts val="0"/>
                      </a:spcAft>
                      <a:buClrTx/>
                      <a:buSzTx/>
                      <a:buFontTx/>
                      <a:buNone/>
                      <a:tabLst/>
                      <a:defRPr sz="1200"/>
                    </a:pPr>
                    <a:endParaRPr lang="fr-FR" sz="1200"/>
                  </a:p>
                </c:rich>
              </c:tx>
              <c:spPr>
                <a:noFill/>
                <a:ln>
                  <a:noFill/>
                </a:ln>
                <a:effectLst/>
              </c:spPr>
              <c:txPr>
                <a:bodyPr rot="0" spcFirstLastPara="1" vertOverflow="ellipsis" vert="horz" wrap="squar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bestFit"/>
              <c:showLegendKey val="0"/>
              <c:showVal val="1"/>
              <c:showCatName val="0"/>
              <c:showSerName val="0"/>
              <c:showPercent val="1"/>
              <c:showBubbleSize val="0"/>
              <c:extLst>
                <c:ext xmlns:c15="http://schemas.microsoft.com/office/drawing/2012/chart" uri="{CE6537A1-D6FC-4f65-9D91-7224C49458BB}">
                  <c15:layout>
                    <c:manualLayout>
                      <c:w val="0.23495479388298224"/>
                      <c:h val="0.49064039231446377"/>
                    </c:manualLayout>
                  </c15:layout>
                </c:ext>
                <c:ext xmlns:c16="http://schemas.microsoft.com/office/drawing/2014/chart" uri="{C3380CC4-5D6E-409C-BE32-E72D297353CC}">
                  <c16:uniqueId val="{00000001-1803-48CA-85AD-19319AAF5480}"/>
                </c:ext>
              </c:extLst>
            </c:dLbl>
            <c:dLbl>
              <c:idx val="1"/>
              <c:layout>
                <c:manualLayout>
                  <c:x val="-3.0256073760010768E-2"/>
                  <c:y val="6.0134345622904518E-2"/>
                </c:manualLayout>
              </c:layout>
              <c:tx>
                <c:rich>
                  <a:bodyPr rot="0" spcFirstLastPara="1" vertOverflow="ellipsis" vert="horz" wrap="square" anchor="ctr" anchorCtr="1"/>
                  <a:lstStyle/>
                  <a:p>
                    <a:pPr algn="l">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200"/>
                      <a:t>- Pole-emploi Territorial</a:t>
                    </a:r>
                  </a:p>
                  <a:p>
                    <a:pPr algn="l">
                      <a:defRPr sz="1200"/>
                    </a:pPr>
                    <a:r>
                      <a:rPr lang="fr-FR" sz="1200"/>
                      <a:t>- CPAM Hautes-Pyrénées</a:t>
                    </a:r>
                  </a:p>
                  <a:p>
                    <a:pPr algn="l">
                      <a:defRPr sz="1200"/>
                    </a:pPr>
                    <a:r>
                      <a:rPr lang="fr-FR" sz="1200"/>
                      <a:t>- DIRECCTE</a:t>
                    </a:r>
                  </a:p>
                  <a:p>
                    <a:pPr algn="l">
                      <a:defRPr sz="1200"/>
                    </a:pPr>
                    <a:endParaRPr lang="fr-FR" sz="1200"/>
                  </a:p>
                </c:rich>
              </c:tx>
              <c:spPr>
                <a:noFill/>
                <a:ln>
                  <a:noFill/>
                </a:ln>
                <a:effectLst/>
              </c:spPr>
              <c:txPr>
                <a:bodyPr rot="0" spcFirstLastPara="1" vertOverflow="ellipsis" vert="horz" wrap="square" anchor="ctr" anchorCtr="1"/>
                <a:lstStyle/>
                <a:p>
                  <a:pPr algn="l">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bestFit"/>
              <c:showLegendKey val="0"/>
              <c:showVal val="1"/>
              <c:showCatName val="0"/>
              <c:showSerName val="0"/>
              <c:showPercent val="1"/>
              <c:showBubbleSize val="0"/>
              <c:extLst>
                <c:ext xmlns:c15="http://schemas.microsoft.com/office/drawing/2012/chart" uri="{CE6537A1-D6FC-4f65-9D91-7224C49458BB}">
                  <c15:layout>
                    <c:manualLayout>
                      <c:w val="0.2984082229242303"/>
                      <c:h val="0.37995389316997064"/>
                    </c:manualLayout>
                  </c15:layout>
                </c:ext>
                <c:ext xmlns:c16="http://schemas.microsoft.com/office/drawing/2014/chart" uri="{C3380CC4-5D6E-409C-BE32-E72D297353CC}">
                  <c16:uniqueId val="{00000003-1803-48CA-85AD-19319AAF5480}"/>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Lit>
              <c:ptCount val="2"/>
              <c:pt idx="0">
                <c:v>Fait</c:v>
              </c:pt>
              <c:pt idx="1">
                <c:v>A faire</c:v>
              </c:pt>
            </c:strLit>
          </c:cat>
          <c:val>
            <c:numLit>
              <c:formatCode>General</c:formatCode>
              <c:ptCount val="2"/>
              <c:pt idx="0">
                <c:v>9</c:v>
              </c:pt>
              <c:pt idx="1">
                <c:v>5</c:v>
              </c:pt>
            </c:numLit>
          </c:val>
          <c:extLst>
            <c:ext xmlns:c16="http://schemas.microsoft.com/office/drawing/2014/chart" uri="{C3380CC4-5D6E-409C-BE32-E72D297353CC}">
              <c16:uniqueId val="{00000004-1803-48CA-85AD-19319AAF548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88072987882502707"/>
          <c:y val="0.32310243503446812"/>
          <c:w val="0.10529806528674934"/>
          <c:h val="0.1371462505287159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1B8A8-83A1-4534-8A4E-15D7BA29DEFA}" type="datetimeFigureOut">
              <a:rPr lang="fr-FR" smtClean="0"/>
              <a:t>20/07/2021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F041C-B47D-46B5-A8E3-3A9ED64D9ACC}" type="slidenum">
              <a:rPr lang="fr-FR" smtClean="0"/>
              <a:t>‹N°›</a:t>
            </a:fld>
            <a:endParaRPr lang="fr-FR"/>
          </a:p>
        </p:txBody>
      </p:sp>
    </p:spTree>
    <p:extLst>
      <p:ext uri="{BB962C8B-B14F-4D97-AF65-F5344CB8AC3E}">
        <p14:creationId xmlns:p14="http://schemas.microsoft.com/office/powerpoint/2010/main" val="43624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06204-AB5D-411C-BC3C-3E2F021FD40F}" type="datetimeFigureOut">
              <a:rPr lang="fr-FR" smtClean="0"/>
              <a:t>20/07/2021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753B1-F36A-4678-8731-CC4CEA51263F}" type="slidenum">
              <a:rPr lang="fr-FR" smtClean="0"/>
              <a:t>‹N°›</a:t>
            </a:fld>
            <a:endParaRPr lang="fr-FR"/>
          </a:p>
        </p:txBody>
      </p:sp>
    </p:spTree>
    <p:extLst>
      <p:ext uri="{BB962C8B-B14F-4D97-AF65-F5344CB8AC3E}">
        <p14:creationId xmlns:p14="http://schemas.microsoft.com/office/powerpoint/2010/main" val="268859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2</a:t>
            </a:fld>
            <a:endParaRPr lang="fr-FR"/>
          </a:p>
        </p:txBody>
      </p:sp>
    </p:spTree>
    <p:extLst>
      <p:ext uri="{BB962C8B-B14F-4D97-AF65-F5344CB8AC3E}">
        <p14:creationId xmlns:p14="http://schemas.microsoft.com/office/powerpoint/2010/main" val="247134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FR" b="1" u="none" dirty="0">
              <a:solidFill>
                <a:schemeClr val="accent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11</a:t>
            </a:fld>
            <a:endParaRPr lang="fr-FR"/>
          </a:p>
        </p:txBody>
      </p:sp>
    </p:spTree>
    <p:extLst>
      <p:ext uri="{BB962C8B-B14F-4D97-AF65-F5344CB8AC3E}">
        <p14:creationId xmlns:p14="http://schemas.microsoft.com/office/powerpoint/2010/main" val="401440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12</a:t>
            </a:fld>
            <a:endParaRPr lang="fr-FR"/>
          </a:p>
        </p:txBody>
      </p:sp>
    </p:spTree>
    <p:extLst>
      <p:ext uri="{BB962C8B-B14F-4D97-AF65-F5344CB8AC3E}">
        <p14:creationId xmlns:p14="http://schemas.microsoft.com/office/powerpoint/2010/main" val="154535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FR" sz="18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145B253-7C74-E84B-B300-03ED049CE1BD}" type="slidenum">
              <a:rPr lang="fr-FR" smtClean="0"/>
              <a:t>3</a:t>
            </a:fld>
            <a:endParaRPr lang="fr-FR"/>
          </a:p>
        </p:txBody>
      </p:sp>
    </p:spTree>
    <p:extLst>
      <p:ext uri="{BB962C8B-B14F-4D97-AF65-F5344CB8AC3E}">
        <p14:creationId xmlns:p14="http://schemas.microsoft.com/office/powerpoint/2010/main" val="420505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4</a:t>
            </a:fld>
            <a:endParaRPr lang="fr-FR"/>
          </a:p>
        </p:txBody>
      </p:sp>
    </p:spTree>
    <p:extLst>
      <p:ext uri="{BB962C8B-B14F-4D97-AF65-F5344CB8AC3E}">
        <p14:creationId xmlns:p14="http://schemas.microsoft.com/office/powerpoint/2010/main" val="316601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fr-FR" sz="1100" b="0" u="sng"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fr-FR" sz="1100" b="0" u="sng" dirty="0">
                <a:solidFill>
                  <a:schemeClr val="accent1"/>
                </a:solidFill>
                <a:latin typeface="Arial" panose="020B0604020202020204" pitchFamily="34" charset="0"/>
                <a:cs typeface="Arial" panose="020B0604020202020204" pitchFamily="34" charset="0"/>
              </a:rPr>
              <a:t>But</a:t>
            </a:r>
            <a:r>
              <a:rPr lang="fr-FR" sz="1100" b="0" u="sng" baseline="0" dirty="0">
                <a:solidFill>
                  <a:schemeClr val="accent1"/>
                </a:solidFill>
                <a:latin typeface="Arial" panose="020B0604020202020204" pitchFamily="34" charset="0"/>
                <a:cs typeface="Arial" panose="020B0604020202020204" pitchFamily="34" charset="0"/>
              </a:rPr>
              <a:t> de la planche </a:t>
            </a:r>
            <a:r>
              <a:rPr lang="fr-FR" sz="1100" b="0" baseline="0" dirty="0">
                <a:solidFill>
                  <a:schemeClr val="accent1"/>
                </a:solidFill>
                <a:latin typeface="Arial" panose="020B0604020202020204" pitchFamily="34" charset="0"/>
                <a:cs typeface="Arial" panose="020B0604020202020204" pitchFamily="34" charset="0"/>
              </a:rPr>
              <a:t>: le projet est comme une entreprise, à la fin du projet, nous aurons des « produits »  que nous mettrons à disposition du réseau et des demandeurs d’emploi en situation de handicap . Ces produits seront constitués de services déjà existants et de nouveaux services.</a:t>
            </a:r>
          </a:p>
          <a:p>
            <a:pPr marL="0" marR="0" lvl="0" indent="0" algn="l" defTabSz="914400" rtl="0" eaLnBrk="1" fontAlgn="auto" latinLnBrk="0" hangingPunct="1">
              <a:lnSpc>
                <a:spcPct val="90000"/>
              </a:lnSpc>
              <a:spcBef>
                <a:spcPts val="0"/>
              </a:spcBef>
              <a:spcAft>
                <a:spcPts val="0"/>
              </a:spcAft>
              <a:buClrTx/>
              <a:buSzTx/>
              <a:buFontTx/>
              <a:buNone/>
              <a:tabLst/>
              <a:defRPr/>
            </a:pPr>
            <a:endParaRPr lang="fr-FR" sz="1100" b="0" dirty="0">
              <a:solidFill>
                <a:schemeClr val="accent1"/>
              </a:solidFill>
              <a:latin typeface="Arial" panose="020B0604020202020204" pitchFamily="34" charset="0"/>
              <a:cs typeface="Arial" panose="020B0604020202020204" pitchFamily="34" charset="0"/>
            </a:endParaRPr>
          </a:p>
          <a:p>
            <a:pPr>
              <a:lnSpc>
                <a:spcPct val="90000"/>
              </a:lnSpc>
            </a:pPr>
            <a:r>
              <a:rPr lang="fr-FR" sz="1100" dirty="0">
                <a:latin typeface="Arial" panose="020B0604020202020204" pitchFamily="34" charset="0"/>
                <a:cs typeface="Arial" panose="020B0604020202020204" pitchFamily="34" charset="0"/>
              </a:rPr>
              <a:t>Développer et animer un réseau :</a:t>
            </a:r>
          </a:p>
          <a:p>
            <a:pPr lvl="1">
              <a:lnSpc>
                <a:spcPct val="90000"/>
              </a:lnSpc>
            </a:pPr>
            <a:r>
              <a:rPr lang="fr-FR" sz="1100" dirty="0">
                <a:latin typeface="Arial" panose="020B0604020202020204" pitchFamily="34" charset="0"/>
                <a:cs typeface="Arial" panose="020B0604020202020204" pitchFamily="34" charset="0"/>
              </a:rPr>
              <a:t>d ’employeurs (entreprises, commerçants, artisans,…) et de collectivités </a:t>
            </a:r>
            <a:r>
              <a:rPr lang="fr-FR" sz="1100" dirty="0" err="1">
                <a:latin typeface="Arial" panose="020B0604020202020204" pitchFamily="34" charset="0"/>
                <a:cs typeface="Arial" panose="020B0604020202020204" pitchFamily="34" charset="0"/>
              </a:rPr>
              <a:t>pro-actif</a:t>
            </a:r>
            <a:r>
              <a:rPr lang="fr-FR" sz="1100" dirty="0">
                <a:latin typeface="Arial" panose="020B0604020202020204" pitchFamily="34" charset="0"/>
                <a:cs typeface="Arial" panose="020B0604020202020204" pitchFamily="34" charset="0"/>
              </a:rPr>
              <a:t> et représentatifs de la structure économique du département</a:t>
            </a:r>
          </a:p>
          <a:p>
            <a:pPr lvl="1">
              <a:lnSpc>
                <a:spcPct val="90000"/>
              </a:lnSpc>
            </a:pPr>
            <a:r>
              <a:rPr lang="fr-FR" sz="1100" dirty="0">
                <a:latin typeface="Arial" panose="020B0604020202020204" pitchFamily="34" charset="0"/>
                <a:cs typeface="Arial" panose="020B0604020202020204" pitchFamily="34" charset="0"/>
              </a:rPr>
              <a:t>de demandeurs d’emploi en situation de handicap</a:t>
            </a:r>
          </a:p>
          <a:p>
            <a:pPr lvl="1">
              <a:lnSpc>
                <a:spcPct val="90000"/>
              </a:lnSpc>
              <a:spcAft>
                <a:spcPts val="600"/>
              </a:spcAft>
            </a:pPr>
            <a:r>
              <a:rPr lang="fr-FR" sz="1100" dirty="0">
                <a:latin typeface="Arial" panose="020B0604020202020204" pitchFamily="34" charset="0"/>
                <a:cs typeface="Arial" panose="020B0604020202020204" pitchFamily="34" charset="0"/>
              </a:rPr>
              <a:t>de représentants d’organismes et associations existants (Pôle emploi, Cap emploi, MDPH, </a:t>
            </a:r>
            <a:r>
              <a:rPr lang="fr-FR" sz="1100" dirty="0" err="1">
                <a:latin typeface="Arial" panose="020B0604020202020204" pitchFamily="34" charset="0"/>
                <a:cs typeface="Arial" panose="020B0604020202020204" pitchFamily="34" charset="0"/>
              </a:rPr>
              <a:t>Agefiph</a:t>
            </a:r>
            <a:r>
              <a:rPr lang="fr-FR" sz="1100" dirty="0">
                <a:latin typeface="Arial" panose="020B0604020202020204" pitchFamily="34" charset="0"/>
                <a:cs typeface="Arial" panose="020B0604020202020204" pitchFamily="34" charset="0"/>
              </a:rPr>
              <a:t> , Mission locale, APF France handicap, ADAPEI…)</a:t>
            </a:r>
          </a:p>
          <a:p>
            <a:pPr lvl="1">
              <a:lnSpc>
                <a:spcPct val="90000"/>
              </a:lnSpc>
              <a:spcAft>
                <a:spcPts val="600"/>
              </a:spcAft>
            </a:pPr>
            <a:r>
              <a:rPr lang="fr-FR" sz="1100" dirty="0">
                <a:latin typeface="Arial" panose="020B0604020202020204" pitchFamily="34" charset="0"/>
                <a:cs typeface="Arial" panose="020B0604020202020204" pitchFamily="34" charset="0"/>
              </a:rPr>
              <a:t>Lieu d’entraide</a:t>
            </a:r>
            <a:r>
              <a:rPr lang="fr-FR" sz="1100" baseline="0" dirty="0">
                <a:latin typeface="Arial" panose="020B0604020202020204" pitchFamily="34" charset="0"/>
                <a:cs typeface="Arial" panose="020B0604020202020204" pitchFamily="34" charset="0"/>
              </a:rPr>
              <a:t> , d’échanges d’infos, de partage d’expérience, d’acteurs-citoyens, creuset créatif pour des actions communes</a:t>
            </a:r>
            <a:endParaRPr lang="fr-FR" sz="1100" dirty="0">
              <a:latin typeface="Arial" panose="020B0604020202020204" pitchFamily="34" charset="0"/>
              <a:cs typeface="Arial" panose="020B0604020202020204" pitchFamily="34" charset="0"/>
            </a:endParaRPr>
          </a:p>
          <a:p>
            <a:pPr>
              <a:lnSpc>
                <a:spcPct val="90000"/>
              </a:lnSpc>
              <a:spcAft>
                <a:spcPts val="600"/>
              </a:spcAft>
            </a:pPr>
            <a:r>
              <a:rPr lang="fr-FR" sz="1100" dirty="0">
                <a:latin typeface="Arial" panose="020B0604020202020204" pitchFamily="34" charset="0"/>
                <a:cs typeface="Arial" panose="020B0604020202020204" pitchFamily="34" charset="0"/>
              </a:rPr>
              <a:t>Outils de compréhension du handicap en emploi :</a:t>
            </a:r>
          </a:p>
          <a:p>
            <a:pPr>
              <a:lnSpc>
                <a:spcPct val="90000"/>
              </a:lnSpc>
              <a:spcAft>
                <a:spcPts val="600"/>
              </a:spcAft>
            </a:pPr>
            <a:r>
              <a:rPr lang="fr-FR" sz="1100" dirty="0">
                <a:latin typeface="Arial" panose="020B0604020202020204" pitchFamily="34" charset="0"/>
                <a:cs typeface="Arial" panose="020B0604020202020204" pitchFamily="34" charset="0"/>
              </a:rPr>
              <a:t>          Identifier les besoins en type d’emploi pour les personnes en situation de handicap</a:t>
            </a:r>
          </a:p>
          <a:p>
            <a:pPr>
              <a:lnSpc>
                <a:spcPct val="90000"/>
              </a:lnSpc>
              <a:spcAft>
                <a:spcPts val="600"/>
              </a:spcAft>
            </a:pPr>
            <a:r>
              <a:rPr lang="fr-FR" sz="1100" dirty="0">
                <a:latin typeface="Arial" panose="020B0604020202020204" pitchFamily="34" charset="0"/>
                <a:cs typeface="Arial" panose="020B0604020202020204" pitchFamily="34" charset="0"/>
              </a:rPr>
              <a:t>          Identifier les besoins des entreprises en matière d’emploi de personnes en situation de handicap</a:t>
            </a:r>
          </a:p>
          <a:p>
            <a:pPr>
              <a:lnSpc>
                <a:spcPct val="90000"/>
              </a:lnSpc>
              <a:spcAft>
                <a:spcPts val="600"/>
              </a:spcAft>
            </a:pPr>
            <a:r>
              <a:rPr lang="fr-FR" sz="1100" dirty="0">
                <a:latin typeface="Arial" panose="020B0604020202020204" pitchFamily="34" charset="0"/>
                <a:cs typeface="Arial" panose="020B0604020202020204" pitchFamily="34" charset="0"/>
              </a:rPr>
              <a:t>          Connaitre les différents</a:t>
            </a:r>
            <a:r>
              <a:rPr lang="fr-FR" sz="1100" baseline="0"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handicaps et les attitudes à adopter</a:t>
            </a:r>
          </a:p>
          <a:p>
            <a:pPr>
              <a:lnSpc>
                <a:spcPct val="90000"/>
              </a:lnSpc>
              <a:spcAft>
                <a:spcPts val="600"/>
              </a:spcAft>
            </a:pPr>
            <a:r>
              <a:rPr lang="fr-FR" sz="1100" dirty="0">
                <a:latin typeface="Arial" panose="020B0604020202020204" pitchFamily="34" charset="0"/>
                <a:cs typeface="Arial" panose="020B0604020202020204" pitchFamily="34" charset="0"/>
              </a:rPr>
              <a:t>          Savoir intégrer</a:t>
            </a:r>
            <a:r>
              <a:rPr lang="fr-FR" sz="1100" baseline="0" dirty="0">
                <a:latin typeface="Arial" panose="020B0604020202020204" pitchFamily="34" charset="0"/>
                <a:cs typeface="Arial" panose="020B0604020202020204" pitchFamily="34" charset="0"/>
              </a:rPr>
              <a:t> la personne</a:t>
            </a:r>
            <a:r>
              <a:rPr lang="fr-FR" sz="1100" dirty="0">
                <a:latin typeface="Arial" panose="020B0604020202020204" pitchFamily="34" charset="0"/>
                <a:cs typeface="Arial" panose="020B0604020202020204" pitchFamily="34" charset="0"/>
              </a:rPr>
              <a:t> dans les équipes et accompagner</a:t>
            </a:r>
            <a:r>
              <a:rPr lang="fr-FR" sz="1100" baseline="0" dirty="0">
                <a:latin typeface="Arial" panose="020B0604020202020204" pitchFamily="34" charset="0"/>
                <a:cs typeface="Arial" panose="020B0604020202020204" pitchFamily="34" charset="0"/>
              </a:rPr>
              <a:t> ses collègues</a:t>
            </a:r>
          </a:p>
          <a:p>
            <a:pPr>
              <a:lnSpc>
                <a:spcPct val="90000"/>
              </a:lnSpc>
              <a:spcAft>
                <a:spcPts val="600"/>
              </a:spcAft>
            </a:pPr>
            <a:r>
              <a:rPr lang="fr-FR" sz="1100" baseline="0" dirty="0">
                <a:latin typeface="Arial" panose="020B0604020202020204" pitchFamily="34" charset="0"/>
                <a:cs typeface="Arial" panose="020B0604020202020204" pitchFamily="34" charset="0"/>
              </a:rPr>
              <a:t>          Connaître les exigences du fonctionnement en entreprise</a:t>
            </a:r>
          </a:p>
          <a:p>
            <a:pPr>
              <a:lnSpc>
                <a:spcPct val="90000"/>
              </a:lnSpc>
              <a:spcAft>
                <a:spcPts val="600"/>
              </a:spcAft>
            </a:pPr>
            <a:r>
              <a:rPr lang="fr-FR" sz="1100" baseline="0" dirty="0">
                <a:latin typeface="Arial" panose="020B0604020202020204" pitchFamily="34" charset="0"/>
                <a:cs typeface="Arial" panose="020B0604020202020204" pitchFamily="34" charset="0"/>
              </a:rPr>
              <a:t>Service d’information aux employeurs :</a:t>
            </a:r>
          </a:p>
          <a:p>
            <a:pPr>
              <a:lnSpc>
                <a:spcPct val="90000"/>
              </a:lnSpc>
              <a:spcAft>
                <a:spcPts val="600"/>
              </a:spcAft>
            </a:pPr>
            <a:r>
              <a:rPr lang="fr-FR" sz="1100" baseline="0" dirty="0">
                <a:latin typeface="Arial" panose="020B0604020202020204" pitchFamily="34" charset="0"/>
                <a:cs typeface="Arial" panose="020B0604020202020204" pitchFamily="34" charset="0"/>
              </a:rPr>
              <a:t>          Plaque tournante d’information et d’orientation vers les services compétents</a:t>
            </a:r>
            <a:endParaRPr lang="fr-FR" sz="1100" dirty="0">
              <a:latin typeface="Arial" panose="020B0604020202020204" pitchFamily="34" charset="0"/>
              <a:cs typeface="Arial" panose="020B0604020202020204" pitchFamily="34" charset="0"/>
            </a:endParaRPr>
          </a:p>
          <a:p>
            <a:pPr>
              <a:lnSpc>
                <a:spcPct val="90000"/>
              </a:lnSpc>
              <a:spcAft>
                <a:spcPts val="600"/>
              </a:spcAft>
            </a:pPr>
            <a:r>
              <a:rPr lang="fr-FR" sz="1100" dirty="0">
                <a:latin typeface="Arial" panose="020B0604020202020204" pitchFamily="34" charset="0"/>
                <a:cs typeface="Arial" panose="020B0604020202020204" pitchFamily="34" charset="0"/>
              </a:rPr>
              <a:t>Service accompagnement employeurs/demandeurs</a:t>
            </a:r>
            <a:r>
              <a:rPr lang="fr-FR" sz="1100" baseline="0" dirty="0">
                <a:latin typeface="Arial" panose="020B0604020202020204" pitchFamily="34" charset="0"/>
                <a:cs typeface="Arial" panose="020B0604020202020204" pitchFamily="34" charset="0"/>
              </a:rPr>
              <a:t> emploi sur sujets spécifiques :</a:t>
            </a:r>
          </a:p>
          <a:p>
            <a:pPr>
              <a:lnSpc>
                <a:spcPct val="90000"/>
              </a:lnSpc>
              <a:spcAft>
                <a:spcPts val="600"/>
              </a:spcAft>
            </a:pPr>
            <a:r>
              <a:rPr lang="fr-FR" sz="1100" baseline="0" dirty="0">
                <a:latin typeface="Arial" panose="020B0604020202020204" pitchFamily="34" charset="0"/>
                <a:cs typeface="Arial" panose="020B0604020202020204" pitchFamily="34" charset="0"/>
              </a:rPr>
              <a:t>          Ex : accompagner les demandeurs qui ont une orientation ESAT seulement, </a:t>
            </a:r>
          </a:p>
          <a:p>
            <a:pPr>
              <a:lnSpc>
                <a:spcPct val="90000"/>
              </a:lnSpc>
              <a:spcAft>
                <a:spcPts val="600"/>
              </a:spcAft>
            </a:pPr>
            <a:r>
              <a:rPr lang="fr-FR" sz="1100" dirty="0">
                <a:latin typeface="Arial" panose="020B0604020202020204" pitchFamily="34" charset="0"/>
                <a:cs typeface="Arial" panose="020B0604020202020204" pitchFamily="34" charset="0"/>
              </a:rPr>
              <a:t>Service développement nouveaux emplois et emplois indirects</a:t>
            </a:r>
          </a:p>
          <a:p>
            <a:pPr>
              <a:lnSpc>
                <a:spcPct val="90000"/>
              </a:lnSpc>
              <a:spcAft>
                <a:spcPts val="600"/>
              </a:spcAft>
            </a:pPr>
            <a:r>
              <a:rPr lang="fr-FR" sz="1100" dirty="0">
                <a:latin typeface="Arial" panose="020B0604020202020204" pitchFamily="34" charset="0"/>
                <a:cs typeface="Arial" panose="020B0604020202020204" pitchFamily="34" charset="0"/>
              </a:rPr>
              <a:t>          Ex:</a:t>
            </a:r>
            <a:r>
              <a:rPr lang="fr-FR" sz="1100" baseline="0" dirty="0">
                <a:latin typeface="Arial" panose="020B0604020202020204" pitchFamily="34" charset="0"/>
                <a:cs typeface="Arial" panose="020B0604020202020204" pitchFamily="34" charset="0"/>
              </a:rPr>
              <a:t> soutien aux PME</a:t>
            </a:r>
          </a:p>
          <a:p>
            <a:pPr marL="0" marR="0" lvl="0" indent="0" algn="l" defTabSz="914400" rtl="0" eaLnBrk="1" fontAlgn="auto" latinLnBrk="0" hangingPunct="1">
              <a:lnSpc>
                <a:spcPct val="90000"/>
              </a:lnSpc>
              <a:spcBef>
                <a:spcPts val="0"/>
              </a:spcBef>
              <a:spcAft>
                <a:spcPts val="600"/>
              </a:spcAft>
              <a:buClrTx/>
              <a:buSzTx/>
              <a:buFontTx/>
              <a:buNone/>
              <a:tabLst/>
              <a:defRPr/>
            </a:pPr>
            <a:r>
              <a:rPr lang="fr-FR" sz="1100" dirty="0">
                <a:latin typeface="Arial" panose="020B0604020202020204" pitchFamily="34" charset="0"/>
                <a:cs typeface="Arial" panose="020B0604020202020204" pitchFamily="34" charset="0"/>
              </a:rPr>
              <a:t>          Ex: Développer les recours aux solutions d’emploi indirects </a:t>
            </a:r>
            <a:endParaRPr lang="fr-FR" sz="1100" baseline="0" dirty="0">
              <a:latin typeface="Arial" panose="020B0604020202020204" pitchFamily="34" charset="0"/>
              <a:cs typeface="Arial" panose="020B0604020202020204" pitchFamily="34" charset="0"/>
            </a:endParaRPr>
          </a:p>
          <a:p>
            <a:pPr>
              <a:lnSpc>
                <a:spcPct val="90000"/>
              </a:lnSpc>
              <a:spcAft>
                <a:spcPts val="600"/>
              </a:spcAft>
            </a:pPr>
            <a:r>
              <a:rPr lang="fr-FR" sz="1100" baseline="0" dirty="0">
                <a:latin typeface="Arial" panose="020B0604020202020204" pitchFamily="34" charset="0"/>
                <a:cs typeface="Arial" panose="020B0604020202020204" pitchFamily="34" charset="0"/>
              </a:rPr>
              <a:t>Service Documentation :</a:t>
            </a:r>
          </a:p>
          <a:p>
            <a:pPr>
              <a:lnSpc>
                <a:spcPct val="90000"/>
              </a:lnSpc>
              <a:spcAft>
                <a:spcPts val="600"/>
              </a:spcAft>
            </a:pPr>
            <a:r>
              <a:rPr lang="fr-FR" sz="1100" baseline="0" dirty="0">
                <a:latin typeface="Arial" panose="020B0604020202020204" pitchFamily="34" charset="0"/>
                <a:cs typeface="Arial" panose="020B0604020202020204" pitchFamily="34" charset="0"/>
              </a:rPr>
              <a:t>          Connaissance des entreprises</a:t>
            </a:r>
          </a:p>
          <a:p>
            <a:pPr>
              <a:lnSpc>
                <a:spcPct val="90000"/>
              </a:lnSpc>
              <a:spcAft>
                <a:spcPts val="600"/>
              </a:spcAft>
            </a:pPr>
            <a:r>
              <a:rPr lang="fr-FR" sz="1100" baseline="0" dirty="0">
                <a:latin typeface="Arial" panose="020B0604020202020204" pitchFamily="34" charset="0"/>
                <a:cs typeface="Arial" panose="020B0604020202020204" pitchFamily="34" charset="0"/>
              </a:rPr>
              <a:t>          Connaissance des demandeurs d’emploi (statistiques)</a:t>
            </a:r>
          </a:p>
          <a:p>
            <a:pPr>
              <a:lnSpc>
                <a:spcPct val="90000"/>
              </a:lnSpc>
              <a:spcAft>
                <a:spcPts val="600"/>
              </a:spcAft>
            </a:pPr>
            <a:r>
              <a:rPr lang="fr-FR" sz="1100" baseline="0" dirty="0">
                <a:latin typeface="Arial" panose="020B0604020202020204" pitchFamily="34" charset="0"/>
                <a:cs typeface="Arial" panose="020B0604020202020204" pitchFamily="34" charset="0"/>
              </a:rPr>
              <a:t>          Connaissance des acteurs, des aides,….</a:t>
            </a:r>
            <a:endParaRPr lang="fr-FR" sz="1100" dirty="0">
              <a:latin typeface="Arial" panose="020B0604020202020204" pitchFamily="34" charset="0"/>
              <a:cs typeface="Arial" panose="020B0604020202020204" pitchFamily="34" charset="0"/>
            </a:endParaRPr>
          </a:p>
          <a:p>
            <a:pPr>
              <a:lnSpc>
                <a:spcPct val="90000"/>
              </a:lnSpc>
            </a:pPr>
            <a:r>
              <a:rPr lang="fr-FR" sz="1100" dirty="0">
                <a:latin typeface="Arial" panose="020B0604020202020204" pitchFamily="34" charset="0"/>
                <a:cs typeface="Arial" panose="020B0604020202020204" pitchFamily="34" charset="0"/>
              </a:rPr>
              <a:t>Méthodologie</a:t>
            </a:r>
            <a:r>
              <a:rPr lang="fr-FR" sz="1100" baseline="0" dirty="0">
                <a:latin typeface="Arial" panose="020B0604020202020204" pitchFamily="34" charset="0"/>
                <a:cs typeface="Arial" panose="020B0604020202020204" pitchFamily="34" charset="0"/>
              </a:rPr>
              <a:t> :</a:t>
            </a:r>
          </a:p>
          <a:p>
            <a:pPr>
              <a:lnSpc>
                <a:spcPct val="90000"/>
              </a:lnSpc>
            </a:pPr>
            <a:r>
              <a:rPr lang="fr-FR" sz="1100" baseline="0"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Formaliser la méthodologie </a:t>
            </a:r>
            <a:r>
              <a:rPr lang="fr-FR" sz="1100" dirty="0" err="1">
                <a:latin typeface="Arial" panose="020B0604020202020204" pitchFamily="34" charset="0"/>
                <a:cs typeface="Arial" panose="020B0604020202020204" pitchFamily="34" charset="0"/>
              </a:rPr>
              <a:t>déployable</a:t>
            </a:r>
            <a:r>
              <a:rPr lang="fr-FR" sz="1100" dirty="0">
                <a:latin typeface="Arial" panose="020B0604020202020204" pitchFamily="34" charset="0"/>
                <a:cs typeface="Arial" panose="020B0604020202020204" pitchFamily="34" charset="0"/>
              </a:rPr>
              <a:t> sur d’autres départements basée sur des expérimentations concrètes</a:t>
            </a:r>
          </a:p>
          <a:p>
            <a:endParaRPr lang="fr-FR"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5</a:t>
            </a:fld>
            <a:endParaRPr lang="fr-FR"/>
          </a:p>
        </p:txBody>
      </p:sp>
    </p:spTree>
    <p:extLst>
      <p:ext uri="{BB962C8B-B14F-4D97-AF65-F5344CB8AC3E}">
        <p14:creationId xmlns:p14="http://schemas.microsoft.com/office/powerpoint/2010/main" val="87031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FR" b="1" u="none" dirty="0">
              <a:solidFill>
                <a:schemeClr val="accent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6</a:t>
            </a:fld>
            <a:endParaRPr lang="fr-FR"/>
          </a:p>
        </p:txBody>
      </p:sp>
    </p:spTree>
    <p:extLst>
      <p:ext uri="{BB962C8B-B14F-4D97-AF65-F5344CB8AC3E}">
        <p14:creationId xmlns:p14="http://schemas.microsoft.com/office/powerpoint/2010/main" val="163357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Les valeurs du projet en sont l’ADN et nous servent de guide dans nos actions.</a:t>
            </a:r>
          </a:p>
          <a:p>
            <a:r>
              <a:rPr lang="fr-FR" dirty="0"/>
              <a:t>Tout d’abord, la coque qui nous soutient , c’est l’ENTRAIDE.</a:t>
            </a:r>
          </a:p>
          <a:p>
            <a:r>
              <a:rPr lang="fr-FR" dirty="0"/>
              <a:t>Ensuite, ce qui nous tient, qui fait notre structure, le mât, c’est la FORCE DU GROUPE.</a:t>
            </a:r>
          </a:p>
          <a:p>
            <a:r>
              <a:rPr lang="fr-FR" dirty="0"/>
              <a:t>A l’opposé, ce qui nous équilibre, ce qui nous fait garde la stabilité, la quille, c’est l’EQUITE</a:t>
            </a:r>
          </a:p>
          <a:p>
            <a:r>
              <a:rPr lang="fr-FR" dirty="0"/>
              <a:t>Ce qui nous tire vers l’avant, à la proue, c’est la CREATIVITE</a:t>
            </a:r>
          </a:p>
          <a:p>
            <a:r>
              <a:rPr lang="fr-FR" dirty="0"/>
              <a:t>Ce qui nous pousse, à la poupe, c’est la FOI EN L’HUMAIN</a:t>
            </a:r>
          </a:p>
          <a:p>
            <a:r>
              <a:rPr lang="fr-FR" dirty="0"/>
              <a:t>Pour avancer, il faut des voiles. D’abord la grand voile de l’ENTHOUSIASME et à l’arrière celle de la PERSEVERANCE </a:t>
            </a:r>
          </a:p>
          <a:p>
            <a:r>
              <a:rPr lang="fr-FR" dirty="0"/>
              <a:t>Et pour qu’un bateau arrive à bon port, il faut un gouvernail, pour nous c’est l’EFFICACITE</a:t>
            </a:r>
          </a:p>
          <a:p>
            <a:r>
              <a:rPr lang="fr-FR" dirty="0"/>
              <a:t>Mais tout ceci serait incomplet, sans une voile qui enveloppe et permet d’avancer vite, le spi de la BIENVEILLANCE</a:t>
            </a:r>
          </a:p>
          <a:p>
            <a:r>
              <a:rPr lang="fr-FR" dirty="0"/>
              <a:t>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7</a:t>
            </a:fld>
            <a:endParaRPr lang="fr-FR"/>
          </a:p>
        </p:txBody>
      </p:sp>
    </p:spTree>
    <p:extLst>
      <p:ext uri="{BB962C8B-B14F-4D97-AF65-F5344CB8AC3E}">
        <p14:creationId xmlns:p14="http://schemas.microsoft.com/office/powerpoint/2010/main" val="105026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Rôles : sont ouverts, changent de responsables tous les 6 mois, peuvent tenus</a:t>
            </a:r>
            <a:r>
              <a:rPr lang="fr-FR" baseline="0" dirty="0"/>
              <a:t> en</a:t>
            </a:r>
            <a:r>
              <a:rPr lang="fr-FR" dirty="0"/>
              <a:t> binôme par employeurs, personnes en recherche emploi ,bénévoles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Capitaine en second</a:t>
            </a:r>
            <a:r>
              <a:rPr lang="fr-FR" dirty="0"/>
              <a:t>:  seconde le chef de projet sur l’ensemble des activités et anime l’ensemble des animateurs d’équipe au travers de points réguliers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Animateur d’équipe </a:t>
            </a:r>
            <a:r>
              <a:rPr lang="fr-FR" dirty="0"/>
              <a:t>: en charge d’une équipe de membres : il les contacte entre</a:t>
            </a:r>
            <a:r>
              <a:rPr lang="fr-FR" baseline="0" dirty="0"/>
              <a:t> 2 réunions pour identifier les besoins et voir l’avancement des actions, il fait part des besoins au capitaine en second et/ou au chef de projet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baseline="0" dirty="0"/>
              <a:t>Animateur formations </a:t>
            </a:r>
            <a:r>
              <a:rPr lang="fr-FR" baseline="0" dirty="0"/>
              <a:t>: en accord avec le chef de projet, en charge d’organiser les formations pour les membres du réseau, il prépare et présente ou fait présenter le point formation de 5 mn des réunions mensuelles.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baseline="0" dirty="0"/>
              <a:t>Organisateur événements </a:t>
            </a:r>
            <a:r>
              <a:rPr lang="fr-FR" baseline="0" dirty="0"/>
              <a:t>: il propose et organise des événements de rencontre, de découverte entre les membres du réseau ou grand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baseline="0" dirty="0"/>
              <a:t>Hôtes d’accueil </a:t>
            </a:r>
            <a:r>
              <a:rPr lang="fr-FR" baseline="0" dirty="0"/>
              <a:t>: en charge de l’accueil des nouveaux membres à chaque réunion, ils répondent à leurs questions et les recontactent pour savoir s’ils adhèrent au réseau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baseline="0" dirty="0"/>
              <a:t>Secrétaire/Trésorier</a:t>
            </a:r>
            <a:r>
              <a:rPr lang="fr-FR" baseline="0" dirty="0"/>
              <a:t> : tient à jour la liste des membres, le planning des ateliers ,des conférences lors des réunions mensuelles, des actions en cours ; il est en charge des dépenses/recettes des événements en lien avec l’organisateur d’évènements et le chef de projet.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baseline="0" dirty="0"/>
              <a:t>Animateur de communication </a:t>
            </a:r>
            <a:r>
              <a:rPr lang="fr-FR" baseline="0" dirty="0"/>
              <a:t>: il est en charge de faire connaître le réseau Emploi-handicap sur les divers moyens de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baseline="0" dirty="0"/>
              <a:t>Animateur parrainage </a:t>
            </a:r>
            <a:r>
              <a:rPr lang="fr-FR" baseline="0" dirty="0"/>
              <a:t>: il est en charge de former les nouveaux parrains et marraines, de répondre aux questions et de s’assurer du bon déroulement des parrainages.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8</a:t>
            </a:fld>
            <a:endParaRPr lang="fr-FR"/>
          </a:p>
        </p:txBody>
      </p:sp>
    </p:spTree>
    <p:extLst>
      <p:ext uri="{BB962C8B-B14F-4D97-AF65-F5344CB8AC3E}">
        <p14:creationId xmlns:p14="http://schemas.microsoft.com/office/powerpoint/2010/main" val="248118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45B253-7C74-E84B-B300-03ED049CE1BD}" type="slidenum">
              <a:rPr lang="fr-FR" smtClean="0"/>
              <a:t>9</a:t>
            </a:fld>
            <a:endParaRPr lang="fr-FR"/>
          </a:p>
        </p:txBody>
      </p:sp>
    </p:spTree>
    <p:extLst>
      <p:ext uri="{BB962C8B-B14F-4D97-AF65-F5344CB8AC3E}">
        <p14:creationId xmlns:p14="http://schemas.microsoft.com/office/powerpoint/2010/main" val="358207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endParaRPr lang="fr-FR" b="1" u="none" dirty="0">
              <a:solidFill>
                <a:schemeClr val="accent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145B253-7C74-E84B-B300-03ED049CE1BD}" type="slidenum">
              <a:rPr lang="fr-FR" smtClean="0"/>
              <a:t>10</a:t>
            </a:fld>
            <a:endParaRPr lang="fr-FR"/>
          </a:p>
        </p:txBody>
      </p:sp>
    </p:spTree>
    <p:extLst>
      <p:ext uri="{BB962C8B-B14F-4D97-AF65-F5344CB8AC3E}">
        <p14:creationId xmlns:p14="http://schemas.microsoft.com/office/powerpoint/2010/main" val="402171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1ED02E8-066B-4A5C-9D77-CE3B2EBB4627}"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13484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C844014-28DD-4286-BF77-E57E4E7F4B29}"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165545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8936CA-672E-4425-881E-8177D2D48C2E}"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314660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24BE924-4CC0-4654-B597-9D38AD19A24C}"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42160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9B824B-8433-4CD5-8173-5A4923FFCFC3}"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2321485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B225F4B-4990-44B0-9981-061E619A82B2}"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354493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164C23-319C-4498-A598-37C7F1D05DF3}"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369428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7055F42-369B-44F1-96F0-B5007961AE93}" type="datetime1">
              <a:rPr lang="fr-FR" smtClean="0"/>
              <a:t>20/07/2021</a:t>
            </a:fld>
            <a:endParaRPr lang="fr-FR"/>
          </a:p>
        </p:txBody>
      </p:sp>
      <p:sp>
        <p:nvSpPr>
          <p:cNvPr id="8" name="Espace réservé du pied de page 7"/>
          <p:cNvSpPr>
            <a:spLocks noGrp="1"/>
          </p:cNvSpPr>
          <p:nvPr>
            <p:ph type="ftr" sz="quarter" idx="11"/>
          </p:nvPr>
        </p:nvSpPr>
        <p:spPr/>
        <p:txBody>
          <a:bodyPr/>
          <a:lstStyle/>
          <a:p>
            <a:r>
              <a:rPr lang="fr-FR"/>
              <a:t>PROJET EMPLOI HANDICAP 65/32                           C.CASELLES                20/07/2021</a:t>
            </a:r>
          </a:p>
        </p:txBody>
      </p:sp>
      <p:sp>
        <p:nvSpPr>
          <p:cNvPr id="9" name="Espace réservé du numéro de diapositive 8"/>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350944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E5E0287-3C92-4F2E-A487-FCD27A01476B}" type="datetime1">
              <a:rPr lang="fr-FR" smtClean="0"/>
              <a:t>20/07/2021</a:t>
            </a:fld>
            <a:endParaRPr lang="fr-FR"/>
          </a:p>
        </p:txBody>
      </p:sp>
      <p:sp>
        <p:nvSpPr>
          <p:cNvPr id="4" name="Espace réservé du pied de page 3"/>
          <p:cNvSpPr>
            <a:spLocks noGrp="1"/>
          </p:cNvSpPr>
          <p:nvPr>
            <p:ph type="ftr" sz="quarter" idx="11"/>
          </p:nvPr>
        </p:nvSpPr>
        <p:spPr/>
        <p:txBody>
          <a:bodyPr/>
          <a:lstStyle/>
          <a:p>
            <a:r>
              <a:rPr lang="fr-FR"/>
              <a:t>PROJET EMPLOI HANDICAP 65/32                           C.CASELLES                20/07/2021</a:t>
            </a:r>
          </a:p>
        </p:txBody>
      </p:sp>
      <p:sp>
        <p:nvSpPr>
          <p:cNvPr id="5" name="Espace réservé du numéro de diapositive 4"/>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166349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63459B-0198-4F1D-80B1-E21B7996853D}" type="datetime1">
              <a:rPr lang="fr-FR" smtClean="0"/>
              <a:t>20/07/2021</a:t>
            </a:fld>
            <a:endParaRPr lang="fr-FR"/>
          </a:p>
        </p:txBody>
      </p:sp>
      <p:sp>
        <p:nvSpPr>
          <p:cNvPr id="3" name="Espace réservé du pied de page 2"/>
          <p:cNvSpPr>
            <a:spLocks noGrp="1"/>
          </p:cNvSpPr>
          <p:nvPr>
            <p:ph type="ftr" sz="quarter" idx="11"/>
          </p:nvPr>
        </p:nvSpPr>
        <p:spPr/>
        <p:txBody>
          <a:bodyPr/>
          <a:lstStyle/>
          <a:p>
            <a:r>
              <a:rPr lang="fr-FR"/>
              <a:t>PROJET EMPLOI HANDICAP 65/32                           C.CASELLES                20/07/2021</a:t>
            </a:r>
          </a:p>
        </p:txBody>
      </p:sp>
      <p:sp>
        <p:nvSpPr>
          <p:cNvPr id="4" name="Espace réservé du numéro de diapositive 3"/>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232967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B6FEB65-575D-4BD1-A073-81421AD44F3D}"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304939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DB89D66-7171-429F-80D1-A22247E48A85}" type="datetime1">
              <a:rPr lang="fr-FR" smtClean="0"/>
              <a:t>20/07/2021</a:t>
            </a:fld>
            <a:endParaRPr lang="fr-FR" dirty="0"/>
          </a:p>
        </p:txBody>
      </p:sp>
      <p:sp>
        <p:nvSpPr>
          <p:cNvPr id="5" name="Espace réservé du pied de page 4"/>
          <p:cNvSpPr>
            <a:spLocks noGrp="1"/>
          </p:cNvSpPr>
          <p:nvPr>
            <p:ph type="ftr" sz="quarter" idx="11"/>
          </p:nvPr>
        </p:nvSpPr>
        <p:spPr>
          <a:xfrm>
            <a:off x="4038600" y="6356350"/>
            <a:ext cx="5715000" cy="365125"/>
          </a:xfrm>
        </p:spPr>
        <p:txBody>
          <a:bodyPr/>
          <a:lstStyle/>
          <a:p>
            <a:r>
              <a:rPr lang="fr-FR"/>
              <a:t>PROJET EMPLOI HANDICAP 65/32                           C.CASELLES                20/07/2021</a:t>
            </a:r>
            <a:endParaRPr lang="fr-FR" dirty="0"/>
          </a:p>
        </p:txBody>
      </p:sp>
      <p:sp>
        <p:nvSpPr>
          <p:cNvPr id="6" name="Espace réservé du numéro de diapositive 5"/>
          <p:cNvSpPr>
            <a:spLocks noGrp="1"/>
          </p:cNvSpPr>
          <p:nvPr>
            <p:ph type="sldNum" sz="quarter" idx="12"/>
          </p:nvPr>
        </p:nvSpPr>
        <p:spPr>
          <a:xfrm>
            <a:off x="10071100" y="6356350"/>
            <a:ext cx="1282700" cy="365125"/>
          </a:xfrm>
        </p:spPr>
        <p:txBody>
          <a:bodyPr/>
          <a:lstStyle/>
          <a:p>
            <a:fld id="{BD6AFAC6-E241-4170-88BC-A627E638CE6A}"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5229" y="6176963"/>
            <a:ext cx="1783081" cy="547013"/>
          </a:xfrm>
          <a:prstGeom prst="rect">
            <a:avLst/>
          </a:prstGeom>
        </p:spPr>
      </p:pic>
    </p:spTree>
    <p:extLst>
      <p:ext uri="{BB962C8B-B14F-4D97-AF65-F5344CB8AC3E}">
        <p14:creationId xmlns:p14="http://schemas.microsoft.com/office/powerpoint/2010/main" val="2127447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2122D2F-F64D-4EEC-B694-7775AC271A60}"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2370194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CE93EA7-AD45-4678-9C53-A1901C626997}"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362517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ED802F5-9BDE-4ABC-8718-FE741236CEC7}"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C18EE7AD-0151-490C-9D04-095C979893FA}" type="slidenum">
              <a:rPr lang="fr-FR" smtClean="0"/>
              <a:t>‹N°›</a:t>
            </a:fld>
            <a:endParaRPr lang="fr-FR"/>
          </a:p>
        </p:txBody>
      </p:sp>
    </p:spTree>
    <p:extLst>
      <p:ext uri="{BB962C8B-B14F-4D97-AF65-F5344CB8AC3E}">
        <p14:creationId xmlns:p14="http://schemas.microsoft.com/office/powerpoint/2010/main" val="1964921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0EBA1D2-7387-4B62-AD95-4BCAAAFC1FD5}"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91118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385012-97AB-450E-B06A-793AADFC310F}"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4175252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AFAA0A2-623E-4CE1-8AFB-588EFE9F58A0}"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3055962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3723EBF-5121-4748-B31A-08059012B934}"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4025950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4A115E-FFB6-4BD9-8DEF-AA3FC056FB2E}" type="datetime1">
              <a:rPr lang="fr-FR" smtClean="0"/>
              <a:t>20/07/2021</a:t>
            </a:fld>
            <a:endParaRPr lang="fr-FR"/>
          </a:p>
        </p:txBody>
      </p:sp>
      <p:sp>
        <p:nvSpPr>
          <p:cNvPr id="8" name="Espace réservé du pied de page 7"/>
          <p:cNvSpPr>
            <a:spLocks noGrp="1"/>
          </p:cNvSpPr>
          <p:nvPr>
            <p:ph type="ftr" sz="quarter" idx="11"/>
          </p:nvPr>
        </p:nvSpPr>
        <p:spPr/>
        <p:txBody>
          <a:bodyPr/>
          <a:lstStyle/>
          <a:p>
            <a:r>
              <a:rPr lang="fr-FR"/>
              <a:t>PROJET EMPLOI HANDICAP 65/32                           C.CASELLES                20/07/2021</a:t>
            </a:r>
          </a:p>
        </p:txBody>
      </p:sp>
      <p:sp>
        <p:nvSpPr>
          <p:cNvPr id="9" name="Espace réservé du numéro de diapositive 8"/>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3837481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04273DB-6F9E-430E-8621-296241899FA8}" type="datetime1">
              <a:rPr lang="fr-FR" smtClean="0"/>
              <a:t>20/07/2021</a:t>
            </a:fld>
            <a:endParaRPr lang="fr-FR"/>
          </a:p>
        </p:txBody>
      </p:sp>
      <p:sp>
        <p:nvSpPr>
          <p:cNvPr id="4" name="Espace réservé du pied de page 3"/>
          <p:cNvSpPr>
            <a:spLocks noGrp="1"/>
          </p:cNvSpPr>
          <p:nvPr>
            <p:ph type="ftr" sz="quarter" idx="11"/>
          </p:nvPr>
        </p:nvSpPr>
        <p:spPr/>
        <p:txBody>
          <a:bodyPr/>
          <a:lstStyle/>
          <a:p>
            <a:r>
              <a:rPr lang="fr-FR"/>
              <a:t>PROJET EMPLOI HANDICAP 65/32                           C.CASELLES                20/07/2021</a:t>
            </a:r>
          </a:p>
        </p:txBody>
      </p:sp>
      <p:sp>
        <p:nvSpPr>
          <p:cNvPr id="5" name="Espace réservé du numéro de diapositive 4"/>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3166284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87E442-A149-44E3-BD3F-E4340641269C}" type="datetime1">
              <a:rPr lang="fr-FR" smtClean="0"/>
              <a:t>20/07/2021</a:t>
            </a:fld>
            <a:endParaRPr lang="fr-FR"/>
          </a:p>
        </p:txBody>
      </p:sp>
      <p:sp>
        <p:nvSpPr>
          <p:cNvPr id="3" name="Espace réservé du pied de page 2"/>
          <p:cNvSpPr>
            <a:spLocks noGrp="1"/>
          </p:cNvSpPr>
          <p:nvPr>
            <p:ph type="ftr" sz="quarter" idx="11"/>
          </p:nvPr>
        </p:nvSpPr>
        <p:spPr/>
        <p:txBody>
          <a:bodyPr/>
          <a:lstStyle/>
          <a:p>
            <a:r>
              <a:rPr lang="fr-FR"/>
              <a:t>PROJET EMPLOI HANDICAP 65/32                           C.CASELLES                20/07/2021</a:t>
            </a:r>
          </a:p>
        </p:txBody>
      </p:sp>
      <p:sp>
        <p:nvSpPr>
          <p:cNvPr id="4" name="Espace réservé du numéro de diapositive 3"/>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161241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061137C-696A-4DB0-8F26-CE07A75BE7CA}"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3001327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302FA7C-555F-42D9-9892-AF48331FB0FC}"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1201329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8922220-156C-4474-A028-A0D826BE44FC}"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3029704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C68FD5-2279-427F-ACC6-320E2025E1C8}"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370786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716E42-BDF3-4437-BBA9-92DD29355F2A}" type="datetime1">
              <a:rPr lang="fr-FR" smtClean="0"/>
              <a:t>20/07/2021</a:t>
            </a:fld>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p>
        </p:txBody>
      </p:sp>
      <p:sp>
        <p:nvSpPr>
          <p:cNvPr id="6" name="Espace réservé du numéro de diapositive 5"/>
          <p:cNvSpPr>
            <a:spLocks noGrp="1"/>
          </p:cNvSpPr>
          <p:nvPr>
            <p:ph type="sldNum" sz="quarter" idx="12"/>
          </p:nvPr>
        </p:nvSpPr>
        <p:spPr/>
        <p:txBody>
          <a:bodyPr/>
          <a:lstStyle/>
          <a:p>
            <a:fld id="{90061C7C-92E4-430C-8486-2F499F271EA0}" type="slidenum">
              <a:rPr lang="fr-FR" smtClean="0"/>
              <a:t>‹N°›</a:t>
            </a:fld>
            <a:endParaRPr lang="fr-FR"/>
          </a:p>
        </p:txBody>
      </p:sp>
    </p:spTree>
    <p:extLst>
      <p:ext uri="{BB962C8B-B14F-4D97-AF65-F5344CB8AC3E}">
        <p14:creationId xmlns:p14="http://schemas.microsoft.com/office/powerpoint/2010/main" val="366246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988D115-05C8-4B6B-B54F-204CFB23F12D}"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287094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8615A17-64C3-4DF2-9BF5-E2ACA09A20A9}" type="datetime1">
              <a:rPr lang="fr-FR" smtClean="0"/>
              <a:t>20/07/2021</a:t>
            </a:fld>
            <a:endParaRPr lang="fr-FR"/>
          </a:p>
        </p:txBody>
      </p:sp>
      <p:sp>
        <p:nvSpPr>
          <p:cNvPr id="8" name="Espace réservé du pied de page 7"/>
          <p:cNvSpPr>
            <a:spLocks noGrp="1"/>
          </p:cNvSpPr>
          <p:nvPr>
            <p:ph type="ftr" sz="quarter" idx="11"/>
          </p:nvPr>
        </p:nvSpPr>
        <p:spPr/>
        <p:txBody>
          <a:bodyPr/>
          <a:lstStyle/>
          <a:p>
            <a:r>
              <a:rPr lang="fr-FR"/>
              <a:t>PROJET EMPLOI HANDICAP 65/32                           C.CASELLES                20/07/2021</a:t>
            </a:r>
          </a:p>
        </p:txBody>
      </p:sp>
      <p:sp>
        <p:nvSpPr>
          <p:cNvPr id="9" name="Espace réservé du numéro de diapositive 8"/>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403441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3543854-A333-4BD7-A891-2B287A50CFFC}" type="datetime1">
              <a:rPr lang="fr-FR" smtClean="0"/>
              <a:t>20/07/2021</a:t>
            </a:fld>
            <a:endParaRPr lang="fr-FR"/>
          </a:p>
        </p:txBody>
      </p:sp>
      <p:sp>
        <p:nvSpPr>
          <p:cNvPr id="4" name="Espace réservé du pied de page 3"/>
          <p:cNvSpPr>
            <a:spLocks noGrp="1"/>
          </p:cNvSpPr>
          <p:nvPr>
            <p:ph type="ftr" sz="quarter" idx="11"/>
          </p:nvPr>
        </p:nvSpPr>
        <p:spPr/>
        <p:txBody>
          <a:bodyPr/>
          <a:lstStyle/>
          <a:p>
            <a:r>
              <a:rPr lang="fr-FR"/>
              <a:t>PROJET EMPLOI HANDICAP 65/32                           C.CASELLES                20/07/2021</a:t>
            </a:r>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71103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07780B-C0BA-4452-814C-A9ED616CF8FE}" type="datetime1">
              <a:rPr lang="fr-FR" smtClean="0"/>
              <a:t>20/07/2021</a:t>
            </a:fld>
            <a:endParaRPr lang="fr-FR"/>
          </a:p>
        </p:txBody>
      </p:sp>
      <p:sp>
        <p:nvSpPr>
          <p:cNvPr id="3" name="Espace réservé du pied de page 2"/>
          <p:cNvSpPr>
            <a:spLocks noGrp="1"/>
          </p:cNvSpPr>
          <p:nvPr>
            <p:ph type="ftr" sz="quarter" idx="11"/>
          </p:nvPr>
        </p:nvSpPr>
        <p:spPr/>
        <p:txBody>
          <a:bodyPr/>
          <a:lstStyle/>
          <a:p>
            <a:r>
              <a:rPr lang="fr-FR"/>
              <a:t>PROJET EMPLOI HANDICAP 65/32                           C.CASELLES                20/07/2021</a:t>
            </a:r>
          </a:p>
        </p:txBody>
      </p:sp>
      <p:sp>
        <p:nvSpPr>
          <p:cNvPr id="4" name="Espace réservé du numéro de diapositive 3"/>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102748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17E8A0A-E69F-46DC-B88D-48CFFCD45478}"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328776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F90466C-8D16-41B6-86F2-9342E30A04B1}" type="datetime1">
              <a:rPr lang="fr-FR" smtClean="0"/>
              <a:t>20/07/2021</a:t>
            </a:fld>
            <a:endParaRPr lang="fr-FR"/>
          </a:p>
        </p:txBody>
      </p:sp>
      <p:sp>
        <p:nvSpPr>
          <p:cNvPr id="6" name="Espace réservé du pied de page 5"/>
          <p:cNvSpPr>
            <a:spLocks noGrp="1"/>
          </p:cNvSpPr>
          <p:nvPr>
            <p:ph type="ftr" sz="quarter" idx="11"/>
          </p:nvPr>
        </p:nvSpPr>
        <p:spPr/>
        <p:txBody>
          <a:bodyPr/>
          <a:lstStyle/>
          <a:p>
            <a:r>
              <a:rPr lang="fr-FR"/>
              <a:t>PROJET EMPLOI HANDICAP 65/32                           C.CASELLES                20/07/2021</a:t>
            </a:r>
          </a:p>
        </p:txBody>
      </p:sp>
      <p:sp>
        <p:nvSpPr>
          <p:cNvPr id="7" name="Espace réservé du numéro de diapositive 6"/>
          <p:cNvSpPr>
            <a:spLocks noGrp="1"/>
          </p:cNvSpPr>
          <p:nvPr>
            <p:ph type="sldNum" sz="quarter" idx="12"/>
          </p:nvPr>
        </p:nvSpPr>
        <p:spPr/>
        <p:txBody>
          <a:bodyPr/>
          <a:lstStyle/>
          <a:p>
            <a:fld id="{BD6AFAC6-E241-4170-88BC-A627E638CE6A}" type="slidenum">
              <a:rPr lang="fr-FR" smtClean="0"/>
              <a:t>‹N°›</a:t>
            </a:fld>
            <a:endParaRPr lang="fr-FR"/>
          </a:p>
        </p:txBody>
      </p:sp>
    </p:spTree>
    <p:extLst>
      <p:ext uri="{BB962C8B-B14F-4D97-AF65-F5344CB8AC3E}">
        <p14:creationId xmlns:p14="http://schemas.microsoft.com/office/powerpoint/2010/main" val="167889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41037-E99F-4C50-9203-F9FEB44061C4}" type="datetime1">
              <a:rPr lang="fr-FR" smtClean="0"/>
              <a:t>20/07/2021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PROJET EMPLOI HANDICAP 65/32                           C.CASELLES                20/07/2021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AFAC6-E241-4170-88BC-A627E638CE6A}" type="slidenum">
              <a:rPr lang="fr-FR" smtClean="0"/>
              <a:t>‹N°›</a:t>
            </a:fld>
            <a:endParaRPr lang="fr-FR"/>
          </a:p>
        </p:txBody>
      </p:sp>
    </p:spTree>
    <p:extLst>
      <p:ext uri="{BB962C8B-B14F-4D97-AF65-F5344CB8AC3E}">
        <p14:creationId xmlns:p14="http://schemas.microsoft.com/office/powerpoint/2010/main" val="118211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7D296-EAFD-42B2-8138-7219DAA0ACBD}" type="datetime1">
              <a:rPr lang="fr-FR" smtClean="0"/>
              <a:t>20/07/2021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PROJET EMPLOI HANDICAP 65/32                           C.CASELLES                20/07/2021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EE7AD-0151-490C-9D04-095C979893FA}" type="slidenum">
              <a:rPr lang="fr-FR" smtClean="0"/>
              <a:t>‹N°›</a:t>
            </a:fld>
            <a:endParaRPr lang="fr-FR"/>
          </a:p>
        </p:txBody>
      </p:sp>
    </p:spTree>
    <p:extLst>
      <p:ext uri="{BB962C8B-B14F-4D97-AF65-F5344CB8AC3E}">
        <p14:creationId xmlns:p14="http://schemas.microsoft.com/office/powerpoint/2010/main" val="31386919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A4273-8840-4217-8B9B-A3FB5F4F1134}" type="datetime1">
              <a:rPr lang="fr-FR" smtClean="0"/>
              <a:t>20/07/2021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PROJET EMPLOI HANDICAP 65/32                           C.CASELLES                20/07/2021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61C7C-92E4-430C-8486-2F499F271EA0}" type="slidenum">
              <a:rPr lang="fr-FR" smtClean="0"/>
              <a:t>‹N°›</a:t>
            </a:fld>
            <a:endParaRPr lang="fr-FR"/>
          </a:p>
        </p:txBody>
      </p:sp>
    </p:spTree>
    <p:extLst>
      <p:ext uri="{BB962C8B-B14F-4D97-AF65-F5344CB8AC3E}">
        <p14:creationId xmlns:p14="http://schemas.microsoft.com/office/powerpoint/2010/main" val="3674617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fr.wiktionary.org/wiki/Fichier:gouvernail.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9714" y="1285979"/>
            <a:ext cx="10232571" cy="2387600"/>
          </a:xfrm>
        </p:spPr>
        <p:txBody>
          <a:bodyPr/>
          <a:lstStyle/>
          <a:p>
            <a:r>
              <a:rPr lang="fr-FR" dirty="0"/>
              <a:t>Projet  EMPLOI HANDICAP 65/32</a:t>
            </a:r>
            <a:endParaRPr lang="fr-FR" sz="2800" dirty="0"/>
          </a:p>
        </p:txBody>
      </p:sp>
      <p:sp>
        <p:nvSpPr>
          <p:cNvPr id="3" name="Sous-titre 2"/>
          <p:cNvSpPr>
            <a:spLocks noGrp="1"/>
          </p:cNvSpPr>
          <p:nvPr>
            <p:ph type="subTitle" idx="1"/>
          </p:nvPr>
        </p:nvSpPr>
        <p:spPr>
          <a:xfrm>
            <a:off x="731518" y="4255181"/>
            <a:ext cx="10698481" cy="1655762"/>
          </a:xfrm>
        </p:spPr>
        <p:txBody>
          <a:bodyPr/>
          <a:lstStyle/>
          <a:p>
            <a:r>
              <a:rPr lang="fr-FR" dirty="0">
                <a:latin typeface="Arial" panose="020B0604020202020204" pitchFamily="34" charset="0"/>
                <a:cs typeface="Arial" panose="020B0604020202020204" pitchFamily="34" charset="0"/>
              </a:rPr>
              <a:t>Compte-rendu</a:t>
            </a:r>
          </a:p>
          <a:p>
            <a:r>
              <a:rPr lang="fr-FR" dirty="0">
                <a:latin typeface="Arial" panose="020B0604020202020204" pitchFamily="34" charset="0"/>
                <a:cs typeface="Arial" panose="020B0604020202020204" pitchFamily="34" charset="0"/>
              </a:rPr>
              <a:t>suite aux présentations du 29 juin et du 06 juillet 2021  faites  à 	Frédérique Fournier (Cheffe projet emploi - APF France handicap)</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534588"/>
            <a:ext cx="4898571" cy="1502782"/>
          </a:xfrm>
          <a:prstGeom prst="rect">
            <a:avLst/>
          </a:prstGeom>
        </p:spPr>
      </p:pic>
    </p:spTree>
    <p:extLst>
      <p:ext uri="{BB962C8B-B14F-4D97-AF65-F5344CB8AC3E}">
        <p14:creationId xmlns:p14="http://schemas.microsoft.com/office/powerpoint/2010/main" val="175645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62DD3-3158-6C46-AD5F-F0D2D5C31ADD}"/>
              </a:ext>
            </a:extLst>
          </p:cNvPr>
          <p:cNvSpPr>
            <a:spLocks noGrp="1"/>
          </p:cNvSpPr>
          <p:nvPr>
            <p:ph type="title"/>
          </p:nvPr>
        </p:nvSpPr>
        <p:spPr>
          <a:xfrm>
            <a:off x="526028" y="247119"/>
            <a:ext cx="10586621" cy="1291225"/>
          </a:xfrm>
        </p:spPr>
        <p:txBody>
          <a:bodyPr anchor="ctr">
            <a:normAutofit/>
          </a:bodyPr>
          <a:lstStyle/>
          <a:p>
            <a:r>
              <a:rPr lang="fr-FR" sz="3600" dirty="0">
                <a:solidFill>
                  <a:schemeClr val="tx2">
                    <a:lumMod val="75000"/>
                  </a:schemeClr>
                </a:solidFill>
                <a:latin typeface="Arial" panose="020B0604020202020204" pitchFamily="34" charset="0"/>
                <a:cs typeface="Arial" panose="020B0604020202020204" pitchFamily="34" charset="0"/>
              </a:rPr>
              <a:t>LE RÔLE DU MEMBRE RÉSEAU ENTREPRISE</a:t>
            </a:r>
          </a:p>
        </p:txBody>
      </p:sp>
      <p:sp>
        <p:nvSpPr>
          <p:cNvPr id="3" name="Espace réservé du contenu 2">
            <a:extLst>
              <a:ext uri="{FF2B5EF4-FFF2-40B4-BE49-F238E27FC236}">
                <a16:creationId xmlns:a16="http://schemas.microsoft.com/office/drawing/2014/main" id="{1BF39525-EDE1-6947-879B-BA473BB72AFD}"/>
              </a:ext>
            </a:extLst>
          </p:cNvPr>
          <p:cNvSpPr>
            <a:spLocks noGrp="1"/>
          </p:cNvSpPr>
          <p:nvPr>
            <p:ph idx="1"/>
          </p:nvPr>
        </p:nvSpPr>
        <p:spPr>
          <a:xfrm>
            <a:off x="526028" y="1538344"/>
            <a:ext cx="11049200" cy="4520046"/>
          </a:xfrm>
        </p:spPr>
        <p:txBody>
          <a:bodyPr anchor="ctr">
            <a:normAutofit fontScale="32500" lnSpcReduction="20000"/>
          </a:bodyPr>
          <a:lstStyle/>
          <a:p>
            <a:pPr marL="0" indent="0">
              <a:lnSpc>
                <a:spcPct val="90000"/>
              </a:lnSpc>
              <a:buNone/>
            </a:pPr>
            <a:r>
              <a:rPr lang="fr-FR" sz="6200" dirty="0">
                <a:latin typeface="Arial" panose="020B0604020202020204" pitchFamily="34" charset="0"/>
                <a:cs typeface="Arial" panose="020B0604020202020204" pitchFamily="34" charset="0"/>
              </a:rPr>
              <a:t>DONNER DE SON TEMPS  (environ 2h/mois)</a:t>
            </a:r>
          </a:p>
          <a:p>
            <a:pPr marL="0" indent="0">
              <a:lnSpc>
                <a:spcPct val="90000"/>
              </a:lnSpc>
              <a:buNone/>
            </a:pPr>
            <a:endParaRPr lang="fr-FR" sz="5500" dirty="0">
              <a:latin typeface="Arial" panose="020B0604020202020204" pitchFamily="34" charset="0"/>
              <a:cs typeface="Arial" panose="020B0604020202020204" pitchFamily="34" charset="0"/>
            </a:endParaRPr>
          </a:p>
          <a:p>
            <a:pPr marL="0" indent="0">
              <a:lnSpc>
                <a:spcPct val="90000"/>
              </a:lnSpc>
              <a:buNone/>
            </a:pPr>
            <a:r>
              <a:rPr lang="fr-FR" sz="5500" dirty="0">
                <a:latin typeface="Arial" panose="020B0604020202020204" pitchFamily="34" charset="0"/>
                <a:cs typeface="Arial" panose="020B0604020202020204" pitchFamily="34" charset="0"/>
              </a:rPr>
              <a:t>Plusieurs formes sont possibles :</a:t>
            </a:r>
          </a:p>
          <a:p>
            <a:pPr marL="0" indent="0">
              <a:lnSpc>
                <a:spcPct val="90000"/>
              </a:lnSpc>
              <a:buNone/>
            </a:pPr>
            <a:endParaRPr lang="fr-FR" sz="5500" dirty="0">
              <a:latin typeface="Arial" panose="020B0604020202020204" pitchFamily="34" charset="0"/>
              <a:cs typeface="Arial" panose="020B0604020202020204" pitchFamily="34" charset="0"/>
            </a:endParaRPr>
          </a:p>
          <a:p>
            <a:pPr>
              <a:lnSpc>
                <a:spcPct val="90000"/>
              </a:lnSpc>
            </a:pPr>
            <a:r>
              <a:rPr lang="fr-FR" sz="5500" dirty="0">
                <a:latin typeface="Arial" panose="020B0604020202020204" pitchFamily="34" charset="0"/>
                <a:cs typeface="Arial" panose="020B0604020202020204" pitchFamily="34" charset="0"/>
              </a:rPr>
              <a:t>PARRAINAGE </a:t>
            </a:r>
          </a:p>
          <a:p>
            <a:pPr lvl="1">
              <a:lnSpc>
                <a:spcPct val="90000"/>
              </a:lnSpc>
            </a:pPr>
            <a:r>
              <a:rPr lang="fr-FR" sz="5500" u="sng" dirty="0">
                <a:latin typeface="Arial" panose="020B0604020202020204" pitchFamily="34" charset="0"/>
                <a:cs typeface="Arial" panose="020B0604020202020204" pitchFamily="34" charset="0"/>
              </a:rPr>
              <a:t>De demandeurs d’emploi RQTH </a:t>
            </a:r>
            <a:r>
              <a:rPr lang="fr-FR" sz="5500" dirty="0">
                <a:latin typeface="Arial" panose="020B0604020202020204" pitchFamily="34" charset="0"/>
                <a:cs typeface="Arial" panose="020B0604020202020204" pitchFamily="34" charset="0"/>
              </a:rPr>
              <a:t>: (re)donnez « confiance en soi» en apportant votre expérience.</a:t>
            </a:r>
          </a:p>
          <a:p>
            <a:pPr marL="457200" lvl="1" indent="0">
              <a:lnSpc>
                <a:spcPct val="90000"/>
              </a:lnSpc>
              <a:buNone/>
            </a:pPr>
            <a:endParaRPr lang="fr-FR" sz="5500" dirty="0">
              <a:latin typeface="Arial" panose="020B0604020202020204" pitchFamily="34" charset="0"/>
              <a:cs typeface="Arial" panose="020B0604020202020204" pitchFamily="34" charset="0"/>
            </a:endParaRPr>
          </a:p>
          <a:p>
            <a:pPr lvl="1">
              <a:lnSpc>
                <a:spcPct val="90000"/>
              </a:lnSpc>
            </a:pPr>
            <a:r>
              <a:rPr lang="fr-FR" sz="5500" u="sng" dirty="0">
                <a:latin typeface="Arial" panose="020B0604020202020204" pitchFamily="34" charset="0"/>
                <a:cs typeface="Arial" panose="020B0604020202020204" pitchFamily="34" charset="0"/>
              </a:rPr>
              <a:t>D’entreprise</a:t>
            </a:r>
            <a:r>
              <a:rPr lang="fr-FR" sz="5500" dirty="0">
                <a:latin typeface="Arial" panose="020B0604020202020204" pitchFamily="34" charset="0"/>
                <a:cs typeface="Arial" panose="020B0604020202020204" pitchFamily="34" charset="0"/>
              </a:rPr>
              <a:t>: vous communiquez sur le handicap en entreprise en le démystifiant auprès de vos pairs et vous invitez d’autres entreprises à rejoindre le réseau</a:t>
            </a:r>
          </a:p>
          <a:p>
            <a:pPr marL="457200" lvl="1" indent="0">
              <a:lnSpc>
                <a:spcPct val="90000"/>
              </a:lnSpc>
              <a:buNone/>
            </a:pPr>
            <a:endParaRPr lang="fr-FR" sz="5500" dirty="0">
              <a:latin typeface="Arial" panose="020B0604020202020204" pitchFamily="34" charset="0"/>
              <a:cs typeface="Arial" panose="020B0604020202020204" pitchFamily="34" charset="0"/>
            </a:endParaRPr>
          </a:p>
          <a:p>
            <a:pPr lvl="1">
              <a:lnSpc>
                <a:spcPct val="90000"/>
              </a:lnSpc>
            </a:pPr>
            <a:r>
              <a:rPr lang="fr-FR" sz="5500" u="sng" dirty="0">
                <a:latin typeface="Arial" panose="020B0604020202020204" pitchFamily="34" charset="0"/>
                <a:cs typeface="Arial" panose="020B0604020202020204" pitchFamily="34" charset="0"/>
              </a:rPr>
              <a:t>Emploi</a:t>
            </a:r>
            <a:r>
              <a:rPr lang="fr-FR" sz="5500" dirty="0">
                <a:latin typeface="Arial" panose="020B0604020202020204" pitchFamily="34" charset="0"/>
                <a:cs typeface="Arial" panose="020B0604020202020204" pitchFamily="34" charset="0"/>
              </a:rPr>
              <a:t>: vous créez des opportunités de rencontres entre entreprise et demandeurs d’emploi RQTH.</a:t>
            </a:r>
          </a:p>
          <a:p>
            <a:pPr marL="457200" lvl="1" indent="0">
              <a:lnSpc>
                <a:spcPct val="90000"/>
              </a:lnSpc>
              <a:buNone/>
            </a:pPr>
            <a:endParaRPr lang="fr-FR" sz="5500" dirty="0">
              <a:latin typeface="Arial" panose="020B0604020202020204" pitchFamily="34" charset="0"/>
              <a:cs typeface="Arial" panose="020B0604020202020204" pitchFamily="34" charset="0"/>
            </a:endParaRPr>
          </a:p>
          <a:p>
            <a:pPr>
              <a:lnSpc>
                <a:spcPct val="90000"/>
              </a:lnSpc>
            </a:pPr>
            <a:r>
              <a:rPr lang="fr-FR" sz="5500" dirty="0">
                <a:latin typeface="Arial" panose="020B0604020202020204" pitchFamily="34" charset="0"/>
                <a:cs typeface="Arial" panose="020B0604020202020204" pitchFamily="34" charset="0"/>
              </a:rPr>
              <a:t>SOUTIEN : Vous participez à l’animation des ateliers mensuels:</a:t>
            </a:r>
          </a:p>
          <a:p>
            <a:pPr lvl="1">
              <a:lnSpc>
                <a:spcPct val="90000"/>
              </a:lnSpc>
            </a:pPr>
            <a:r>
              <a:rPr lang="fr-FR" sz="5500" u="sng" dirty="0">
                <a:latin typeface="Arial" panose="020B0604020202020204" pitchFamily="34" charset="0"/>
                <a:cs typeface="Arial" panose="020B0604020202020204" pitchFamily="34" charset="0"/>
              </a:rPr>
              <a:t>Pour demandeurs d’emploi RQTH </a:t>
            </a:r>
            <a:r>
              <a:rPr lang="fr-FR" sz="5500" dirty="0">
                <a:latin typeface="Arial" panose="020B0604020202020204" pitchFamily="34" charset="0"/>
                <a:cs typeface="Arial" panose="020B0604020202020204" pitchFamily="34" charset="0"/>
              </a:rPr>
              <a:t>: aide à la création de CV, de lettre de motivation , coaching recrutement, préparation entretien d’embauche</a:t>
            </a:r>
            <a:endParaRPr lang="fr-FR" sz="1600" dirty="0"/>
          </a:p>
          <a:p>
            <a:pPr marL="457200" lvl="1" indent="0">
              <a:lnSpc>
                <a:spcPct val="90000"/>
              </a:lnSpc>
              <a:buNone/>
            </a:pPr>
            <a:endParaRPr lang="fr-FR" dirty="0"/>
          </a:p>
          <a:p>
            <a:pPr>
              <a:lnSpc>
                <a:spcPct val="90000"/>
              </a:lnSpc>
            </a:pPr>
            <a:endParaRPr lang="fr-FR" sz="1300" dirty="0"/>
          </a:p>
        </p:txBody>
      </p:sp>
      <p:sp>
        <p:nvSpPr>
          <p:cNvPr id="4" name="Espace réservé du pied de page 3"/>
          <p:cNvSpPr>
            <a:spLocks noGrp="1"/>
          </p:cNvSpPr>
          <p:nvPr>
            <p:ph type="ftr" sz="quarter" idx="11"/>
          </p:nvPr>
        </p:nvSpPr>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10</a:t>
            </a:fld>
            <a:endParaRPr lang="fr-FR"/>
          </a:p>
        </p:txBody>
      </p:sp>
    </p:spTree>
    <p:extLst>
      <p:ext uri="{BB962C8B-B14F-4D97-AF65-F5344CB8AC3E}">
        <p14:creationId xmlns:p14="http://schemas.microsoft.com/office/powerpoint/2010/main" val="284860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62DD3-3158-6C46-AD5F-F0D2D5C31ADD}"/>
              </a:ext>
            </a:extLst>
          </p:cNvPr>
          <p:cNvSpPr>
            <a:spLocks noGrp="1"/>
          </p:cNvSpPr>
          <p:nvPr>
            <p:ph type="title"/>
          </p:nvPr>
        </p:nvSpPr>
        <p:spPr>
          <a:xfrm>
            <a:off x="545187" y="490662"/>
            <a:ext cx="10275984" cy="929348"/>
          </a:xfrm>
        </p:spPr>
        <p:txBody>
          <a:bodyPr anchor="ctr">
            <a:normAutofit/>
          </a:bodyPr>
          <a:lstStyle/>
          <a:p>
            <a:r>
              <a:rPr lang="fr-FR" sz="3600" dirty="0">
                <a:solidFill>
                  <a:schemeClr val="tx2">
                    <a:lumMod val="75000"/>
                  </a:schemeClr>
                </a:solidFill>
                <a:latin typeface="Arial" panose="020B0604020202020204" pitchFamily="34" charset="0"/>
                <a:cs typeface="Arial" panose="020B0604020202020204" pitchFamily="34" charset="0"/>
              </a:rPr>
              <a:t>LE RÔLE DU MEMBRE RÉSEAU ENTREPRISE</a:t>
            </a:r>
          </a:p>
        </p:txBody>
      </p:sp>
      <p:sp>
        <p:nvSpPr>
          <p:cNvPr id="3" name="Espace réservé du contenu 2">
            <a:extLst>
              <a:ext uri="{FF2B5EF4-FFF2-40B4-BE49-F238E27FC236}">
                <a16:creationId xmlns:a16="http://schemas.microsoft.com/office/drawing/2014/main" id="{1BF39525-EDE1-6947-879B-BA473BB72AFD}"/>
              </a:ext>
            </a:extLst>
          </p:cNvPr>
          <p:cNvSpPr>
            <a:spLocks noGrp="1"/>
          </p:cNvSpPr>
          <p:nvPr>
            <p:ph idx="1"/>
          </p:nvPr>
        </p:nvSpPr>
        <p:spPr>
          <a:xfrm>
            <a:off x="545187" y="1786257"/>
            <a:ext cx="10774747" cy="4208319"/>
          </a:xfrm>
        </p:spPr>
        <p:txBody>
          <a:bodyPr anchor="ctr">
            <a:normAutofit lnSpcReduction="10000"/>
          </a:bodyPr>
          <a:lstStyle/>
          <a:p>
            <a:pPr marL="0" indent="0">
              <a:lnSpc>
                <a:spcPct val="90000"/>
              </a:lnSpc>
              <a:buNone/>
            </a:pPr>
            <a:r>
              <a:rPr lang="fr-FR" sz="2200" dirty="0">
                <a:latin typeface="Arial" panose="020B0604020202020204" pitchFamily="34" charset="0"/>
                <a:cs typeface="Arial" panose="020B0604020202020204" pitchFamily="34" charset="0"/>
              </a:rPr>
              <a:t>DONNER DE SON TEMPS  (environ 2h/mois)</a:t>
            </a:r>
          </a:p>
          <a:p>
            <a:pPr marL="0" indent="0">
              <a:lnSpc>
                <a:spcPct val="90000"/>
              </a:lnSpc>
              <a:buNone/>
            </a:pPr>
            <a:endParaRPr lang="fr-FR" dirty="0">
              <a:latin typeface="Arial" panose="020B0604020202020204" pitchFamily="34" charset="0"/>
              <a:cs typeface="Arial" panose="020B0604020202020204" pitchFamily="34" charset="0"/>
            </a:endParaRPr>
          </a:p>
          <a:p>
            <a:pPr>
              <a:lnSpc>
                <a:spcPct val="90000"/>
              </a:lnSpc>
            </a:pPr>
            <a:r>
              <a:rPr lang="fr-FR" sz="1900" dirty="0">
                <a:latin typeface="Arial" panose="020B0604020202020204" pitchFamily="34" charset="0"/>
                <a:cs typeface="Arial" panose="020B0604020202020204" pitchFamily="34" charset="0"/>
              </a:rPr>
              <a:t>ENTREPRISE « HANDI-BIENVEILLANTE »</a:t>
            </a:r>
          </a:p>
          <a:p>
            <a:pPr lvl="1">
              <a:lnSpc>
                <a:spcPct val="90000"/>
              </a:lnSpc>
            </a:pPr>
            <a:r>
              <a:rPr lang="fr-FR" sz="1900" dirty="0">
                <a:latin typeface="Arial" panose="020B0604020202020204" pitchFamily="34" charset="0"/>
                <a:cs typeface="Arial" panose="020B0604020202020204" pitchFamily="34" charset="0"/>
              </a:rPr>
              <a:t>Vous développez pour vous et vos salariés la connaissance du handicap et de l’emploi-handicap.</a:t>
            </a:r>
          </a:p>
          <a:p>
            <a:pPr lvl="1">
              <a:lnSpc>
                <a:spcPct val="90000"/>
              </a:lnSpc>
            </a:pPr>
            <a:r>
              <a:rPr lang="fr-FR" sz="1900" dirty="0">
                <a:latin typeface="Arial" panose="020B0604020202020204" pitchFamily="34" charset="0"/>
                <a:cs typeface="Arial" panose="020B0604020202020204" pitchFamily="34" charset="0"/>
              </a:rPr>
              <a:t>Vous participez à des actions d’intégration (journée découverte dans votre entreprise, stages ,..)</a:t>
            </a:r>
          </a:p>
          <a:p>
            <a:pPr lvl="1">
              <a:lnSpc>
                <a:spcPct val="90000"/>
              </a:lnSpc>
            </a:pPr>
            <a:r>
              <a:rPr lang="fr-FR" sz="1900" dirty="0">
                <a:latin typeface="Arial" panose="020B0604020202020204" pitchFamily="34" charset="0"/>
                <a:cs typeface="Arial" panose="020B0604020202020204" pitchFamily="34" charset="0"/>
              </a:rPr>
              <a:t>Vous améliorez l’accessibilité de votre entreprise aux différents types de handicap</a:t>
            </a:r>
          </a:p>
          <a:p>
            <a:pPr lvl="1">
              <a:lnSpc>
                <a:spcPct val="90000"/>
              </a:lnSpc>
            </a:pPr>
            <a:r>
              <a:rPr lang="fr-FR" sz="1900" dirty="0">
                <a:latin typeface="Arial" panose="020B0604020202020204" pitchFamily="34" charset="0"/>
                <a:cs typeface="Arial" panose="020B0604020202020204" pitchFamily="34" charset="0"/>
              </a:rPr>
              <a:t>Vous menez des actions préventives en matière de maintien dans l’emploi.</a:t>
            </a:r>
          </a:p>
          <a:p>
            <a:pPr marL="457200" lvl="1" indent="0">
              <a:lnSpc>
                <a:spcPct val="90000"/>
              </a:lnSpc>
              <a:buNone/>
            </a:pPr>
            <a:endParaRPr lang="fr-FR" sz="1900" dirty="0">
              <a:latin typeface="Arial" panose="020B0604020202020204" pitchFamily="34" charset="0"/>
              <a:cs typeface="Arial" panose="020B0604020202020204" pitchFamily="34" charset="0"/>
            </a:endParaRPr>
          </a:p>
          <a:p>
            <a:pPr>
              <a:lnSpc>
                <a:spcPct val="90000"/>
              </a:lnSpc>
            </a:pPr>
            <a:r>
              <a:rPr lang="fr-FR" sz="1900" dirty="0">
                <a:latin typeface="Arial" panose="020B0604020202020204" pitchFamily="34" charset="0"/>
                <a:cs typeface="Arial" panose="020B0604020202020204" pitchFamily="34" charset="0"/>
              </a:rPr>
              <a:t>DEMANDE DE SERVICES : Vous orientez vos achats de produits et de services</a:t>
            </a:r>
          </a:p>
          <a:p>
            <a:pPr lvl="1">
              <a:lnSpc>
                <a:spcPct val="90000"/>
              </a:lnSpc>
            </a:pPr>
            <a:r>
              <a:rPr lang="fr-FR" sz="1900" dirty="0">
                <a:latin typeface="Arial" panose="020B0604020202020204" pitchFamily="34" charset="0"/>
                <a:cs typeface="Arial" panose="020B0604020202020204" pitchFamily="34" charset="0"/>
              </a:rPr>
              <a:t>Vers des ESAT</a:t>
            </a:r>
          </a:p>
          <a:p>
            <a:pPr lvl="1">
              <a:lnSpc>
                <a:spcPct val="90000"/>
              </a:lnSpc>
            </a:pPr>
            <a:r>
              <a:rPr lang="fr-FR" sz="1900" dirty="0">
                <a:latin typeface="Arial" panose="020B0604020202020204" pitchFamily="34" charset="0"/>
                <a:cs typeface="Arial" panose="020B0604020202020204" pitchFamily="34" charset="0"/>
              </a:rPr>
              <a:t>Vers des entreprises adaptées</a:t>
            </a:r>
          </a:p>
        </p:txBody>
      </p:sp>
      <p:sp>
        <p:nvSpPr>
          <p:cNvPr id="4" name="Espace réservé du pied de page 3"/>
          <p:cNvSpPr>
            <a:spLocks noGrp="1"/>
          </p:cNvSpPr>
          <p:nvPr>
            <p:ph type="ftr" sz="quarter" idx="11"/>
          </p:nvPr>
        </p:nvSpPr>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11</a:t>
            </a:fld>
            <a:endParaRPr lang="fr-FR"/>
          </a:p>
        </p:txBody>
      </p:sp>
    </p:spTree>
    <p:extLst>
      <p:ext uri="{BB962C8B-B14F-4D97-AF65-F5344CB8AC3E}">
        <p14:creationId xmlns:p14="http://schemas.microsoft.com/office/powerpoint/2010/main" val="236550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302A2-FF0E-9444-99C2-5171AD81ED3D}"/>
              </a:ext>
            </a:extLst>
          </p:cNvPr>
          <p:cNvSpPr>
            <a:spLocks noGrp="1"/>
          </p:cNvSpPr>
          <p:nvPr>
            <p:ph type="title"/>
          </p:nvPr>
        </p:nvSpPr>
        <p:spPr>
          <a:xfrm>
            <a:off x="5129052" y="467834"/>
            <a:ext cx="3457320" cy="723654"/>
          </a:xfrm>
        </p:spPr>
        <p:txBody>
          <a:bodyPr anchor="b">
            <a:normAutofit/>
          </a:bodyPr>
          <a:lstStyle/>
          <a:p>
            <a:pPr algn="ctr"/>
            <a:r>
              <a:rPr lang="fr-FR" sz="3600" dirty="0">
                <a:solidFill>
                  <a:srgbClr val="44546A"/>
                </a:solidFill>
                <a:latin typeface="Arial" panose="020B0604020202020204" pitchFamily="34" charset="0"/>
                <a:cs typeface="Arial" panose="020B0604020202020204" pitchFamily="34" charset="0"/>
              </a:rPr>
              <a:t>SOMMAIRE</a:t>
            </a:r>
          </a:p>
        </p:txBody>
      </p:sp>
      <p:sp>
        <p:nvSpPr>
          <p:cNvPr id="3" name="Espace réservé du contenu 2">
            <a:extLst>
              <a:ext uri="{FF2B5EF4-FFF2-40B4-BE49-F238E27FC236}">
                <a16:creationId xmlns:a16="http://schemas.microsoft.com/office/drawing/2014/main" id="{AFD71FE4-A0C2-7541-A5EE-C58922F8B79D}"/>
              </a:ext>
            </a:extLst>
          </p:cNvPr>
          <p:cNvSpPr>
            <a:spLocks noGrp="1"/>
          </p:cNvSpPr>
          <p:nvPr>
            <p:ph idx="1"/>
          </p:nvPr>
        </p:nvSpPr>
        <p:spPr>
          <a:xfrm>
            <a:off x="152870" y="1027190"/>
            <a:ext cx="4574735" cy="1692259"/>
          </a:xfrm>
          <a:ln>
            <a:solidFill>
              <a:schemeClr val="tx2"/>
            </a:solidFill>
          </a:ln>
        </p:spPr>
        <p:txBody>
          <a:bodyPr>
            <a:normAutofit/>
          </a:bodyPr>
          <a:lstStyle/>
          <a:p>
            <a:endParaRPr lang="fr-FR" sz="500" dirty="0">
              <a:solidFill>
                <a:schemeClr val="tx2"/>
              </a:solidFill>
              <a:latin typeface="Arial" panose="020B0604020202020204" pitchFamily="34" charset="0"/>
              <a:cs typeface="Arial" panose="020B0604020202020204" pitchFamily="34" charset="0"/>
            </a:endParaRPr>
          </a:p>
          <a:p>
            <a:r>
              <a:rPr lang="fr-FR" sz="1800" i="1" dirty="0">
                <a:solidFill>
                  <a:schemeClr val="bg1">
                    <a:lumMod val="65000"/>
                  </a:schemeClr>
                </a:solidFill>
                <a:latin typeface="Arial" panose="020B0604020202020204" pitchFamily="34" charset="0"/>
                <a:cs typeface="Arial" panose="020B0604020202020204" pitchFamily="34" charset="0"/>
              </a:rPr>
              <a:t>Emploi handicap 65, c’est quoi?</a:t>
            </a:r>
          </a:p>
          <a:p>
            <a:r>
              <a:rPr lang="fr-FR" sz="1800" i="1" dirty="0">
                <a:solidFill>
                  <a:schemeClr val="bg1">
                    <a:lumMod val="65000"/>
                  </a:schemeClr>
                </a:solidFill>
                <a:latin typeface="Arial" panose="020B0604020202020204" pitchFamily="34" charset="0"/>
                <a:cs typeface="Arial" panose="020B0604020202020204" pitchFamily="34" charset="0"/>
              </a:rPr>
              <a:t>Le projet en image</a:t>
            </a:r>
          </a:p>
          <a:p>
            <a:r>
              <a:rPr lang="fr-FR" sz="1800" i="1" dirty="0">
                <a:solidFill>
                  <a:schemeClr val="bg1">
                    <a:lumMod val="65000"/>
                  </a:schemeClr>
                </a:solidFill>
                <a:latin typeface="Arial" panose="020B0604020202020204" pitchFamily="34" charset="0"/>
                <a:cs typeface="Arial" panose="020B0604020202020204" pitchFamily="34" charset="0"/>
              </a:rPr>
              <a:t>Vue d’ensemble – Les produits du projet</a:t>
            </a:r>
          </a:p>
          <a:p>
            <a:r>
              <a:rPr lang="fr-FR" sz="1800" i="1" dirty="0">
                <a:solidFill>
                  <a:schemeClr val="bg1">
                    <a:lumMod val="65000"/>
                  </a:schemeClr>
                </a:solidFill>
                <a:latin typeface="Arial" panose="020B0604020202020204" pitchFamily="34" charset="0"/>
                <a:cs typeface="Arial" panose="020B0604020202020204" pitchFamily="34" charset="0"/>
              </a:rPr>
              <a:t>Les associés du projet</a:t>
            </a: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3" name="Espace réservé du contenu 2">
            <a:extLst>
              <a:ext uri="{FF2B5EF4-FFF2-40B4-BE49-F238E27FC236}">
                <a16:creationId xmlns:a16="http://schemas.microsoft.com/office/drawing/2014/main" id="{AFD71FE4-A0C2-7541-A5EE-C58922F8B79D}"/>
              </a:ext>
            </a:extLst>
          </p:cNvPr>
          <p:cNvSpPr txBox="1">
            <a:spLocks/>
          </p:cNvSpPr>
          <p:nvPr/>
        </p:nvSpPr>
        <p:spPr>
          <a:xfrm>
            <a:off x="1977662" y="2870867"/>
            <a:ext cx="4727752" cy="1368624"/>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i="1" dirty="0">
                <a:solidFill>
                  <a:schemeClr val="bg1">
                    <a:lumMod val="65000"/>
                  </a:schemeClr>
                </a:solidFill>
                <a:latin typeface="Arial" panose="020B0604020202020204" pitchFamily="34" charset="0"/>
                <a:cs typeface="Arial" panose="020B0604020202020204" pitchFamily="34" charset="0"/>
              </a:rPr>
              <a:t>Les valeurs du réseau</a:t>
            </a:r>
          </a:p>
          <a:p>
            <a:r>
              <a:rPr lang="fr-FR" sz="1800" i="1" dirty="0">
                <a:solidFill>
                  <a:schemeClr val="bg1">
                    <a:lumMod val="65000"/>
                  </a:schemeClr>
                </a:solidFill>
                <a:latin typeface="Arial" panose="020B0604020202020204" pitchFamily="34" charset="0"/>
                <a:cs typeface="Arial" panose="020B0604020202020204" pitchFamily="34" charset="0"/>
              </a:rPr>
              <a:t>Présentation de l’organisation du réseau</a:t>
            </a:r>
          </a:p>
          <a:p>
            <a:r>
              <a:rPr lang="fr-FR" sz="1800" i="1" dirty="0">
                <a:solidFill>
                  <a:schemeClr val="bg1">
                    <a:lumMod val="65000"/>
                  </a:schemeClr>
                </a:solidFill>
                <a:latin typeface="Arial" panose="020B0604020202020204" pitchFamily="34" charset="0"/>
                <a:cs typeface="Arial" panose="020B0604020202020204" pitchFamily="34" charset="0"/>
              </a:rPr>
              <a:t>Le rôle du membre réseau  </a:t>
            </a: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4" name="Espace réservé du contenu 2">
            <a:extLst>
              <a:ext uri="{FF2B5EF4-FFF2-40B4-BE49-F238E27FC236}">
                <a16:creationId xmlns:a16="http://schemas.microsoft.com/office/drawing/2014/main" id="{AFD71FE4-A0C2-7541-A5EE-C58922F8B79D}"/>
              </a:ext>
            </a:extLst>
          </p:cNvPr>
          <p:cNvSpPr txBox="1">
            <a:spLocks/>
          </p:cNvSpPr>
          <p:nvPr/>
        </p:nvSpPr>
        <p:spPr>
          <a:xfrm>
            <a:off x="6896100" y="3301443"/>
            <a:ext cx="5050365" cy="145638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La situation du projet : indicateurs</a:t>
            </a:r>
          </a:p>
          <a:p>
            <a:r>
              <a:rPr lang="fr-FR" sz="1800" dirty="0">
                <a:solidFill>
                  <a:schemeClr val="tx2"/>
                </a:solidFill>
                <a:latin typeface="Arial" panose="020B0604020202020204" pitchFamily="34" charset="0"/>
                <a:cs typeface="Arial" panose="020B0604020202020204" pitchFamily="34" charset="0"/>
              </a:rPr>
              <a:t>Macro-planning</a:t>
            </a:r>
          </a:p>
          <a:p>
            <a:r>
              <a:rPr lang="fr-FR" sz="1800" dirty="0">
                <a:solidFill>
                  <a:schemeClr val="tx2"/>
                </a:solidFill>
                <a:latin typeface="Arial" panose="020B0604020202020204" pitchFamily="34" charset="0"/>
                <a:cs typeface="Arial" panose="020B0604020202020204" pitchFamily="34" charset="0"/>
              </a:rPr>
              <a:t>Actions en cours</a:t>
            </a:r>
          </a:p>
          <a:p>
            <a:endParaRPr lang="fr-FR" sz="18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5" name="Espace réservé du contenu 2">
            <a:extLst>
              <a:ext uri="{FF2B5EF4-FFF2-40B4-BE49-F238E27FC236}">
                <a16:creationId xmlns:a16="http://schemas.microsoft.com/office/drawing/2014/main" id="{AFD71FE4-A0C2-7541-A5EE-C58922F8B79D}"/>
              </a:ext>
            </a:extLst>
          </p:cNvPr>
          <p:cNvSpPr txBox="1">
            <a:spLocks/>
          </p:cNvSpPr>
          <p:nvPr/>
        </p:nvSpPr>
        <p:spPr>
          <a:xfrm>
            <a:off x="6896100" y="4864621"/>
            <a:ext cx="5050365" cy="149172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Noms et logos étudiés</a:t>
            </a:r>
          </a:p>
          <a:p>
            <a:r>
              <a:rPr lang="fr-FR" sz="1800" dirty="0">
                <a:solidFill>
                  <a:schemeClr val="tx2"/>
                </a:solidFill>
                <a:latin typeface="Arial" panose="020B0604020202020204" pitchFamily="34" charset="0"/>
                <a:cs typeface="Arial" panose="020B0604020202020204" pitchFamily="34" charset="0"/>
              </a:rPr>
              <a:t>Echanges</a:t>
            </a:r>
          </a:p>
          <a:p>
            <a:r>
              <a:rPr lang="fr-FR" sz="1800" dirty="0">
                <a:solidFill>
                  <a:schemeClr val="tx2"/>
                </a:solidFill>
                <a:latin typeface="Arial" panose="020B0604020202020204" pitchFamily="34" charset="0"/>
                <a:cs typeface="Arial" panose="020B0604020202020204" pitchFamily="34" charset="0"/>
              </a:rPr>
              <a:t>En annexe : description détaillée du projet</a:t>
            </a:r>
          </a:p>
          <a:p>
            <a:pPr marL="0" indent="0">
              <a:buNone/>
            </a:pPr>
            <a:endParaRPr lang="fr-FR" sz="18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12</a:t>
            </a:fld>
            <a:endParaRPr lang="fr-FR"/>
          </a:p>
        </p:txBody>
      </p:sp>
    </p:spTree>
    <p:extLst>
      <p:ext uri="{BB962C8B-B14F-4D97-AF65-F5344CB8AC3E}">
        <p14:creationId xmlns:p14="http://schemas.microsoft.com/office/powerpoint/2010/main" val="132185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p:txBody>
          <a:bodyPr/>
          <a:lstStyle/>
          <a:p>
            <a:r>
              <a:rPr lang="fr-FR"/>
              <a:t>PROJET EMPLOI HANDICAP 65/32                           C.CASELLES                20/07/2021</a:t>
            </a:r>
            <a:endParaRPr lang="fr-FR" dirty="0"/>
          </a:p>
        </p:txBody>
      </p:sp>
      <p:pic>
        <p:nvPicPr>
          <p:cNvPr id="12" name="Image 11">
            <a:extLst>
              <a:ext uri="{FF2B5EF4-FFF2-40B4-BE49-F238E27FC236}">
                <a16:creationId xmlns:a16="http://schemas.microsoft.com/office/drawing/2014/main" id="{938E4941-4ABD-4144-9B70-E30DB5C07FF0}"/>
              </a:ext>
            </a:extLst>
          </p:cNvPr>
          <p:cNvPicPr>
            <a:picLocks noChangeAspect="1"/>
          </p:cNvPicPr>
          <p:nvPr/>
        </p:nvPicPr>
        <p:blipFill>
          <a:blip r:embed="rId2"/>
          <a:stretch>
            <a:fillRect/>
          </a:stretch>
        </p:blipFill>
        <p:spPr>
          <a:xfrm>
            <a:off x="368300" y="6128723"/>
            <a:ext cx="2664296" cy="455258"/>
          </a:xfrm>
          <a:prstGeom prst="rect">
            <a:avLst/>
          </a:prstGeom>
        </p:spPr>
      </p:pic>
      <p:sp>
        <p:nvSpPr>
          <p:cNvPr id="14" name="Titre 1"/>
          <p:cNvSpPr txBox="1">
            <a:spLocks/>
          </p:cNvSpPr>
          <p:nvPr/>
        </p:nvSpPr>
        <p:spPr>
          <a:xfrm>
            <a:off x="838200" y="27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dirty="0"/>
              <a:t>POINT PROJET EMPLOI HANDICAP 65/32 : Situation Juin 21 </a:t>
            </a:r>
            <a:r>
              <a:rPr lang="fr-FR" sz="3600" dirty="0"/>
              <a:t>(</a:t>
            </a:r>
            <a:r>
              <a:rPr lang="fr-FR" sz="2800" dirty="0"/>
              <a:t>1/2)</a:t>
            </a:r>
          </a:p>
        </p:txBody>
      </p:sp>
      <p:graphicFrame>
        <p:nvGraphicFramePr>
          <p:cNvPr id="7" name="Tableau 6"/>
          <p:cNvGraphicFramePr>
            <a:graphicFrameLocks noGrp="1"/>
          </p:cNvGraphicFramePr>
          <p:nvPr>
            <p:extLst/>
          </p:nvPr>
        </p:nvGraphicFramePr>
        <p:xfrm>
          <a:off x="838200" y="1461449"/>
          <a:ext cx="10839994" cy="1133929"/>
        </p:xfrm>
        <a:graphic>
          <a:graphicData uri="http://schemas.openxmlformats.org/drawingml/2006/table">
            <a:tbl>
              <a:tblPr firstRow="1" bandRow="1">
                <a:tableStyleId>{F2DE63D5-997A-4646-A377-4702673A728D}</a:tableStyleId>
              </a:tblPr>
              <a:tblGrid>
                <a:gridCol w="2167999">
                  <a:extLst>
                    <a:ext uri="{9D8B030D-6E8A-4147-A177-3AD203B41FA5}">
                      <a16:colId xmlns:a16="http://schemas.microsoft.com/office/drawing/2014/main" val="4180305305"/>
                    </a:ext>
                  </a:extLst>
                </a:gridCol>
                <a:gridCol w="3438419">
                  <a:extLst>
                    <a:ext uri="{9D8B030D-6E8A-4147-A177-3AD203B41FA5}">
                      <a16:colId xmlns:a16="http://schemas.microsoft.com/office/drawing/2014/main" val="3414871407"/>
                    </a:ext>
                  </a:extLst>
                </a:gridCol>
                <a:gridCol w="897578">
                  <a:extLst>
                    <a:ext uri="{9D8B030D-6E8A-4147-A177-3AD203B41FA5}">
                      <a16:colId xmlns:a16="http://schemas.microsoft.com/office/drawing/2014/main" val="4203467444"/>
                    </a:ext>
                  </a:extLst>
                </a:gridCol>
                <a:gridCol w="2167999">
                  <a:extLst>
                    <a:ext uri="{9D8B030D-6E8A-4147-A177-3AD203B41FA5}">
                      <a16:colId xmlns:a16="http://schemas.microsoft.com/office/drawing/2014/main" val="3634778237"/>
                    </a:ext>
                  </a:extLst>
                </a:gridCol>
                <a:gridCol w="2167999">
                  <a:extLst>
                    <a:ext uri="{9D8B030D-6E8A-4147-A177-3AD203B41FA5}">
                      <a16:colId xmlns:a16="http://schemas.microsoft.com/office/drawing/2014/main" val="832370614"/>
                    </a:ext>
                  </a:extLst>
                </a:gridCol>
              </a:tblGrid>
              <a:tr h="493849">
                <a:tc>
                  <a:txBody>
                    <a:bodyPr/>
                    <a:lstStyle/>
                    <a:p>
                      <a:pPr algn="ctr"/>
                      <a:r>
                        <a:rPr lang="fr-FR" dirty="0">
                          <a:solidFill>
                            <a:schemeClr val="tx1"/>
                          </a:solidFill>
                        </a:rPr>
                        <a:t>STATUT</a:t>
                      </a:r>
                    </a:p>
                  </a:txBody>
                  <a:tcPr/>
                </a:tc>
                <a:tc>
                  <a:txBody>
                    <a:bodyPr/>
                    <a:lstStyle/>
                    <a:p>
                      <a:pPr algn="ctr"/>
                      <a:r>
                        <a:rPr lang="fr-FR" dirty="0">
                          <a:solidFill>
                            <a:schemeClr val="tx1"/>
                          </a:solidFill>
                        </a:rPr>
                        <a:t>AVANCEMENT</a:t>
                      </a:r>
                    </a:p>
                  </a:txBody>
                  <a:tcPr/>
                </a:tc>
                <a:tc>
                  <a:txBody>
                    <a:bodyPr/>
                    <a:lstStyle/>
                    <a:p>
                      <a:pPr algn="ctr"/>
                      <a:endParaRPr lang="fr-FR" dirty="0">
                        <a:solidFill>
                          <a:schemeClr val="tx1"/>
                        </a:solidFill>
                      </a:endParaRPr>
                    </a:p>
                  </a:txBody>
                  <a:tcPr/>
                </a:tc>
                <a:tc>
                  <a:txBody>
                    <a:bodyPr/>
                    <a:lstStyle/>
                    <a:p>
                      <a:pPr algn="ctr"/>
                      <a:r>
                        <a:rPr lang="fr-FR" dirty="0">
                          <a:solidFill>
                            <a:schemeClr val="tx1"/>
                          </a:solidFill>
                        </a:rPr>
                        <a:t>DATE</a:t>
                      </a:r>
                    </a:p>
                  </a:txBody>
                  <a:tcPr/>
                </a:tc>
                <a:tc>
                  <a:txBody>
                    <a:bodyPr/>
                    <a:lstStyle/>
                    <a:p>
                      <a:pPr algn="ctr"/>
                      <a:r>
                        <a:rPr lang="fr-FR" dirty="0">
                          <a:solidFill>
                            <a:schemeClr val="tx1"/>
                          </a:solidFill>
                        </a:rPr>
                        <a:t>23/06/2021</a:t>
                      </a:r>
                    </a:p>
                  </a:txBody>
                  <a:tcPr/>
                </a:tc>
                <a:extLst>
                  <a:ext uri="{0D108BD9-81ED-4DB2-BD59-A6C34878D82A}">
                    <a16:rowId xmlns:a16="http://schemas.microsoft.com/office/drawing/2014/main" val="570420247"/>
                  </a:ext>
                </a:extLst>
              </a:tr>
              <a:tr h="493849">
                <a:tc>
                  <a:txBody>
                    <a:bodyPr/>
                    <a:lstStyle/>
                    <a:p>
                      <a:r>
                        <a:rPr lang="fr-FR" dirty="0"/>
                        <a:t>En-cours</a:t>
                      </a:r>
                    </a:p>
                  </a:txBody>
                  <a:tcPr/>
                </a:tc>
                <a:tc>
                  <a:txBody>
                    <a:bodyPr/>
                    <a:lstStyle/>
                    <a:p>
                      <a:r>
                        <a:rPr lang="fr-FR" dirty="0"/>
                        <a:t>Phase 1 : structuration </a:t>
                      </a:r>
                      <a:r>
                        <a:rPr lang="fr-FR" dirty="0">
                          <a:sym typeface="Wingdings" panose="05000000000000000000" pitchFamily="2" charset="2"/>
                        </a:rPr>
                        <a:t> juin-sept 2021</a:t>
                      </a:r>
                      <a:endParaRPr lang="fr-FR" dirty="0"/>
                    </a:p>
                  </a:txBody>
                  <a:tcPr/>
                </a:tc>
                <a:tc>
                  <a:txBody>
                    <a:bodyPr/>
                    <a:lstStyle/>
                    <a:p>
                      <a:endParaRPr lang="fr-FR"/>
                    </a:p>
                  </a:txBody>
                  <a:tcPr/>
                </a:tc>
                <a:tc>
                  <a:txBody>
                    <a:bodyPr/>
                    <a:lstStyle/>
                    <a:p>
                      <a:r>
                        <a:rPr lang="fr-FR" dirty="0"/>
                        <a:t>Chef de projet</a:t>
                      </a:r>
                    </a:p>
                  </a:txBody>
                  <a:tcPr/>
                </a:tc>
                <a:tc>
                  <a:txBody>
                    <a:bodyPr/>
                    <a:lstStyle/>
                    <a:p>
                      <a:endParaRPr lang="fr-FR" dirty="0"/>
                    </a:p>
                  </a:txBody>
                  <a:tcPr/>
                </a:tc>
                <a:extLst>
                  <a:ext uri="{0D108BD9-81ED-4DB2-BD59-A6C34878D82A}">
                    <a16:rowId xmlns:a16="http://schemas.microsoft.com/office/drawing/2014/main" val="3599932931"/>
                  </a:ext>
                </a:extLst>
              </a:tr>
            </a:tbl>
          </a:graphicData>
        </a:graphic>
      </p:graphicFrame>
      <p:graphicFrame>
        <p:nvGraphicFramePr>
          <p:cNvPr id="9" name="Graphique 8">
            <a:extLst>
              <a:ext uri="{FF2B5EF4-FFF2-40B4-BE49-F238E27FC236}">
                <a16:creationId xmlns:a16="http://schemas.microsoft.com/office/drawing/2014/main" id="{92E56AB6-2639-4098-882A-1A5B1D77762F}"/>
              </a:ext>
            </a:extLst>
          </p:cNvPr>
          <p:cNvGraphicFramePr>
            <a:graphicFrameLocks/>
          </p:cNvGraphicFramePr>
          <p:nvPr>
            <p:extLst/>
          </p:nvPr>
        </p:nvGraphicFramePr>
        <p:xfrm>
          <a:off x="6258197" y="2695255"/>
          <a:ext cx="5707380" cy="33835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p:cNvPicPr>
            <a:picLocks noChangeAspect="1"/>
          </p:cNvPicPr>
          <p:nvPr/>
        </p:nvPicPr>
        <p:blipFill>
          <a:blip r:embed="rId4"/>
          <a:stretch>
            <a:fillRect/>
          </a:stretch>
        </p:blipFill>
        <p:spPr>
          <a:xfrm>
            <a:off x="854113" y="2695254"/>
            <a:ext cx="4754260" cy="3506855"/>
          </a:xfrm>
          <a:prstGeom prst="rect">
            <a:avLst/>
          </a:prstGeom>
        </p:spPr>
      </p:pic>
      <p:sp>
        <p:nvSpPr>
          <p:cNvPr id="4" name="Espace réservé du numéro de diapositive 3"/>
          <p:cNvSpPr>
            <a:spLocks noGrp="1"/>
          </p:cNvSpPr>
          <p:nvPr>
            <p:ph type="sldNum" sz="quarter" idx="12"/>
          </p:nvPr>
        </p:nvSpPr>
        <p:spPr/>
        <p:txBody>
          <a:bodyPr/>
          <a:lstStyle/>
          <a:p>
            <a:fld id="{BD6AFAC6-E241-4170-88BC-A627E638CE6A}" type="slidenum">
              <a:rPr lang="fr-FR" smtClean="0"/>
              <a:t>13</a:t>
            </a:fld>
            <a:endParaRPr lang="fr-FR"/>
          </a:p>
        </p:txBody>
      </p:sp>
    </p:spTree>
    <p:extLst>
      <p:ext uri="{BB962C8B-B14F-4D97-AF65-F5344CB8AC3E}">
        <p14:creationId xmlns:p14="http://schemas.microsoft.com/office/powerpoint/2010/main" val="98279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p:txBody>
          <a:bodyPr/>
          <a:lstStyle/>
          <a:p>
            <a:r>
              <a:rPr lang="fr-FR"/>
              <a:t>PROJET EMPLOI HANDICAP 65/32                           C.CASELLES                20/07/2021</a:t>
            </a:r>
            <a:endParaRPr lang="fr-FR" dirty="0"/>
          </a:p>
        </p:txBody>
      </p:sp>
      <p:sp>
        <p:nvSpPr>
          <p:cNvPr id="14" name="Titre 1"/>
          <p:cNvSpPr txBox="1">
            <a:spLocks/>
          </p:cNvSpPr>
          <p:nvPr/>
        </p:nvSpPr>
        <p:spPr>
          <a:xfrm>
            <a:off x="1244600" y="112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t>POINT PROJET EMPLOI HANDICAP 65/32 : Situation Juin 21 </a:t>
            </a:r>
            <a:r>
              <a:rPr lang="fr-FR" sz="3600" dirty="0"/>
              <a:t>(</a:t>
            </a:r>
            <a:r>
              <a:rPr lang="fr-FR" sz="2800" dirty="0"/>
              <a:t>2/2)</a:t>
            </a:r>
          </a:p>
        </p:txBody>
      </p:sp>
      <p:graphicFrame>
        <p:nvGraphicFramePr>
          <p:cNvPr id="7" name="Tableau 6"/>
          <p:cNvGraphicFramePr>
            <a:graphicFrameLocks noGrp="1"/>
          </p:cNvGraphicFramePr>
          <p:nvPr>
            <p:extLst>
              <p:ext uri="{D42A27DB-BD31-4B8C-83A1-F6EECF244321}">
                <p14:modId xmlns:p14="http://schemas.microsoft.com/office/powerpoint/2010/main" val="210015675"/>
              </p:ext>
            </p:extLst>
          </p:nvPr>
        </p:nvGraphicFramePr>
        <p:xfrm>
          <a:off x="1027194" y="1283373"/>
          <a:ext cx="10023982" cy="1920240"/>
        </p:xfrm>
        <a:graphic>
          <a:graphicData uri="http://schemas.openxmlformats.org/drawingml/2006/table">
            <a:tbl>
              <a:tblPr firstRow="1" bandRow="1">
                <a:tableStyleId>{F2DE63D5-997A-4646-A377-4702673A728D}</a:tableStyleId>
              </a:tblPr>
              <a:tblGrid>
                <a:gridCol w="4973432">
                  <a:extLst>
                    <a:ext uri="{9D8B030D-6E8A-4147-A177-3AD203B41FA5}">
                      <a16:colId xmlns:a16="http://schemas.microsoft.com/office/drawing/2014/main" val="4180305305"/>
                    </a:ext>
                  </a:extLst>
                </a:gridCol>
                <a:gridCol w="5050550">
                  <a:extLst>
                    <a:ext uri="{9D8B030D-6E8A-4147-A177-3AD203B41FA5}">
                      <a16:colId xmlns:a16="http://schemas.microsoft.com/office/drawing/2014/main" val="3414871407"/>
                    </a:ext>
                  </a:extLst>
                </a:gridCol>
              </a:tblGrid>
              <a:tr h="289107">
                <a:tc>
                  <a:txBody>
                    <a:bodyPr/>
                    <a:lstStyle/>
                    <a:p>
                      <a:pPr algn="ctr"/>
                      <a:r>
                        <a:rPr lang="fr-FR" sz="1600" dirty="0">
                          <a:solidFill>
                            <a:schemeClr val="tx1"/>
                          </a:solidFill>
                          <a:latin typeface="Arial" panose="020B0604020202020204" pitchFamily="34" charset="0"/>
                          <a:cs typeface="Arial" panose="020B0604020202020204" pitchFamily="34" charset="0"/>
                        </a:rPr>
                        <a:t>TACHES TERMINEES</a:t>
                      </a:r>
                    </a:p>
                  </a:txBody>
                  <a:tcPr/>
                </a:tc>
                <a:tc>
                  <a:txBody>
                    <a:bodyPr/>
                    <a:lstStyle/>
                    <a:p>
                      <a:pPr algn="ctr"/>
                      <a:r>
                        <a:rPr lang="fr-FR" sz="1600" dirty="0">
                          <a:solidFill>
                            <a:schemeClr val="tx1"/>
                          </a:solidFill>
                          <a:latin typeface="Arial" panose="020B0604020202020204" pitchFamily="34" charset="0"/>
                          <a:cs typeface="Arial" panose="020B0604020202020204" pitchFamily="34" charset="0"/>
                        </a:rPr>
                        <a:t>PROCHAINES</a:t>
                      </a:r>
                      <a:r>
                        <a:rPr lang="fr-FR" sz="1600" baseline="0" dirty="0">
                          <a:solidFill>
                            <a:schemeClr val="tx1"/>
                          </a:solidFill>
                          <a:latin typeface="Arial" panose="020B0604020202020204" pitchFamily="34" charset="0"/>
                          <a:cs typeface="Arial" panose="020B0604020202020204" pitchFamily="34" charset="0"/>
                        </a:rPr>
                        <a:t> ETAPES    Juin/Juillet 2021</a:t>
                      </a:r>
                      <a:endParaRPr lang="fr-FR"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0420247"/>
                  </a:ext>
                </a:extLst>
              </a:tr>
              <a:tr h="1340406">
                <a:tc>
                  <a:txBody>
                    <a:bodyPr/>
                    <a:lstStyle/>
                    <a:p>
                      <a:pPr marL="285750" indent="-285750">
                        <a:buFont typeface="Wingdings" panose="05000000000000000000" pitchFamily="2" charset="2"/>
                        <a:buChar char="§"/>
                      </a:pPr>
                      <a:r>
                        <a:rPr lang="fr-FR" sz="1400" baseline="0" dirty="0">
                          <a:latin typeface="Arial" panose="020B0604020202020204" pitchFamily="34" charset="0"/>
                          <a:cs typeface="Arial" panose="020B0604020202020204" pitchFamily="34" charset="0"/>
                        </a:rPr>
                        <a:t>65% présentations organismes faites</a:t>
                      </a:r>
                    </a:p>
                    <a:p>
                      <a:pPr marL="285750" indent="-285750">
                        <a:buFont typeface="Wingdings" panose="05000000000000000000" pitchFamily="2" charset="2"/>
                        <a:buChar char="§"/>
                      </a:pPr>
                      <a:r>
                        <a:rPr lang="fr-FR" sz="1400" baseline="0" dirty="0">
                          <a:latin typeface="Arial" panose="020B0604020202020204" pitchFamily="34" charset="0"/>
                          <a:cs typeface="Arial" panose="020B0604020202020204" pitchFamily="34" charset="0"/>
                        </a:rPr>
                        <a:t>Analyse stratégie marque;, nom, logo faite avec agence Rouge marketing</a:t>
                      </a:r>
                    </a:p>
                    <a:p>
                      <a:pPr marL="285750" indent="-285750">
                        <a:buFont typeface="Wingdings" panose="05000000000000000000" pitchFamily="2" charset="2"/>
                        <a:buChar char="§"/>
                      </a:pPr>
                      <a:r>
                        <a:rPr lang="fr-FR" sz="1400" baseline="0" dirty="0">
                          <a:latin typeface="Arial" panose="020B0604020202020204" pitchFamily="34" charset="0"/>
                          <a:cs typeface="Arial" panose="020B0604020202020204" pitchFamily="34" charset="0"/>
                        </a:rPr>
                        <a:t>9 cas pilotes en cours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latin typeface="Arial" panose="020B0604020202020204" pitchFamily="34" charset="0"/>
                          <a:cs typeface="Arial" panose="020B0604020202020204" pitchFamily="34" charset="0"/>
                        </a:rPr>
                        <a:t>24/06 Présentation projet député JB </a:t>
                      </a:r>
                      <a:r>
                        <a:rPr lang="fr-FR" sz="1400" dirty="0" err="1">
                          <a:latin typeface="Arial" panose="020B0604020202020204" pitchFamily="34" charset="0"/>
                          <a:cs typeface="Arial" panose="020B0604020202020204" pitchFamily="34" charset="0"/>
                        </a:rPr>
                        <a:t>Sempastous</a:t>
                      </a:r>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fr-FR" sz="140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fr-FR" sz="1400" dirty="0">
                          <a:latin typeface="Arial" panose="020B0604020202020204" pitchFamily="34" charset="0"/>
                          <a:cs typeface="Arial" panose="020B0604020202020204" pitchFamily="34" charset="0"/>
                        </a:rPr>
                        <a:t>29/06 : présentation</a:t>
                      </a:r>
                      <a:r>
                        <a:rPr lang="fr-FR" sz="1400" baseline="0" dirty="0">
                          <a:latin typeface="Arial" panose="020B0604020202020204" pitchFamily="34" charset="0"/>
                          <a:cs typeface="Arial" panose="020B0604020202020204" pitchFamily="34" charset="0"/>
                        </a:rPr>
                        <a:t> projet national</a:t>
                      </a:r>
                    </a:p>
                    <a:p>
                      <a:pPr marL="285750" indent="-285750">
                        <a:buFont typeface="Wingdings" panose="05000000000000000000" pitchFamily="2" charset="2"/>
                        <a:buChar char="§"/>
                      </a:pPr>
                      <a:r>
                        <a:rPr lang="fr-FR" sz="1400" dirty="0">
                          <a:latin typeface="Arial" panose="020B0604020202020204" pitchFamily="34" charset="0"/>
                          <a:cs typeface="Arial" panose="020B0604020202020204" pitchFamily="34" charset="0"/>
                        </a:rPr>
                        <a:t>Finaliser</a:t>
                      </a:r>
                      <a:r>
                        <a:rPr lang="fr-FR" sz="1400" baseline="0" dirty="0">
                          <a:latin typeface="Arial" panose="020B0604020202020204" pitchFamily="34" charset="0"/>
                          <a:cs typeface="Arial" panose="020B0604020202020204" pitchFamily="34" charset="0"/>
                        </a:rPr>
                        <a:t> nom et logo projet  et plan de communication</a:t>
                      </a:r>
                    </a:p>
                    <a:p>
                      <a:pPr marL="285750" indent="-285750">
                        <a:buFont typeface="Wingdings" panose="05000000000000000000" pitchFamily="2" charset="2"/>
                        <a:buChar char="§"/>
                      </a:pPr>
                      <a:r>
                        <a:rPr lang="fr-FR" sz="1400" baseline="0" dirty="0">
                          <a:latin typeface="Arial" panose="020B0604020202020204" pitchFamily="34" charset="0"/>
                          <a:cs typeface="Arial" panose="020B0604020202020204" pitchFamily="34" charset="0"/>
                        </a:rPr>
                        <a:t>Organiser 6°réunion réseau  employeurs (5 Juillet)</a:t>
                      </a:r>
                    </a:p>
                    <a:p>
                      <a:pPr marL="285750" indent="-285750">
                        <a:buFont typeface="Wingdings" panose="05000000000000000000" pitchFamily="2" charset="2"/>
                        <a:buChar char="§"/>
                      </a:pPr>
                      <a:r>
                        <a:rPr lang="fr-FR" sz="1400" baseline="0" dirty="0">
                          <a:latin typeface="Arial" panose="020B0604020202020204" pitchFamily="34" charset="0"/>
                          <a:cs typeface="Arial" panose="020B0604020202020204" pitchFamily="34" charset="0"/>
                        </a:rPr>
                        <a:t>Formaliser organisation des bénévoles (missions, suivi, recrutement) et des cas pilotes (modèle, suivi) </a:t>
                      </a:r>
                    </a:p>
                    <a:p>
                      <a:pPr marL="285750" indent="-285750">
                        <a:buFont typeface="Wingdings" panose="05000000000000000000" pitchFamily="2" charset="2"/>
                        <a:buChar char="§"/>
                      </a:pPr>
                      <a:r>
                        <a:rPr lang="fr-FR" sz="1400" baseline="0" dirty="0">
                          <a:latin typeface="Arial" panose="020B0604020202020204" pitchFamily="34" charset="0"/>
                          <a:cs typeface="Arial" panose="020B0604020202020204" pitchFamily="34" charset="0"/>
                        </a:rPr>
                        <a:t>Définir cas-types suivi en individuel</a:t>
                      </a:r>
                    </a:p>
                    <a:p>
                      <a:pPr marL="285750" indent="-285750">
                        <a:buFont typeface="Wingdings" panose="05000000000000000000" pitchFamily="2" charset="2"/>
                        <a:buChar char="§"/>
                      </a:pPr>
                      <a:endParaRPr lang="fr-FR" sz="14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93293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56651094"/>
              </p:ext>
            </p:extLst>
          </p:nvPr>
        </p:nvGraphicFramePr>
        <p:xfrm>
          <a:off x="1027194" y="5036506"/>
          <a:ext cx="10023982" cy="1158240"/>
        </p:xfrm>
        <a:graphic>
          <a:graphicData uri="http://schemas.openxmlformats.org/drawingml/2006/table">
            <a:tbl>
              <a:tblPr firstRow="1" bandRow="1">
                <a:tableStyleId>{F2DE63D5-997A-4646-A377-4702673A728D}</a:tableStyleId>
              </a:tblPr>
              <a:tblGrid>
                <a:gridCol w="4973432">
                  <a:extLst>
                    <a:ext uri="{9D8B030D-6E8A-4147-A177-3AD203B41FA5}">
                      <a16:colId xmlns:a16="http://schemas.microsoft.com/office/drawing/2014/main" val="4180305305"/>
                    </a:ext>
                  </a:extLst>
                </a:gridCol>
                <a:gridCol w="5050550">
                  <a:extLst>
                    <a:ext uri="{9D8B030D-6E8A-4147-A177-3AD203B41FA5}">
                      <a16:colId xmlns:a16="http://schemas.microsoft.com/office/drawing/2014/main" val="3414871407"/>
                    </a:ext>
                  </a:extLst>
                </a:gridCol>
              </a:tblGrid>
              <a:tr h="130354">
                <a:tc>
                  <a:txBody>
                    <a:bodyPr/>
                    <a:lstStyle/>
                    <a:p>
                      <a:pPr algn="ctr"/>
                      <a:r>
                        <a:rPr lang="fr-FR" sz="1600" dirty="0">
                          <a:solidFill>
                            <a:schemeClr val="tx1"/>
                          </a:solidFill>
                          <a:latin typeface="Arial" panose="020B0604020202020204" pitchFamily="34" charset="0"/>
                          <a:cs typeface="Arial" panose="020B0604020202020204" pitchFamily="34" charset="0"/>
                        </a:rPr>
                        <a:t>RISQUES/PROBLEMES A DISCUTER</a:t>
                      </a:r>
                    </a:p>
                  </a:txBody>
                  <a:tcPr/>
                </a:tc>
                <a:tc>
                  <a:txBody>
                    <a:bodyPr/>
                    <a:lstStyle/>
                    <a:p>
                      <a:pPr algn="ctr"/>
                      <a:r>
                        <a:rPr lang="fr-FR" sz="1600" dirty="0">
                          <a:solidFill>
                            <a:schemeClr val="tx1"/>
                          </a:solidFill>
                          <a:latin typeface="Arial" panose="020B0604020202020204" pitchFamily="34" charset="0"/>
                          <a:cs typeface="Arial" panose="020B0604020202020204" pitchFamily="34" charset="0"/>
                        </a:rPr>
                        <a:t>DECISIONS ATTENDUES</a:t>
                      </a:r>
                    </a:p>
                  </a:txBody>
                  <a:tcPr/>
                </a:tc>
                <a:extLst>
                  <a:ext uri="{0D108BD9-81ED-4DB2-BD59-A6C34878D82A}">
                    <a16:rowId xmlns:a16="http://schemas.microsoft.com/office/drawing/2014/main" val="570420247"/>
                  </a:ext>
                </a:extLst>
              </a:tr>
              <a:tr h="304544">
                <a:tc>
                  <a:txBody>
                    <a:bodyPr/>
                    <a:lstStyle/>
                    <a:p>
                      <a:pPr marL="285750" indent="-285750">
                        <a:buFont typeface="Wingdings" panose="05000000000000000000" pitchFamily="2" charset="2"/>
                        <a:buChar char="§"/>
                      </a:pPr>
                      <a:r>
                        <a:rPr lang="fr-FR" sz="1600" dirty="0">
                          <a:latin typeface="Arial" panose="020B0604020202020204" pitchFamily="34" charset="0"/>
                          <a:cs typeface="Arial" panose="020B0604020202020204" pitchFamily="34" charset="0"/>
                        </a:rPr>
                        <a:t>Les cas pilotes et le suivi du projet vont nécessiter</a:t>
                      </a:r>
                      <a:r>
                        <a:rPr lang="fr-FR" sz="1600" baseline="0" dirty="0">
                          <a:latin typeface="Arial" panose="020B0604020202020204" pitchFamily="34" charset="0"/>
                          <a:cs typeface="Arial" panose="020B0604020202020204" pitchFamily="34" charset="0"/>
                        </a:rPr>
                        <a:t> des ressources </a:t>
                      </a:r>
                      <a:endParaRPr lang="fr-F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sz="1600" dirty="0">
                          <a:latin typeface="Arial" panose="020B0604020202020204" pitchFamily="34" charset="0"/>
                          <a:cs typeface="Arial" panose="020B0604020202020204" pitchFamily="34" charset="0"/>
                        </a:rPr>
                        <a:t>Recherche de subventions à faire</a:t>
                      </a:r>
                    </a:p>
                  </a:txBody>
                  <a:tcPr/>
                </a:tc>
                <a:tc>
                  <a:txBody>
                    <a:bodyPr/>
                    <a:lstStyle/>
                    <a:p>
                      <a:pPr marL="285750" indent="-285750">
                        <a:buFont typeface="Wingdings" panose="05000000000000000000" pitchFamily="2" charset="2"/>
                        <a:buChar char="§"/>
                      </a:pPr>
                      <a:endParaRPr lang="fr-FR" sz="16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932931"/>
                  </a:ext>
                </a:extLst>
              </a:tr>
            </a:tbl>
          </a:graphicData>
        </a:graphic>
      </p:graphicFrame>
      <p:pic>
        <p:nvPicPr>
          <p:cNvPr id="5" name="Image 4"/>
          <p:cNvPicPr>
            <a:picLocks noChangeAspect="1"/>
          </p:cNvPicPr>
          <p:nvPr/>
        </p:nvPicPr>
        <p:blipFill>
          <a:blip r:embed="rId2"/>
          <a:stretch>
            <a:fillRect/>
          </a:stretch>
        </p:blipFill>
        <p:spPr>
          <a:xfrm>
            <a:off x="1864087" y="3167246"/>
            <a:ext cx="7488571" cy="1831266"/>
          </a:xfrm>
          <a:prstGeom prst="rect">
            <a:avLst/>
          </a:prstGeom>
        </p:spPr>
      </p:pic>
      <p:sp>
        <p:nvSpPr>
          <p:cNvPr id="4" name="Espace réservé du numéro de diapositive 3"/>
          <p:cNvSpPr>
            <a:spLocks noGrp="1"/>
          </p:cNvSpPr>
          <p:nvPr>
            <p:ph type="sldNum" sz="quarter" idx="12"/>
          </p:nvPr>
        </p:nvSpPr>
        <p:spPr/>
        <p:txBody>
          <a:bodyPr/>
          <a:lstStyle/>
          <a:p>
            <a:fld id="{BD6AFAC6-E241-4170-88BC-A627E638CE6A}" type="slidenum">
              <a:rPr lang="fr-FR" smtClean="0"/>
              <a:t>14</a:t>
            </a:fld>
            <a:endParaRPr lang="fr-FR"/>
          </a:p>
        </p:txBody>
      </p:sp>
    </p:spTree>
    <p:extLst>
      <p:ext uri="{BB962C8B-B14F-4D97-AF65-F5344CB8AC3E}">
        <p14:creationId xmlns:p14="http://schemas.microsoft.com/office/powerpoint/2010/main" val="39504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838200" y="2629692"/>
            <a:ext cx="10515600" cy="2809875"/>
          </a:xfrm>
        </p:spPr>
        <p:txBody>
          <a:bodyPr>
            <a:normAutofit/>
          </a:bodyPr>
          <a:lstStyle/>
          <a:p>
            <a:pPr marL="0" indent="0">
              <a:buNone/>
            </a:pPr>
            <a:r>
              <a:rPr lang="fr-FR" u="sng" dirty="0"/>
              <a:t>Besoins en ressources </a:t>
            </a:r>
          </a:p>
          <a:p>
            <a:pPr marL="0" indent="0">
              <a:buNone/>
            </a:pPr>
            <a:r>
              <a:rPr lang="fr-FR" dirty="0"/>
              <a:t>Le déploiement du projet va nécessiter des ressources :</a:t>
            </a:r>
          </a:p>
          <a:p>
            <a:pPr>
              <a:buFont typeface="Wingdings" panose="05000000000000000000" pitchFamily="2" charset="2"/>
              <a:buChar char="§"/>
            </a:pPr>
            <a:r>
              <a:rPr lang="fr-FR" dirty="0"/>
              <a:t>Suivi administratif ( organisation réunions, suivi des actions des membres et des bénévoles,…)</a:t>
            </a:r>
          </a:p>
          <a:p>
            <a:pPr>
              <a:buFont typeface="Wingdings" panose="05000000000000000000" pitchFamily="2" charset="2"/>
              <a:buChar char="§"/>
            </a:pPr>
            <a:r>
              <a:rPr lang="fr-FR" dirty="0"/>
              <a:t>Ponctuellement, d’analyse de données (marché des demandeurs d’</a:t>
            </a:r>
            <a:r>
              <a:rPr lang="fr-FR" dirty="0" err="1"/>
              <a:t>emploi,offres</a:t>
            </a:r>
            <a:r>
              <a:rPr lang="fr-FR" dirty="0"/>
              <a:t>,…)</a:t>
            </a:r>
          </a:p>
          <a:p>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15</a:t>
            </a:fld>
            <a:endParaRPr lang="fr-FR"/>
          </a:p>
        </p:txBody>
      </p:sp>
    </p:spTree>
    <p:extLst>
      <p:ext uri="{BB962C8B-B14F-4D97-AF65-F5344CB8AC3E}">
        <p14:creationId xmlns:p14="http://schemas.microsoft.com/office/powerpoint/2010/main" val="117074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838200" y="2629692"/>
            <a:ext cx="10515600" cy="2809875"/>
          </a:xfrm>
        </p:spPr>
        <p:txBody>
          <a:bodyPr>
            <a:normAutofit lnSpcReduction="10000"/>
          </a:bodyPr>
          <a:lstStyle/>
          <a:p>
            <a:pPr marL="0" indent="0">
              <a:buNone/>
            </a:pPr>
            <a:r>
              <a:rPr lang="fr-FR" u="sng" dirty="0"/>
              <a:t>Accompagnements individuels de demandeurs d’emploi </a:t>
            </a:r>
            <a:r>
              <a:rPr lang="fr-FR" dirty="0"/>
              <a:t>: </a:t>
            </a:r>
          </a:p>
          <a:p>
            <a:pPr>
              <a:buFontTx/>
              <a:buChar char="-"/>
            </a:pPr>
            <a:r>
              <a:rPr lang="fr-FR" dirty="0"/>
              <a:t>7 en cours (dont 1 avec Mission locale et 1 avec SAVS Gers)</a:t>
            </a:r>
          </a:p>
          <a:p>
            <a:pPr>
              <a:buFontTx/>
              <a:buChar char="-"/>
            </a:pPr>
            <a:r>
              <a:rPr lang="fr-FR" dirty="0"/>
              <a:t>3 en attente (à contacter).</a:t>
            </a:r>
          </a:p>
          <a:p>
            <a:pPr marL="0" indent="0">
              <a:buNone/>
            </a:pPr>
            <a:endParaRPr lang="fr-FR" dirty="0"/>
          </a:p>
          <a:p>
            <a:pPr marL="0" indent="0">
              <a:buNone/>
            </a:pPr>
            <a:r>
              <a:rPr lang="fr-FR" u="sng" dirty="0"/>
              <a:t>Profils </a:t>
            </a:r>
            <a:r>
              <a:rPr lang="fr-FR" dirty="0"/>
              <a:t>: recherche d’emploi en milieu ordinaire et en  ESAT, 1° emploi ou reconversion.</a:t>
            </a:r>
          </a:p>
          <a:p>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16</a:t>
            </a:fld>
            <a:endParaRPr lang="fr-FR"/>
          </a:p>
        </p:txBody>
      </p:sp>
    </p:spTree>
    <p:extLst>
      <p:ext uri="{BB962C8B-B14F-4D97-AF65-F5344CB8AC3E}">
        <p14:creationId xmlns:p14="http://schemas.microsoft.com/office/powerpoint/2010/main" val="186194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838200" y="1388268"/>
            <a:ext cx="10515600" cy="4351338"/>
          </a:xfrm>
        </p:spPr>
        <p:txBody>
          <a:bodyPr/>
          <a:lstStyle/>
          <a:p>
            <a:r>
              <a:rPr lang="fr-FR" dirty="0"/>
              <a:t>Macro-planning </a:t>
            </a:r>
            <a:r>
              <a:rPr lang="fr-FR" sz="2400" dirty="0"/>
              <a:t>(en marron les domaines d’action prévus ce trimestre)</a:t>
            </a:r>
            <a:endParaRPr lang="fr-FR" dirty="0"/>
          </a:p>
        </p:txBody>
      </p:sp>
      <p:pic>
        <p:nvPicPr>
          <p:cNvPr id="7" name="Image 6"/>
          <p:cNvPicPr>
            <a:picLocks noChangeAspect="1"/>
          </p:cNvPicPr>
          <p:nvPr/>
        </p:nvPicPr>
        <p:blipFill>
          <a:blip r:embed="rId2"/>
          <a:stretch>
            <a:fillRect/>
          </a:stretch>
        </p:blipFill>
        <p:spPr>
          <a:xfrm>
            <a:off x="1670394" y="1715031"/>
            <a:ext cx="8235606" cy="4641319"/>
          </a:xfrm>
          <a:prstGeom prst="rect">
            <a:avLst/>
          </a:prstGeom>
        </p:spPr>
      </p:pic>
      <p:sp>
        <p:nvSpPr>
          <p:cNvPr id="5" name="Espace réservé du numéro de diapositive 4"/>
          <p:cNvSpPr>
            <a:spLocks noGrp="1"/>
          </p:cNvSpPr>
          <p:nvPr>
            <p:ph type="sldNum" sz="quarter" idx="12"/>
          </p:nvPr>
        </p:nvSpPr>
        <p:spPr/>
        <p:txBody>
          <a:bodyPr/>
          <a:lstStyle/>
          <a:p>
            <a:fld id="{BD6AFAC6-E241-4170-88BC-A627E638CE6A}" type="slidenum">
              <a:rPr lang="fr-FR" smtClean="0"/>
              <a:t>17</a:t>
            </a:fld>
            <a:endParaRPr lang="fr-FR"/>
          </a:p>
        </p:txBody>
      </p:sp>
    </p:spTree>
    <p:extLst>
      <p:ext uri="{BB962C8B-B14F-4D97-AF65-F5344CB8AC3E}">
        <p14:creationId xmlns:p14="http://schemas.microsoft.com/office/powerpoint/2010/main" val="41494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838200" y="1388268"/>
            <a:ext cx="10515600" cy="4351338"/>
          </a:xfrm>
        </p:spPr>
        <p:txBody>
          <a:bodyPr/>
          <a:lstStyle/>
          <a:p>
            <a:pPr marL="0" indent="0">
              <a:buNone/>
            </a:pPr>
            <a:r>
              <a:rPr lang="fr-FR" dirty="0"/>
              <a:t>Quelques actions en cours :</a:t>
            </a:r>
          </a:p>
          <a:p>
            <a:endParaRPr lang="fr-FR" dirty="0"/>
          </a:p>
          <a:p>
            <a:r>
              <a:rPr lang="fr-FR" dirty="0"/>
              <a:t>Objectif : consolider la structure du projet avant de déployer le réseau</a:t>
            </a:r>
          </a:p>
          <a:p>
            <a:pPr lvl="1"/>
            <a:r>
              <a:rPr lang="fr-FR" dirty="0"/>
              <a:t>Imaginer une méthode pour organiser les actions bénévoles avec les membres employeurs, demandeurs emploi et autres</a:t>
            </a:r>
          </a:p>
          <a:p>
            <a:pPr lvl="1"/>
            <a:r>
              <a:rPr lang="fr-FR" dirty="0"/>
              <a:t>Déployer les contacts avec les organismes d’insertion et Territoire zéro chômeur</a:t>
            </a:r>
          </a:p>
          <a:p>
            <a:pPr lvl="1"/>
            <a:r>
              <a:rPr lang="fr-FR" dirty="0"/>
              <a:t>Identifier les sources d’information en régional et national pour répondre aux questions des employeurs et des demandeurs d’emploi RQTH.</a:t>
            </a:r>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18</a:t>
            </a:fld>
            <a:endParaRPr lang="fr-FR"/>
          </a:p>
        </p:txBody>
      </p:sp>
    </p:spTree>
    <p:extLst>
      <p:ext uri="{BB962C8B-B14F-4D97-AF65-F5344CB8AC3E}">
        <p14:creationId xmlns:p14="http://schemas.microsoft.com/office/powerpoint/2010/main" val="44898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584200" y="1454592"/>
            <a:ext cx="10515600" cy="2809875"/>
          </a:xfrm>
        </p:spPr>
        <p:txBody>
          <a:bodyPr>
            <a:normAutofit lnSpcReduction="10000"/>
          </a:bodyPr>
          <a:lstStyle/>
          <a:p>
            <a:pPr marL="0" indent="0" algn="ctr">
              <a:buNone/>
            </a:pPr>
            <a:r>
              <a:rPr lang="fr-FR" dirty="0"/>
              <a:t>NOM et LOGO étudiés</a:t>
            </a:r>
          </a:p>
          <a:p>
            <a:pPr marL="0" indent="0" algn="just">
              <a:buNone/>
            </a:pPr>
            <a:r>
              <a:rPr lang="fr-FR" sz="2000" dirty="0"/>
              <a:t>L’analyse a été réalisée par l’agence Rouge marketing, membre du réseau Emploi-handicap, ce qui a permis d’avoir une proposition professionnelle basée sur une étude de stratégie de marque et de vérifier que le nom et le logo ne poseraient pas de problème si leur utilisation était étendue hors région.</a:t>
            </a:r>
          </a:p>
          <a:p>
            <a:pPr marL="0" indent="0" algn="just">
              <a:buNone/>
            </a:pPr>
            <a:r>
              <a:rPr lang="fr-FR" sz="2000" dirty="0"/>
              <a:t>Les couleurs seront affinées avec la charte graphique de l’APF France handicap (ce sont des couleurs autorisées).</a:t>
            </a:r>
          </a:p>
          <a:p>
            <a:pPr marL="0" indent="0" algn="just">
              <a:buNone/>
            </a:pPr>
            <a:r>
              <a:rPr lang="fr-FR" sz="2000" dirty="0"/>
              <a:t>Suite aux échanges: nom et logo validés sous réserve de les compléter par une mention du type « par APF France handicap et son réseau de partenaires » : à étudier avec l’agence Rouge marketing.</a:t>
            </a:r>
          </a:p>
          <a:p>
            <a:endParaRPr lang="fr-FR" dirty="0"/>
          </a:p>
        </p:txBody>
      </p:sp>
      <p:pic>
        <p:nvPicPr>
          <p:cNvPr id="5" name="Image 4"/>
          <p:cNvPicPr>
            <a:picLocks noChangeAspect="1"/>
          </p:cNvPicPr>
          <p:nvPr/>
        </p:nvPicPr>
        <p:blipFill>
          <a:blip r:embed="rId2"/>
          <a:stretch>
            <a:fillRect/>
          </a:stretch>
        </p:blipFill>
        <p:spPr>
          <a:xfrm>
            <a:off x="838200" y="4188452"/>
            <a:ext cx="3898260" cy="1521069"/>
          </a:xfrm>
          <a:prstGeom prst="rect">
            <a:avLst/>
          </a:prstGeom>
        </p:spPr>
      </p:pic>
      <p:pic>
        <p:nvPicPr>
          <p:cNvPr id="6" name="Image 5"/>
          <p:cNvPicPr>
            <a:picLocks noChangeAspect="1"/>
          </p:cNvPicPr>
          <p:nvPr/>
        </p:nvPicPr>
        <p:blipFill>
          <a:blip r:embed="rId3"/>
          <a:stretch>
            <a:fillRect/>
          </a:stretch>
        </p:blipFill>
        <p:spPr>
          <a:xfrm>
            <a:off x="6769740" y="4348028"/>
            <a:ext cx="3646800" cy="1541907"/>
          </a:xfrm>
          <a:prstGeom prst="rect">
            <a:avLst/>
          </a:prstGeom>
        </p:spPr>
      </p:pic>
      <p:sp>
        <p:nvSpPr>
          <p:cNvPr id="7" name="Espace réservé du numéro de diapositive 6"/>
          <p:cNvSpPr>
            <a:spLocks noGrp="1"/>
          </p:cNvSpPr>
          <p:nvPr>
            <p:ph type="sldNum" sz="quarter" idx="12"/>
          </p:nvPr>
        </p:nvSpPr>
        <p:spPr/>
        <p:txBody>
          <a:bodyPr/>
          <a:lstStyle/>
          <a:p>
            <a:fld id="{BD6AFAC6-E241-4170-88BC-A627E638CE6A}" type="slidenum">
              <a:rPr lang="fr-FR" smtClean="0"/>
              <a:t>19</a:t>
            </a:fld>
            <a:endParaRPr lang="fr-FR"/>
          </a:p>
        </p:txBody>
      </p:sp>
    </p:spTree>
    <p:extLst>
      <p:ext uri="{BB962C8B-B14F-4D97-AF65-F5344CB8AC3E}">
        <p14:creationId xmlns:p14="http://schemas.microsoft.com/office/powerpoint/2010/main" val="216846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302A2-FF0E-9444-99C2-5171AD81ED3D}"/>
              </a:ext>
            </a:extLst>
          </p:cNvPr>
          <p:cNvSpPr>
            <a:spLocks noGrp="1"/>
          </p:cNvSpPr>
          <p:nvPr>
            <p:ph type="title"/>
          </p:nvPr>
        </p:nvSpPr>
        <p:spPr>
          <a:xfrm>
            <a:off x="5129052" y="467834"/>
            <a:ext cx="3457320" cy="723654"/>
          </a:xfrm>
        </p:spPr>
        <p:txBody>
          <a:bodyPr anchor="b">
            <a:normAutofit/>
          </a:bodyPr>
          <a:lstStyle/>
          <a:p>
            <a:pPr algn="ctr"/>
            <a:r>
              <a:rPr lang="fr-FR" sz="3600" dirty="0">
                <a:solidFill>
                  <a:srgbClr val="44546A"/>
                </a:solidFill>
                <a:latin typeface="Arial" panose="020B0604020202020204" pitchFamily="34" charset="0"/>
                <a:cs typeface="Arial" panose="020B0604020202020204" pitchFamily="34" charset="0"/>
              </a:rPr>
              <a:t>SOMMAIRE</a:t>
            </a:r>
          </a:p>
        </p:txBody>
      </p:sp>
      <p:sp>
        <p:nvSpPr>
          <p:cNvPr id="3" name="Espace réservé du contenu 2">
            <a:extLst>
              <a:ext uri="{FF2B5EF4-FFF2-40B4-BE49-F238E27FC236}">
                <a16:creationId xmlns:a16="http://schemas.microsoft.com/office/drawing/2014/main" id="{AFD71FE4-A0C2-7541-A5EE-C58922F8B79D}"/>
              </a:ext>
            </a:extLst>
          </p:cNvPr>
          <p:cNvSpPr>
            <a:spLocks noGrp="1"/>
          </p:cNvSpPr>
          <p:nvPr>
            <p:ph idx="1"/>
          </p:nvPr>
        </p:nvSpPr>
        <p:spPr>
          <a:xfrm>
            <a:off x="152870" y="1240778"/>
            <a:ext cx="11820867" cy="1692259"/>
          </a:xfrm>
          <a:ln>
            <a:solidFill>
              <a:schemeClr val="tx2"/>
            </a:solidFill>
          </a:ln>
        </p:spPr>
        <p:txBody>
          <a:bodyPr>
            <a:normAutofit fontScale="85000" lnSpcReduction="20000"/>
          </a:body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La présentation du projet Emploi-handicap 65 a lieu lors de 2 réunions tenues les 29 juin et 6 juillet 2021 (</a:t>
            </a:r>
            <a:r>
              <a:rPr lang="fr-FR" sz="1800" dirty="0" err="1">
                <a:solidFill>
                  <a:schemeClr val="tx2"/>
                </a:solidFill>
                <a:latin typeface="Arial" panose="020B0604020202020204" pitchFamily="34" charset="0"/>
                <a:cs typeface="Arial" panose="020B0604020202020204" pitchFamily="34" charset="0"/>
              </a:rPr>
              <a:t>cf</a:t>
            </a:r>
            <a:r>
              <a:rPr lang="fr-FR" sz="1800" dirty="0">
                <a:solidFill>
                  <a:schemeClr val="tx2"/>
                </a:solidFill>
                <a:latin typeface="Arial" panose="020B0604020202020204" pitchFamily="34" charset="0"/>
                <a:cs typeface="Arial" panose="020B0604020202020204" pitchFamily="34" charset="0"/>
              </a:rPr>
              <a:t> planches présentées ci-après).</a:t>
            </a:r>
          </a:p>
          <a:p>
            <a:r>
              <a:rPr lang="fr-FR" sz="1800" dirty="0">
                <a:solidFill>
                  <a:schemeClr val="tx2"/>
                </a:solidFill>
                <a:latin typeface="Arial" panose="020B0604020202020204" pitchFamily="34" charset="0"/>
                <a:cs typeface="Arial" panose="020B0604020202020204" pitchFamily="34" charset="0"/>
              </a:rPr>
              <a:t>Participantes :</a:t>
            </a:r>
          </a:p>
          <a:p>
            <a:pPr lvl="1"/>
            <a:r>
              <a:rPr lang="fr-FR" sz="1400" dirty="0">
                <a:solidFill>
                  <a:schemeClr val="tx2"/>
                </a:solidFill>
                <a:latin typeface="Arial" panose="020B0604020202020204" pitchFamily="34" charset="0"/>
                <a:cs typeface="Arial" panose="020B0604020202020204" pitchFamily="34" charset="0"/>
              </a:rPr>
              <a:t>Frédérique Fournier ,cheffe projet Emploi</a:t>
            </a:r>
          </a:p>
          <a:p>
            <a:pPr lvl="1">
              <a:spcBef>
                <a:spcPts val="0"/>
              </a:spcBef>
            </a:pPr>
            <a:r>
              <a:rPr lang="fr-FR" sz="1400" dirty="0">
                <a:solidFill>
                  <a:schemeClr val="tx2"/>
                </a:solidFill>
                <a:latin typeface="Arial" panose="020B0604020202020204" pitchFamily="34" charset="0"/>
                <a:cs typeface="Arial" panose="020B0604020202020204" pitchFamily="34" charset="0"/>
              </a:rPr>
              <a:t>Aurélie Corbin,</a:t>
            </a:r>
            <a:r>
              <a:rPr lang="fr-FR" dirty="0"/>
              <a:t> </a:t>
            </a:r>
            <a:r>
              <a:rPr lang="fr-FR" sz="1400" dirty="0">
                <a:solidFill>
                  <a:schemeClr val="tx2"/>
                </a:solidFill>
                <a:latin typeface="Arial" panose="020B0604020202020204" pitchFamily="34" charset="0"/>
                <a:cs typeface="Arial" panose="020B0604020202020204" pitchFamily="34" charset="0"/>
              </a:rPr>
              <a:t>Responsable Régionale de l’Offre de Service Direction régionale Occitanie</a:t>
            </a:r>
          </a:p>
          <a:p>
            <a:pPr lvl="1"/>
            <a:r>
              <a:rPr lang="fr-FR" sz="1400" dirty="0">
                <a:solidFill>
                  <a:schemeClr val="tx2"/>
                </a:solidFill>
                <a:latin typeface="Arial" panose="020B0604020202020204" pitchFamily="34" charset="0"/>
                <a:cs typeface="Arial" panose="020B0604020202020204" pitchFamily="34" charset="0"/>
              </a:rPr>
              <a:t>Odile Le Galliotte, Directrice Territoriale des Actions Associatives Gers et Hautes Pyrénées</a:t>
            </a:r>
          </a:p>
          <a:p>
            <a:pPr lvl="1"/>
            <a:r>
              <a:rPr lang="fr-FR" sz="1400" dirty="0">
                <a:solidFill>
                  <a:schemeClr val="tx2"/>
                </a:solidFill>
                <a:latin typeface="Arial" panose="020B0604020202020204" pitchFamily="34" charset="0"/>
                <a:cs typeface="Arial" panose="020B0604020202020204" pitchFamily="34" charset="0"/>
              </a:rPr>
              <a:t>Christine </a:t>
            </a:r>
            <a:r>
              <a:rPr lang="fr-FR" sz="1400" dirty="0" err="1">
                <a:solidFill>
                  <a:schemeClr val="tx2"/>
                </a:solidFill>
                <a:latin typeface="Arial" panose="020B0604020202020204" pitchFamily="34" charset="0"/>
                <a:cs typeface="Arial" panose="020B0604020202020204" pitchFamily="34" charset="0"/>
              </a:rPr>
              <a:t>Caselles</a:t>
            </a:r>
            <a:r>
              <a:rPr lang="fr-FR" sz="1400" dirty="0">
                <a:solidFill>
                  <a:schemeClr val="tx2"/>
                </a:solidFill>
                <a:latin typeface="Arial" panose="020B0604020202020204" pitchFamily="34" charset="0"/>
                <a:cs typeface="Arial" panose="020B0604020202020204" pitchFamily="34" charset="0"/>
              </a:rPr>
              <a:t>, chef de projet Emploi-handicap 65/32 (mécénat de compétences Safran)</a:t>
            </a: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5" name="Espace réservé du contenu 2">
            <a:extLst>
              <a:ext uri="{FF2B5EF4-FFF2-40B4-BE49-F238E27FC236}">
                <a16:creationId xmlns:a16="http://schemas.microsoft.com/office/drawing/2014/main" id="{AFD71FE4-A0C2-7541-A5EE-C58922F8B79D}"/>
              </a:ext>
            </a:extLst>
          </p:cNvPr>
          <p:cNvSpPr txBox="1">
            <a:spLocks/>
          </p:cNvSpPr>
          <p:nvPr/>
        </p:nvSpPr>
        <p:spPr>
          <a:xfrm>
            <a:off x="152870" y="2982327"/>
            <a:ext cx="11820867" cy="3299549"/>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Suite aux échanges, principaux points :</a:t>
            </a:r>
          </a:p>
          <a:p>
            <a:pPr lvl="1"/>
            <a:r>
              <a:rPr lang="fr-FR" sz="1400" dirty="0">
                <a:solidFill>
                  <a:schemeClr val="tx2"/>
                </a:solidFill>
                <a:latin typeface="Arial" panose="020B0604020202020204" pitchFamily="34" charset="0"/>
                <a:cs typeface="Arial" panose="020B0604020202020204" pitchFamily="34" charset="0"/>
              </a:rPr>
              <a:t>Le projet , fondé sur le déploiement d’un réseau d’employeurs actifs rencontre un très bon accueil, en particulier des petites entreprises. Basé sur le principe d’actions concrètes faites en commun, il contribue à faire changer le regard sur le handicap et donne du sens. </a:t>
            </a:r>
          </a:p>
          <a:p>
            <a:pPr lvl="1"/>
            <a:r>
              <a:rPr lang="fr-FR" sz="1400" dirty="0">
                <a:solidFill>
                  <a:schemeClr val="tx2"/>
                </a:solidFill>
                <a:latin typeface="Arial" panose="020B0604020202020204" pitchFamily="34" charset="0"/>
                <a:cs typeface="Arial" panose="020B0604020202020204" pitchFamily="34" charset="0"/>
              </a:rPr>
              <a:t>Le nom et logo vont être complétés par une mention de type « par APF France handicap et son réseau de partenaires ». Ce qui permet de garder une identité propre au projet « Emploi-handicap » tout en faisant apparaître le rôle-clé de APF France handicap et en intégrant d’autres partenaires, associatifs entre autres. La version finale sera validée au niveau régional et la responsable de communication régionale s’assurera de la compatibilité avec les recommandations de la communication nationale.</a:t>
            </a:r>
          </a:p>
          <a:p>
            <a:pPr lvl="1"/>
            <a:r>
              <a:rPr lang="fr-FR" sz="1400" dirty="0">
                <a:solidFill>
                  <a:schemeClr val="tx2"/>
                </a:solidFill>
                <a:latin typeface="Arial" panose="020B0604020202020204" pitchFamily="34" charset="0"/>
                <a:cs typeface="Arial" panose="020B0604020202020204" pitchFamily="34" charset="0"/>
              </a:rPr>
              <a:t>Un point spécifique sera fait rapidement avec Vincent </a:t>
            </a:r>
            <a:r>
              <a:rPr lang="fr-FR" sz="1400" dirty="0" err="1">
                <a:solidFill>
                  <a:schemeClr val="tx2"/>
                </a:solidFill>
                <a:latin typeface="Arial" panose="020B0604020202020204" pitchFamily="34" charset="0"/>
                <a:cs typeface="Arial" panose="020B0604020202020204" pitchFamily="34" charset="0"/>
              </a:rPr>
              <a:t>Hivernat</a:t>
            </a:r>
            <a:r>
              <a:rPr lang="fr-FR" sz="1400" dirty="0">
                <a:solidFill>
                  <a:schemeClr val="tx2"/>
                </a:solidFill>
                <a:latin typeface="Arial" panose="020B0604020202020204" pitchFamily="34" charset="0"/>
                <a:cs typeface="Arial" panose="020B0604020202020204" pitchFamily="34" charset="0"/>
              </a:rPr>
              <a:t>, responsable de service Emploi et Conseil Occitanie pour mettre en place les synergies entre ce projet et les dispositifs ou outils existants au niveau régional.</a:t>
            </a:r>
          </a:p>
          <a:p>
            <a:pPr lvl="1"/>
            <a:r>
              <a:rPr lang="fr-FR" sz="1400" dirty="0">
                <a:solidFill>
                  <a:schemeClr val="tx2"/>
                </a:solidFill>
                <a:latin typeface="Arial" panose="020B0604020202020204" pitchFamily="34" charset="0"/>
                <a:cs typeface="Arial" panose="020B0604020202020204" pitchFamily="34" charset="0"/>
              </a:rPr>
              <a:t>Ressources : les ressources en administratif sont le point-clé de la réussite du déploiement de projet. La difficulté en est le financement, la délégation ayant fait le maximum de ses possibilités à ce jour. Par ailleurs, Frédérique Fournier se renseigne pour savoir si une forme d’appui pourrait être faite au niveau national.</a:t>
            </a:r>
          </a:p>
          <a:p>
            <a:pPr lvl="1"/>
            <a:r>
              <a:rPr lang="fr-FR" sz="1400" dirty="0">
                <a:solidFill>
                  <a:schemeClr val="tx2"/>
                </a:solidFill>
                <a:latin typeface="Arial" panose="020B0604020202020204" pitchFamily="34" charset="0"/>
                <a:cs typeface="Arial" panose="020B0604020202020204" pitchFamily="34" charset="0"/>
              </a:rPr>
              <a:t>Financement : les demandes de financement sont à lancer, actions prévues auprès des fondations privées . Voir aussi possibilité de financement du Conseil Régional sur les actions innovantes, Aurélie Corbin se renseigne sur les possibilités de co-financement avec l’</a:t>
            </a:r>
            <a:r>
              <a:rPr lang="fr-FR" sz="1400" dirty="0" err="1">
                <a:solidFill>
                  <a:schemeClr val="tx2"/>
                </a:solidFill>
                <a:latin typeface="Arial" panose="020B0604020202020204" pitchFamily="34" charset="0"/>
                <a:cs typeface="Arial" panose="020B0604020202020204" pitchFamily="34" charset="0"/>
              </a:rPr>
              <a:t>Agefiph</a:t>
            </a:r>
            <a:r>
              <a:rPr lang="fr-FR" sz="1400" dirty="0">
                <a:solidFill>
                  <a:schemeClr val="tx2"/>
                </a:solidFill>
                <a:latin typeface="Arial" panose="020B0604020202020204" pitchFamily="34" charset="0"/>
                <a:cs typeface="Arial" panose="020B0604020202020204" pitchFamily="34" charset="0"/>
              </a:rPr>
              <a:t>.</a:t>
            </a:r>
          </a:p>
          <a:p>
            <a:pPr lvl="1"/>
            <a:endParaRPr lang="fr-FR" sz="1400" dirty="0">
              <a:solidFill>
                <a:schemeClr val="tx2"/>
              </a:solidFill>
              <a:latin typeface="Arial" panose="020B0604020202020204" pitchFamily="34" charset="0"/>
              <a:cs typeface="Arial" panose="020B0604020202020204" pitchFamily="34" charset="0"/>
            </a:endParaRPr>
          </a:p>
          <a:p>
            <a:pPr lvl="1"/>
            <a:endParaRPr lang="fr-FR" sz="1400" dirty="0">
              <a:solidFill>
                <a:schemeClr val="tx2"/>
              </a:solidFill>
              <a:latin typeface="Arial" panose="020B0604020202020204" pitchFamily="34" charset="0"/>
              <a:cs typeface="Arial" panose="020B0604020202020204" pitchFamily="34" charset="0"/>
            </a:endParaRPr>
          </a:p>
          <a:p>
            <a:pPr marL="0" indent="0">
              <a:buNone/>
            </a:pPr>
            <a:endParaRPr lang="fr-FR" sz="18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a:t>
            </a:fld>
            <a:endParaRPr lang="fr-FR"/>
          </a:p>
        </p:txBody>
      </p:sp>
    </p:spTree>
    <p:extLst>
      <p:ext uri="{BB962C8B-B14F-4D97-AF65-F5344CB8AC3E}">
        <p14:creationId xmlns:p14="http://schemas.microsoft.com/office/powerpoint/2010/main" val="2227477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838200" y="2629692"/>
            <a:ext cx="10515600" cy="2809875"/>
          </a:xfrm>
        </p:spPr>
        <p:txBody>
          <a:bodyPr/>
          <a:lstStyle/>
          <a:p>
            <a:pPr marL="0" indent="0" algn="ctr">
              <a:buNone/>
            </a:pPr>
            <a:r>
              <a:rPr lang="fr-FR" dirty="0"/>
              <a:t>ECHANGES</a:t>
            </a:r>
          </a:p>
          <a:p>
            <a:pPr marL="0" indent="0" algn="ctr">
              <a:buNone/>
            </a:pPr>
            <a:endParaRPr lang="fr-FR" dirty="0"/>
          </a:p>
          <a:p>
            <a:pPr marL="0" indent="0" algn="ctr">
              <a:buNone/>
            </a:pPr>
            <a:r>
              <a:rPr lang="fr-FR" dirty="0"/>
              <a:t>Voir points principaux en page 2</a:t>
            </a:r>
          </a:p>
          <a:p>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20</a:t>
            </a:fld>
            <a:endParaRPr lang="fr-FR"/>
          </a:p>
        </p:txBody>
      </p:sp>
    </p:spTree>
    <p:extLst>
      <p:ext uri="{BB962C8B-B14F-4D97-AF65-F5344CB8AC3E}">
        <p14:creationId xmlns:p14="http://schemas.microsoft.com/office/powerpoint/2010/main" val="376055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latin typeface="Arial" panose="020B0604020202020204" pitchFamily="34" charset="0"/>
                <a:cs typeface="Arial" panose="020B0604020202020204" pitchFamily="34" charset="0"/>
              </a:rPr>
              <a:t>PROJET EMPLOI HANDICAP 65/32</a:t>
            </a:r>
          </a:p>
        </p:txBody>
      </p:sp>
      <p:sp>
        <p:nvSpPr>
          <p:cNvPr id="4" name="Espace réservé du contenu 3"/>
          <p:cNvSpPr>
            <a:spLocks noGrp="1"/>
          </p:cNvSpPr>
          <p:nvPr>
            <p:ph idx="1"/>
          </p:nvPr>
        </p:nvSpPr>
        <p:spPr>
          <a:xfrm>
            <a:off x="838200" y="2629692"/>
            <a:ext cx="10515600" cy="2809875"/>
          </a:xfrm>
        </p:spPr>
        <p:txBody>
          <a:bodyPr/>
          <a:lstStyle/>
          <a:p>
            <a:pPr marL="0" indent="0" algn="ctr">
              <a:buNone/>
            </a:pPr>
            <a:r>
              <a:rPr lang="fr-FR" dirty="0"/>
              <a:t>ANNEXES  : Description détaillée du projet</a:t>
            </a:r>
          </a:p>
          <a:p>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21</a:t>
            </a:fld>
            <a:endParaRPr lang="fr-FR"/>
          </a:p>
        </p:txBody>
      </p:sp>
    </p:spTree>
    <p:extLst>
      <p:ext uri="{BB962C8B-B14F-4D97-AF65-F5344CB8AC3E}">
        <p14:creationId xmlns:p14="http://schemas.microsoft.com/office/powerpoint/2010/main" val="101053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39FE7-8814-1543-B131-12A2EA0D6D65}"/>
              </a:ext>
            </a:extLst>
          </p:cNvPr>
          <p:cNvSpPr>
            <a:spLocks noGrp="1"/>
          </p:cNvSpPr>
          <p:nvPr>
            <p:ph type="title"/>
          </p:nvPr>
        </p:nvSpPr>
        <p:spPr>
          <a:xfrm>
            <a:off x="6769740" y="501648"/>
            <a:ext cx="3422693" cy="4480811"/>
          </a:xfrm>
        </p:spPr>
        <p:txBody>
          <a:bodyPr anchor="ctr">
            <a:normAutofit/>
          </a:bodyPr>
          <a:lstStyle/>
          <a:p>
            <a:r>
              <a:rPr lang="fr-FR" sz="4800" dirty="0">
                <a:solidFill>
                  <a:srgbClr val="FFFFFF"/>
                </a:solidFill>
              </a:rPr>
              <a:t>PROJET EMPLOI HANDICAP 65/32 </a:t>
            </a:r>
            <a:br>
              <a:rPr lang="fr-FR" sz="4800" dirty="0">
                <a:solidFill>
                  <a:srgbClr val="FFFFFF"/>
                </a:solidFill>
              </a:rPr>
            </a:br>
            <a:r>
              <a:rPr lang="fr-FR" sz="4800" dirty="0">
                <a:solidFill>
                  <a:srgbClr val="FFFFFF"/>
                </a:solidFill>
              </a:rPr>
              <a:t>C’EST QUOI?</a:t>
            </a:r>
          </a:p>
        </p:txBody>
      </p:sp>
      <p:sp>
        <p:nvSpPr>
          <p:cNvPr id="6" name="Espace réservé du contenu 5">
            <a:extLst>
              <a:ext uri="{FF2B5EF4-FFF2-40B4-BE49-F238E27FC236}">
                <a16:creationId xmlns:a16="http://schemas.microsoft.com/office/drawing/2014/main" id="{7E23698C-E56D-4BA1-9E34-DFD90DCB217B}"/>
              </a:ext>
            </a:extLst>
          </p:cNvPr>
          <p:cNvSpPr>
            <a:spLocks noGrp="1"/>
          </p:cNvSpPr>
          <p:nvPr>
            <p:ph idx="1"/>
          </p:nvPr>
        </p:nvSpPr>
        <p:spPr>
          <a:xfrm>
            <a:off x="930868" y="1650998"/>
            <a:ext cx="10264001" cy="4378462"/>
          </a:xfrm>
        </p:spPr>
        <p:txBody>
          <a:bodyPr anchor="ctr">
            <a:normAutofit/>
          </a:bodyPr>
          <a:lstStyle/>
          <a:p>
            <a:r>
              <a:rPr lang="fr-FR" sz="1400" dirty="0">
                <a:solidFill>
                  <a:schemeClr val="tx1">
                    <a:alpha val="80000"/>
                  </a:schemeClr>
                </a:solidFill>
                <a:latin typeface="Arial" panose="020B0604020202020204" pitchFamily="34" charset="0"/>
                <a:cs typeface="Arial" panose="020B0604020202020204" pitchFamily="34" charset="0"/>
              </a:rPr>
              <a:t>Un projet né en 2019 qui entre dans sa phase active.</a:t>
            </a:r>
          </a:p>
          <a:p>
            <a:r>
              <a:rPr lang="fr-FR" sz="1400" dirty="0">
                <a:solidFill>
                  <a:schemeClr val="tx1">
                    <a:alpha val="80000"/>
                  </a:schemeClr>
                </a:solidFill>
                <a:latin typeface="Arial" panose="020B0604020202020204" pitchFamily="34" charset="0"/>
                <a:cs typeface="Arial" panose="020B0604020202020204" pitchFamily="34" charset="0"/>
              </a:rPr>
              <a:t>Une réalité : </a:t>
            </a:r>
          </a:p>
          <a:p>
            <a:pPr lvl="1"/>
            <a:r>
              <a:rPr lang="fr-FR" sz="1400" dirty="0">
                <a:solidFill>
                  <a:schemeClr val="tx1">
                    <a:alpha val="80000"/>
                  </a:schemeClr>
                </a:solidFill>
                <a:latin typeface="Arial" panose="020B0604020202020204" pitchFamily="34" charset="0"/>
                <a:cs typeface="Arial" panose="020B0604020202020204" pitchFamily="34" charset="0"/>
              </a:rPr>
              <a:t>Taux de chômage doublé pour les personnes handicapées (18% vs 9%),</a:t>
            </a:r>
          </a:p>
          <a:p>
            <a:pPr lvl="1"/>
            <a:r>
              <a:rPr lang="fr-FR" sz="1400" dirty="0">
                <a:solidFill>
                  <a:schemeClr val="tx1">
                    <a:alpha val="80000"/>
                  </a:schemeClr>
                </a:solidFill>
                <a:latin typeface="Arial" panose="020B0604020202020204" pitchFamily="34" charset="0"/>
                <a:cs typeface="Arial" panose="020B0604020202020204" pitchFamily="34" charset="0"/>
              </a:rPr>
              <a:t>Près de 400 personnes/an licenciées pour inaptitude professionnelle dans le 65 </a:t>
            </a:r>
          </a:p>
          <a:p>
            <a:pPr lvl="1"/>
            <a:r>
              <a:rPr lang="fr-FR" sz="1400" dirty="0">
                <a:solidFill>
                  <a:schemeClr val="tx1">
                    <a:alpha val="80000"/>
                  </a:schemeClr>
                </a:solidFill>
                <a:latin typeface="Arial" panose="020B0604020202020204" pitchFamily="34" charset="0"/>
                <a:cs typeface="Arial" panose="020B0604020202020204" pitchFamily="34" charset="0"/>
              </a:rPr>
              <a:t>3000 demandeurs d’emploi dans le 65 </a:t>
            </a:r>
            <a:r>
              <a:rPr lang="fr-FR" sz="1400" dirty="0">
                <a:solidFill>
                  <a:schemeClr val="tx1">
                    <a:alpha val="80000"/>
                  </a:schemeClr>
                </a:solidFill>
                <a:latin typeface="Arial" panose="020B0604020202020204" pitchFamily="34" charset="0"/>
                <a:cs typeface="Arial" panose="020B0604020202020204" pitchFamily="34" charset="0"/>
                <a:sym typeface="Wingdings" panose="05000000000000000000" pitchFamily="2" charset="2"/>
              </a:rPr>
              <a:t>surtout des </a:t>
            </a:r>
            <a:r>
              <a:rPr lang="fr-FR" sz="1400" dirty="0">
                <a:solidFill>
                  <a:schemeClr val="tx1">
                    <a:alpha val="80000"/>
                  </a:schemeClr>
                </a:solidFill>
                <a:latin typeface="Arial" panose="020B0604020202020204" pitchFamily="34" charset="0"/>
                <a:cs typeface="Arial" panose="020B0604020202020204" pitchFamily="34" charset="0"/>
              </a:rPr>
              <a:t>problèmes de reconversion</a:t>
            </a:r>
          </a:p>
          <a:p>
            <a:r>
              <a:rPr lang="fr-FR" sz="1400" dirty="0">
                <a:solidFill>
                  <a:schemeClr val="tx1">
                    <a:alpha val="80000"/>
                  </a:schemeClr>
                </a:solidFill>
                <a:latin typeface="Arial" panose="020B0604020202020204" pitchFamily="34" charset="0"/>
                <a:cs typeface="Arial" panose="020B0604020202020204" pitchFamily="34" charset="0"/>
              </a:rPr>
              <a:t>Constat : </a:t>
            </a:r>
          </a:p>
          <a:p>
            <a:pPr lvl="1"/>
            <a:r>
              <a:rPr lang="fr-FR" sz="1400" dirty="0">
                <a:solidFill>
                  <a:schemeClr val="tx1">
                    <a:alpha val="80000"/>
                  </a:schemeClr>
                </a:solidFill>
                <a:latin typeface="Arial" panose="020B0604020202020204" pitchFamily="34" charset="0"/>
                <a:cs typeface="Arial" panose="020B0604020202020204" pitchFamily="34" charset="0"/>
              </a:rPr>
              <a:t>Accompagnement  plus ciblé sur les demandeurs d’emploi que sur les entreprises</a:t>
            </a:r>
          </a:p>
          <a:p>
            <a:pPr lvl="1"/>
            <a:r>
              <a:rPr lang="fr-FR" sz="1400" dirty="0">
                <a:solidFill>
                  <a:schemeClr val="tx1">
                    <a:alpha val="80000"/>
                  </a:schemeClr>
                </a:solidFill>
                <a:latin typeface="Arial" panose="020B0604020202020204" pitchFamily="34" charset="0"/>
                <a:cs typeface="Arial" panose="020B0604020202020204" pitchFamily="34" charset="0"/>
              </a:rPr>
              <a:t>L’emploi est dans les petites entreprises, peu sollicitées sur le sujet (90% entreprises du 65 ont moins de 20 salariés ; 55% des salariés travaillent dans des entreprises de moins de 50 salariés)</a:t>
            </a:r>
          </a:p>
          <a:p>
            <a:pPr lvl="1"/>
            <a:endParaRPr lang="fr-FR" sz="1400" dirty="0">
              <a:solidFill>
                <a:schemeClr val="tx1">
                  <a:alpha val="80000"/>
                </a:schemeClr>
              </a:solidFill>
              <a:latin typeface="Arial" panose="020B0604020202020204" pitchFamily="34" charset="0"/>
              <a:cs typeface="Arial" panose="020B0604020202020204" pitchFamily="34" charset="0"/>
            </a:endParaRPr>
          </a:p>
          <a:p>
            <a:pPr>
              <a:spcAft>
                <a:spcPts val="450"/>
              </a:spcAft>
            </a:pPr>
            <a:r>
              <a:rPr lang="fr-FR" sz="1400" dirty="0">
                <a:solidFill>
                  <a:schemeClr val="tx1">
                    <a:alpha val="80000"/>
                  </a:schemeClr>
                </a:solidFill>
                <a:highlight>
                  <a:srgbClr val="C0C0C0"/>
                </a:highlight>
                <a:latin typeface="Arial" panose="020B0604020202020204" pitchFamily="34" charset="0"/>
                <a:cs typeface="Arial" panose="020B0604020202020204" pitchFamily="34" charset="0"/>
              </a:rPr>
              <a:t>But du projet </a:t>
            </a:r>
          </a:p>
          <a:p>
            <a:pPr lvl="1">
              <a:spcAft>
                <a:spcPts val="450"/>
              </a:spcAft>
            </a:pPr>
            <a:r>
              <a:rPr lang="fr-FR" sz="1400" dirty="0">
                <a:solidFill>
                  <a:schemeClr val="tx1">
                    <a:alpha val="80000"/>
                  </a:schemeClr>
                </a:solidFill>
                <a:highlight>
                  <a:srgbClr val="C0C0C0"/>
                </a:highlight>
                <a:latin typeface="Arial" panose="020B0604020202020204" pitchFamily="34" charset="0"/>
                <a:cs typeface="Arial" panose="020B0604020202020204" pitchFamily="34" charset="0"/>
              </a:rPr>
              <a:t>Favoriser l’emploi des personnes en situation de handicap sur le 65 (direct et/ou indirect) par la création et la mobilisation d’un réseau d’entreprises et de collectivités de taille et de domaines d’activité variés.</a:t>
            </a:r>
          </a:p>
          <a:p>
            <a:pPr lvl="1">
              <a:spcAft>
                <a:spcPts val="450"/>
              </a:spcAft>
            </a:pPr>
            <a:r>
              <a:rPr lang="fr-FR" sz="1400" dirty="0">
                <a:solidFill>
                  <a:schemeClr val="tx1">
                    <a:alpha val="80000"/>
                  </a:schemeClr>
                </a:solidFill>
                <a:highlight>
                  <a:srgbClr val="C0C0C0"/>
                </a:highlight>
                <a:latin typeface="Arial" panose="020B0604020202020204" pitchFamily="34" charset="0"/>
                <a:cs typeface="Arial" panose="020B0604020202020204" pitchFamily="34" charset="0"/>
              </a:rPr>
              <a:t>Formaliser une méthodologie basée sur des expérimentations concrètes afin de pouvoir la reproduire dans d’autres départements.</a:t>
            </a:r>
          </a:p>
          <a:p>
            <a:pPr lvl="1"/>
            <a:endParaRPr lang="fr-FR" sz="975" dirty="0">
              <a:solidFill>
                <a:schemeClr val="tx1">
                  <a:alpha val="80000"/>
                </a:schemeClr>
              </a:solidFill>
            </a:endParaRPr>
          </a:p>
        </p:txBody>
      </p:sp>
      <p:sp>
        <p:nvSpPr>
          <p:cNvPr id="3" name="Espace réservé du pied de page 2"/>
          <p:cNvSpPr>
            <a:spLocks noGrp="1"/>
          </p:cNvSpPr>
          <p:nvPr>
            <p:ph type="ftr" sz="quarter" idx="11"/>
          </p:nvPr>
        </p:nvSpPr>
        <p:spPr>
          <a:xfrm>
            <a:off x="4038600" y="6356350"/>
            <a:ext cx="5867400" cy="365125"/>
          </a:xfrm>
        </p:spPr>
        <p:txBody>
          <a:bodyPr/>
          <a:lstStyle/>
          <a:p>
            <a:r>
              <a:rPr lang="fr-FR"/>
              <a:t>PROJET EMPLOI HANDICAP 65/32                           C.CASELLES                20/07/2021</a:t>
            </a:r>
            <a:endParaRPr lang="fr-FR" dirty="0"/>
          </a:p>
        </p:txBody>
      </p:sp>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PROJET EMPLOI HANDICAP 65/32 : C’est quoi ?</a:t>
            </a:r>
          </a:p>
        </p:txBody>
      </p:sp>
      <p:sp>
        <p:nvSpPr>
          <p:cNvPr id="4" name="Espace réservé du numéro de diapositive 3"/>
          <p:cNvSpPr>
            <a:spLocks noGrp="1"/>
          </p:cNvSpPr>
          <p:nvPr>
            <p:ph type="sldNum" sz="quarter" idx="12"/>
          </p:nvPr>
        </p:nvSpPr>
        <p:spPr/>
        <p:txBody>
          <a:bodyPr/>
          <a:lstStyle/>
          <a:p>
            <a:fld id="{BD6AFAC6-E241-4170-88BC-A627E638CE6A}" type="slidenum">
              <a:rPr lang="fr-FR" smtClean="0"/>
              <a:t>22</a:t>
            </a:fld>
            <a:endParaRPr lang="fr-FR"/>
          </a:p>
        </p:txBody>
      </p:sp>
    </p:spTree>
    <p:extLst>
      <p:ext uri="{BB962C8B-B14F-4D97-AF65-F5344CB8AC3E}">
        <p14:creationId xmlns:p14="http://schemas.microsoft.com/office/powerpoint/2010/main" val="348568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 EMPLOI HANDICAP 65/32   L’origine</a:t>
            </a:r>
          </a:p>
        </p:txBody>
      </p:sp>
      <p:sp>
        <p:nvSpPr>
          <p:cNvPr id="3" name="Espace réservé du contenu 2"/>
          <p:cNvSpPr>
            <a:spLocks noGrp="1"/>
          </p:cNvSpPr>
          <p:nvPr>
            <p:ph idx="1"/>
          </p:nvPr>
        </p:nvSpPr>
        <p:spPr/>
        <p:txBody>
          <a:bodyPr>
            <a:normAutofit/>
          </a:bodyPr>
          <a:lstStyle/>
          <a:p>
            <a:r>
              <a:rPr lang="fr-FR" sz="1400" dirty="0">
                <a:latin typeface="Arial" panose="020B0604020202020204" pitchFamily="34" charset="0"/>
                <a:cs typeface="Arial" panose="020B0604020202020204" pitchFamily="34" charset="0"/>
              </a:rPr>
              <a:t>Le projet Emploi handicap a commencé en 2019 par des échanges entre la délégation APF France handicap 65/32 et Christine </a:t>
            </a:r>
            <a:r>
              <a:rPr lang="fr-FR" sz="1400" dirty="0" err="1">
                <a:latin typeface="Arial" panose="020B0604020202020204" pitchFamily="34" charset="0"/>
                <a:cs typeface="Arial" panose="020B0604020202020204" pitchFamily="34" charset="0"/>
              </a:rPr>
              <a:t>Caselles</a:t>
            </a:r>
            <a:r>
              <a:rPr lang="fr-FR" sz="1400" dirty="0">
                <a:latin typeface="Arial" panose="020B0604020202020204" pitchFamily="34" charset="0"/>
                <a:cs typeface="Arial" panose="020B0604020202020204" pitchFamily="34" charset="0"/>
              </a:rPr>
              <a:t> qui souhaitait mettre son expérience de référent handicap et d’animatrice de cellule maintien dans l’emploi acquise dans une grande entreprise aéronautique du 64, au service des PME et demandeurs d’emploi des Hautes Pyrénées. L’idée de départ était qu’il y avait un accompagnement à apporter aux entreprises et collectivités pour faciliter l’emploi des personnes en situation de handicap.</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La pré-étude du projet a été faite en 2019 à partir d’entretiens avec la MDPH 65 , Pole emploi, Cap emploi et divers interlocuteurs accompagnant les demandeurs d’emploi en situation de handicap. Elle a permis de confirmer qu’un secteur était peu traité à ce jour, celui de l’animation et de l’implication d’un réseau d’entreprises et de collectivités.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En 2020, un premier réseau a été créé avec quelques entreprises pionnières. Cela a permis de confirmer le besoin , la méthode et d’identifier des pistes d’actions.</a:t>
            </a:r>
          </a:p>
        </p:txBody>
      </p:sp>
      <p:sp>
        <p:nvSpPr>
          <p:cNvPr id="4" name="Espace réservé du pied de page 3"/>
          <p:cNvSpPr>
            <a:spLocks noGrp="1"/>
          </p:cNvSpPr>
          <p:nvPr>
            <p:ph type="ftr" sz="quarter" idx="11"/>
          </p:nvPr>
        </p:nvSpPr>
        <p:spPr>
          <a:xfrm>
            <a:off x="4076700" y="6401418"/>
            <a:ext cx="6057900" cy="365125"/>
          </a:xfrm>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23</a:t>
            </a:fld>
            <a:endParaRPr lang="fr-FR"/>
          </a:p>
        </p:txBody>
      </p:sp>
    </p:spTree>
    <p:extLst>
      <p:ext uri="{BB962C8B-B14F-4D97-AF65-F5344CB8AC3E}">
        <p14:creationId xmlns:p14="http://schemas.microsoft.com/office/powerpoint/2010/main" val="2825766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PROJET EMPLOI HANDICAP 65/32 : La situation actuelle</a:t>
            </a:r>
          </a:p>
        </p:txBody>
      </p:sp>
      <p:sp>
        <p:nvSpPr>
          <p:cNvPr id="3" name="Espace réservé du contenu 2"/>
          <p:cNvSpPr>
            <a:spLocks noGrp="1"/>
          </p:cNvSpPr>
          <p:nvPr>
            <p:ph idx="1"/>
          </p:nvPr>
        </p:nvSpPr>
        <p:spPr/>
        <p:txBody>
          <a:bodyPr>
            <a:normAutofit/>
          </a:bodyPr>
          <a:lstStyle/>
          <a:p>
            <a:r>
              <a:rPr lang="fr-FR" sz="1400" dirty="0">
                <a:latin typeface="Arial" panose="020B0604020202020204" pitchFamily="34" charset="0"/>
                <a:cs typeface="Arial" panose="020B0604020202020204" pitchFamily="34" charset="0"/>
              </a:rPr>
              <a:t>Nous faisons ce projet parce que nous croyons que tous ensemble (entreprises, collectivités, demandeurs d ’emploi RQTH, organismes d’accompagnement, associations) nous pouvons trouver et mettre en œuvre les solutions concrètes qui vont faire baisser le taux de chômage des personnes en situation de handicap.</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 but , objectifs et étapes du projet sont décrits dans les planches suivantes.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Depuis janvier 2021, grâce à un mécénat de compétences, Christine </a:t>
            </a:r>
            <a:r>
              <a:rPr lang="fr-FR" sz="1400" dirty="0" err="1">
                <a:latin typeface="Arial" panose="020B0604020202020204" pitchFamily="34" charset="0"/>
                <a:cs typeface="Arial" panose="020B0604020202020204" pitchFamily="34" charset="0"/>
              </a:rPr>
              <a:t>Caselles</a:t>
            </a:r>
            <a:r>
              <a:rPr lang="fr-FR" sz="1400" dirty="0">
                <a:latin typeface="Arial" panose="020B0604020202020204" pitchFamily="34" charset="0"/>
                <a:cs typeface="Arial" panose="020B0604020202020204" pitchFamily="34" charset="0"/>
              </a:rPr>
              <a:t> a été détachée par son entreprise, Safran </a:t>
            </a:r>
            <a:r>
              <a:rPr lang="fr-FR" sz="1400" dirty="0" err="1">
                <a:latin typeface="Arial" panose="020B0604020202020204" pitchFamily="34" charset="0"/>
                <a:cs typeface="Arial" panose="020B0604020202020204" pitchFamily="34" charset="0"/>
              </a:rPr>
              <a:t>Helicopter</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Engines</a:t>
            </a:r>
            <a:r>
              <a:rPr lang="fr-FR" sz="1400" dirty="0">
                <a:latin typeface="Arial" panose="020B0604020202020204" pitchFamily="34" charset="0"/>
                <a:cs typeface="Arial" panose="020B0604020202020204" pitchFamily="34" charset="0"/>
              </a:rPr>
              <a:t> pour mettre en œuvre ce projet.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La première étape prévue est l’élargissement du réseau à d’autres entreprises et collectivités.</a:t>
            </a:r>
          </a:p>
        </p:txBody>
      </p:sp>
      <p:sp>
        <p:nvSpPr>
          <p:cNvPr id="4" name="Espace réservé du pied de page 3"/>
          <p:cNvSpPr>
            <a:spLocks noGrp="1"/>
          </p:cNvSpPr>
          <p:nvPr>
            <p:ph type="ftr" sz="quarter" idx="11"/>
          </p:nvPr>
        </p:nvSpPr>
        <p:spPr>
          <a:xfrm>
            <a:off x="4038600" y="6356350"/>
            <a:ext cx="6515100" cy="365125"/>
          </a:xfrm>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24</a:t>
            </a:fld>
            <a:endParaRPr lang="fr-FR"/>
          </a:p>
        </p:txBody>
      </p:sp>
    </p:spTree>
    <p:extLst>
      <p:ext uri="{BB962C8B-B14F-4D97-AF65-F5344CB8AC3E}">
        <p14:creationId xmlns:p14="http://schemas.microsoft.com/office/powerpoint/2010/main" val="429483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6B192-DE75-BE45-9AC9-896C5E905CD8}"/>
              </a:ext>
            </a:extLst>
          </p:cNvPr>
          <p:cNvSpPr>
            <a:spLocks noGrp="1"/>
          </p:cNvSpPr>
          <p:nvPr>
            <p:ph type="title"/>
          </p:nvPr>
        </p:nvSpPr>
        <p:spPr>
          <a:xfrm>
            <a:off x="1998797" y="1143702"/>
            <a:ext cx="3422693" cy="4480811"/>
          </a:xfrm>
        </p:spPr>
        <p:txBody>
          <a:bodyPr anchor="ctr">
            <a:normAutofit/>
          </a:bodyPr>
          <a:lstStyle/>
          <a:p>
            <a:r>
              <a:rPr lang="fr-FR" sz="6000" dirty="0">
                <a:solidFill>
                  <a:srgbClr val="FFFFFF"/>
                </a:solidFill>
              </a:rPr>
              <a:t>OBJECTIFS</a:t>
            </a:r>
          </a:p>
        </p:txBody>
      </p:sp>
      <p:sp>
        <p:nvSpPr>
          <p:cNvPr id="3" name="Espace réservé du contenu 2">
            <a:extLst>
              <a:ext uri="{FF2B5EF4-FFF2-40B4-BE49-F238E27FC236}">
                <a16:creationId xmlns:a16="http://schemas.microsoft.com/office/drawing/2014/main" id="{2DE3364C-26B2-054B-BC49-231969C773C5}"/>
              </a:ext>
            </a:extLst>
          </p:cNvPr>
          <p:cNvSpPr>
            <a:spLocks noGrp="1"/>
          </p:cNvSpPr>
          <p:nvPr>
            <p:ph idx="1"/>
          </p:nvPr>
        </p:nvSpPr>
        <p:spPr>
          <a:xfrm>
            <a:off x="838200" y="1246050"/>
            <a:ext cx="9625149" cy="4378462"/>
          </a:xfrm>
        </p:spPr>
        <p:txBody>
          <a:bodyPr anchor="ctr">
            <a:normAutofit/>
          </a:bodyPr>
          <a:lstStyle/>
          <a:p>
            <a:pPr algn="just"/>
            <a:r>
              <a:rPr lang="fr-FR" sz="1400" dirty="0">
                <a:latin typeface="Arial" panose="020B0604020202020204" pitchFamily="34" charset="0"/>
                <a:cs typeface="Arial" panose="020B0604020202020204" pitchFamily="34" charset="0"/>
              </a:rPr>
              <a:t>Diminuer de 50% le taux de chômage des personnes en situation de handicap dans le 65 sur 2 ans (2021-2022).</a:t>
            </a:r>
          </a:p>
          <a:p>
            <a:pPr algn="just"/>
            <a:r>
              <a:rPr lang="fr-FR" sz="1400" dirty="0">
                <a:latin typeface="Arial" panose="020B0604020202020204" pitchFamily="34" charset="0"/>
                <a:cs typeface="Arial" panose="020B0604020202020204" pitchFamily="34" charset="0"/>
              </a:rPr>
              <a:t>Mettre en œuvre les solutions pérennes pour que ce taux de chômage reste au niveau de la moyenne départementale.</a:t>
            </a:r>
          </a:p>
          <a:p>
            <a:pPr algn="just"/>
            <a:r>
              <a:rPr lang="fr-FR" sz="1400" dirty="0">
                <a:latin typeface="Arial" panose="020B0604020202020204" pitchFamily="34" charset="0"/>
                <a:cs typeface="Arial" panose="020B0604020202020204" pitchFamily="34" charset="0"/>
              </a:rPr>
              <a:t>Avoir une méthodologie formalisée pour la déployer sur d’autres départements.</a:t>
            </a:r>
          </a:p>
        </p:txBody>
      </p:sp>
      <p:sp>
        <p:nvSpPr>
          <p:cNvPr id="4" name="Espace réservé du pied de page 3"/>
          <p:cNvSpPr>
            <a:spLocks noGrp="1"/>
          </p:cNvSpPr>
          <p:nvPr>
            <p:ph type="ftr" sz="quarter" idx="11"/>
          </p:nvPr>
        </p:nvSpPr>
        <p:spPr>
          <a:xfrm>
            <a:off x="4038600" y="6356350"/>
            <a:ext cx="6718300" cy="365125"/>
          </a:xfrm>
        </p:spPr>
        <p:txBody>
          <a:bodyPr/>
          <a:lstStyle/>
          <a:p>
            <a:r>
              <a:rPr lang="fr-FR"/>
              <a:t>PROJET EMPLOI HANDICAP 65/32                           C.CASELLES                20/07/2021</a:t>
            </a:r>
            <a:endParaRPr lang="fr-FR" dirty="0"/>
          </a:p>
        </p:txBody>
      </p:sp>
      <p:sp>
        <p:nvSpPr>
          <p:cNvPr id="16"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PROJET EMPLOI HANDICAP 65/32 : Les objectifs</a:t>
            </a:r>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25</a:t>
            </a:fld>
            <a:endParaRPr lang="fr-FR"/>
          </a:p>
        </p:txBody>
      </p:sp>
    </p:spTree>
    <p:extLst>
      <p:ext uri="{BB962C8B-B14F-4D97-AF65-F5344CB8AC3E}">
        <p14:creationId xmlns:p14="http://schemas.microsoft.com/office/powerpoint/2010/main" val="145525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6B192-DE75-BE45-9AC9-896C5E905CD8}"/>
              </a:ext>
            </a:extLst>
          </p:cNvPr>
          <p:cNvSpPr>
            <a:spLocks noGrp="1"/>
          </p:cNvSpPr>
          <p:nvPr>
            <p:ph type="title"/>
          </p:nvPr>
        </p:nvSpPr>
        <p:spPr>
          <a:xfrm>
            <a:off x="2415053" y="1143702"/>
            <a:ext cx="3006437" cy="4480811"/>
          </a:xfrm>
        </p:spPr>
        <p:txBody>
          <a:bodyPr anchor="ctr">
            <a:normAutofit/>
          </a:bodyPr>
          <a:lstStyle/>
          <a:p>
            <a:r>
              <a:rPr lang="fr-FR" sz="4200" dirty="0">
                <a:solidFill>
                  <a:srgbClr val="FFFFFF"/>
                </a:solidFill>
              </a:rPr>
              <a:t>ETAPES DU PROJET</a:t>
            </a:r>
          </a:p>
        </p:txBody>
      </p:sp>
      <p:sp>
        <p:nvSpPr>
          <p:cNvPr id="3" name="Espace réservé du contenu 2">
            <a:extLst>
              <a:ext uri="{FF2B5EF4-FFF2-40B4-BE49-F238E27FC236}">
                <a16:creationId xmlns:a16="http://schemas.microsoft.com/office/drawing/2014/main" id="{2DE3364C-26B2-054B-BC49-231969C773C5}"/>
              </a:ext>
            </a:extLst>
          </p:cNvPr>
          <p:cNvSpPr>
            <a:spLocks noGrp="1"/>
          </p:cNvSpPr>
          <p:nvPr>
            <p:ph idx="1"/>
          </p:nvPr>
        </p:nvSpPr>
        <p:spPr>
          <a:xfrm>
            <a:off x="838200" y="1485001"/>
            <a:ext cx="10265229" cy="4344352"/>
          </a:xfrm>
        </p:spPr>
        <p:txBody>
          <a:bodyPr anchor="ctr">
            <a:normAutofit/>
          </a:bodyPr>
          <a:lstStyle/>
          <a:p>
            <a:r>
              <a:rPr lang="fr-FR" sz="1400" dirty="0">
                <a:latin typeface="Arial" panose="020B0604020202020204" pitchFamily="34" charset="0"/>
                <a:cs typeface="Arial" panose="020B0604020202020204" pitchFamily="34" charset="0"/>
              </a:rPr>
              <a:t>Développer et animer un réseau :</a:t>
            </a:r>
          </a:p>
          <a:p>
            <a:pPr lvl="1"/>
            <a:r>
              <a:rPr lang="fr-FR" sz="1400" dirty="0">
                <a:latin typeface="Arial" panose="020B0604020202020204" pitchFamily="34" charset="0"/>
                <a:cs typeface="Arial" panose="020B0604020202020204" pitchFamily="34" charset="0"/>
              </a:rPr>
              <a:t>d ’employeurs (entreprises, commerçants, artisans,…) et de collectivités </a:t>
            </a:r>
            <a:r>
              <a:rPr lang="fr-FR" sz="1400" dirty="0" err="1">
                <a:latin typeface="Arial" panose="020B0604020202020204" pitchFamily="34" charset="0"/>
                <a:cs typeface="Arial" panose="020B0604020202020204" pitchFamily="34" charset="0"/>
              </a:rPr>
              <a:t>pro-actif</a:t>
            </a:r>
            <a:endParaRPr lang="fr-FR" sz="1400" dirty="0">
              <a:latin typeface="Arial" panose="020B0604020202020204" pitchFamily="34" charset="0"/>
              <a:cs typeface="Arial" panose="020B0604020202020204" pitchFamily="34" charset="0"/>
            </a:endParaRPr>
          </a:p>
          <a:p>
            <a:pPr lvl="1"/>
            <a:r>
              <a:rPr lang="fr-FR" sz="1400" dirty="0">
                <a:latin typeface="Arial" panose="020B0604020202020204" pitchFamily="34" charset="0"/>
                <a:cs typeface="Arial" panose="020B0604020202020204" pitchFamily="34" charset="0"/>
              </a:rPr>
              <a:t>de demandeurs d’emploi en situation de handicap</a:t>
            </a:r>
          </a:p>
          <a:p>
            <a:pPr lvl="1">
              <a:spcAft>
                <a:spcPts val="600"/>
              </a:spcAft>
            </a:pPr>
            <a:r>
              <a:rPr lang="fr-FR" sz="1400" dirty="0">
                <a:latin typeface="Arial" panose="020B0604020202020204" pitchFamily="34" charset="0"/>
                <a:cs typeface="Arial" panose="020B0604020202020204" pitchFamily="34" charset="0"/>
              </a:rPr>
              <a:t>de représentants d’organismes et associations existants (Pôle emploi, Cap emploi, MDPH, </a:t>
            </a:r>
            <a:r>
              <a:rPr lang="fr-FR" sz="1400" dirty="0" err="1">
                <a:latin typeface="Arial" panose="020B0604020202020204" pitchFamily="34" charset="0"/>
                <a:cs typeface="Arial" panose="020B0604020202020204" pitchFamily="34" charset="0"/>
              </a:rPr>
              <a:t>Agefiph</a:t>
            </a:r>
            <a:r>
              <a:rPr lang="fr-FR" sz="1400" dirty="0">
                <a:latin typeface="Arial" panose="020B0604020202020204" pitchFamily="34" charset="0"/>
                <a:cs typeface="Arial" panose="020B0604020202020204" pitchFamily="34" charset="0"/>
              </a:rPr>
              <a:t> , Mission locale, APF France handicap, ADAPEI…)</a:t>
            </a:r>
          </a:p>
          <a:p>
            <a:pPr>
              <a:spcAft>
                <a:spcPts val="600"/>
              </a:spcAft>
            </a:pPr>
            <a:r>
              <a:rPr lang="fr-FR" sz="1400" dirty="0">
                <a:latin typeface="Arial" panose="020B0604020202020204" pitchFamily="34" charset="0"/>
                <a:cs typeface="Arial" panose="020B0604020202020204" pitchFamily="34" charset="0"/>
              </a:rPr>
              <a:t>Identifier les besoins en type d’emploi pour les personnes en situation de handicap</a:t>
            </a:r>
          </a:p>
          <a:p>
            <a:pPr>
              <a:spcAft>
                <a:spcPts val="600"/>
              </a:spcAft>
            </a:pPr>
            <a:r>
              <a:rPr lang="fr-FR" sz="1400" dirty="0">
                <a:latin typeface="Arial" panose="020B0604020202020204" pitchFamily="34" charset="0"/>
                <a:cs typeface="Arial" panose="020B0604020202020204" pitchFamily="34" charset="0"/>
              </a:rPr>
              <a:t>Identifier les besoins des entreprises en matière d’emploi de personnes en situation de handicap</a:t>
            </a:r>
          </a:p>
          <a:p>
            <a:pPr marL="171450" lvl="1">
              <a:spcBef>
                <a:spcPts val="750"/>
              </a:spcBef>
            </a:pPr>
            <a:r>
              <a:rPr lang="fr-FR" sz="1400" dirty="0">
                <a:latin typeface="Arial" panose="020B0604020202020204" pitchFamily="34" charset="0"/>
                <a:cs typeface="Arial" panose="020B0604020202020204" pitchFamily="34" charset="0"/>
              </a:rPr>
              <a:t>Faciliter des solutions d’emploi et en imaginer de nouvelles en s’appuyant sur :</a:t>
            </a:r>
          </a:p>
          <a:p>
            <a:pPr lvl="1"/>
            <a:r>
              <a:rPr lang="fr-FR" sz="1400" dirty="0">
                <a:latin typeface="Arial" panose="020B0604020202020204" pitchFamily="34" charset="0"/>
                <a:cs typeface="Arial" panose="020B0604020202020204" pitchFamily="34" charset="0"/>
              </a:rPr>
              <a:t>Le réseau Emploi-handicap  </a:t>
            </a:r>
          </a:p>
          <a:p>
            <a:pPr lvl="1">
              <a:spcAft>
                <a:spcPts val="600"/>
              </a:spcAft>
            </a:pPr>
            <a:r>
              <a:rPr lang="fr-FR" sz="1400" dirty="0">
                <a:latin typeface="Arial" panose="020B0604020202020204" pitchFamily="34" charset="0"/>
                <a:cs typeface="Arial" panose="020B0604020202020204" pitchFamily="34" charset="0"/>
              </a:rPr>
              <a:t>les compétences des organismes et associations existants (Pôle emploi, Cap emploi, MDPH, </a:t>
            </a:r>
            <a:r>
              <a:rPr lang="fr-FR" sz="1400" dirty="0" err="1">
                <a:latin typeface="Arial" panose="020B0604020202020204" pitchFamily="34" charset="0"/>
                <a:cs typeface="Arial" panose="020B0604020202020204" pitchFamily="34" charset="0"/>
              </a:rPr>
              <a:t>Agefiph</a:t>
            </a:r>
            <a:r>
              <a:rPr lang="fr-FR" sz="1400" dirty="0">
                <a:latin typeface="Arial" panose="020B0604020202020204" pitchFamily="34" charset="0"/>
                <a:cs typeface="Arial" panose="020B0604020202020204" pitchFamily="34" charset="0"/>
              </a:rPr>
              <a:t>, APF France handicap, ADAPEI…)</a:t>
            </a:r>
          </a:p>
          <a:p>
            <a:pPr>
              <a:spcAft>
                <a:spcPts val="600"/>
              </a:spcAft>
            </a:pPr>
            <a:r>
              <a:rPr lang="fr-FR" sz="1400" dirty="0">
                <a:latin typeface="Arial" panose="020B0604020202020204" pitchFamily="34" charset="0"/>
                <a:cs typeface="Arial" panose="020B0604020202020204" pitchFamily="34" charset="0"/>
              </a:rPr>
              <a:t>Développer les recours aux solutions d’emploi indirects </a:t>
            </a:r>
          </a:p>
          <a:p>
            <a:pPr>
              <a:spcAft>
                <a:spcPts val="600"/>
              </a:spcAft>
            </a:pPr>
            <a:r>
              <a:rPr lang="fr-FR" sz="1400" dirty="0">
                <a:latin typeface="Arial" panose="020B0604020202020204" pitchFamily="34" charset="0"/>
                <a:cs typeface="Arial" panose="020B0604020202020204" pitchFamily="34" charset="0"/>
              </a:rPr>
              <a:t>Mettre en œuvre, si nécessaire,  un service de soutien pérenne aux entreprises</a:t>
            </a:r>
          </a:p>
          <a:p>
            <a:r>
              <a:rPr lang="fr-FR" sz="1400" dirty="0">
                <a:latin typeface="Arial" panose="020B0604020202020204" pitchFamily="34" charset="0"/>
                <a:cs typeface="Arial" panose="020B0604020202020204" pitchFamily="34" charset="0"/>
              </a:rPr>
              <a:t>Formaliser la méthodologie déployable sur d’autres départements</a:t>
            </a:r>
          </a:p>
        </p:txBody>
      </p:sp>
      <p:sp>
        <p:nvSpPr>
          <p:cNvPr id="18" name="Titr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PROJET EMPLOI HANDICAP 65/32 : Les étapes</a:t>
            </a:r>
          </a:p>
        </p:txBody>
      </p:sp>
      <p:sp>
        <p:nvSpPr>
          <p:cNvPr id="4" name="Espace réservé du pied de page 3"/>
          <p:cNvSpPr>
            <a:spLocks noGrp="1"/>
          </p:cNvSpPr>
          <p:nvPr>
            <p:ph type="ftr" sz="quarter" idx="11"/>
          </p:nvPr>
        </p:nvSpPr>
        <p:spPr>
          <a:xfrm>
            <a:off x="3918271" y="6379264"/>
            <a:ext cx="7213600" cy="365125"/>
          </a:xfrm>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26</a:t>
            </a:fld>
            <a:endParaRPr lang="fr-FR"/>
          </a:p>
        </p:txBody>
      </p:sp>
    </p:spTree>
    <p:extLst>
      <p:ext uri="{BB962C8B-B14F-4D97-AF65-F5344CB8AC3E}">
        <p14:creationId xmlns:p14="http://schemas.microsoft.com/office/powerpoint/2010/main" val="213116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necteur droit 26">
            <a:extLst>
              <a:ext uri="{FF2B5EF4-FFF2-40B4-BE49-F238E27FC236}">
                <a16:creationId xmlns:a16="http://schemas.microsoft.com/office/drawing/2014/main" id="{028EA1CE-34FF-4E0A-B201-F58D1C69F637}"/>
              </a:ext>
            </a:extLst>
          </p:cNvPr>
          <p:cNvCxnSpPr>
            <a:cxnSpLocks/>
          </p:cNvCxnSpPr>
          <p:nvPr/>
        </p:nvCxnSpPr>
        <p:spPr>
          <a:xfrm flipV="1">
            <a:off x="279286" y="1400486"/>
            <a:ext cx="0" cy="648422"/>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88CD6D91-0C4C-4B0E-A388-E43C91CA9986}"/>
              </a:ext>
            </a:extLst>
          </p:cNvPr>
          <p:cNvCxnSpPr>
            <a:cxnSpLocks/>
          </p:cNvCxnSpPr>
          <p:nvPr/>
        </p:nvCxnSpPr>
        <p:spPr>
          <a:xfrm flipV="1">
            <a:off x="2240582" y="1436578"/>
            <a:ext cx="0" cy="518115"/>
          </a:xfrm>
          <a:prstGeom prst="line">
            <a:avLst/>
          </a:prstGeom>
          <a:ln w="38100"/>
        </p:spPr>
        <p:style>
          <a:lnRef idx="1">
            <a:schemeClr val="dk1"/>
          </a:lnRef>
          <a:fillRef idx="0">
            <a:schemeClr val="dk1"/>
          </a:fillRef>
          <a:effectRef idx="0">
            <a:schemeClr val="dk1"/>
          </a:effectRef>
          <a:fontRef idx="minor">
            <a:schemeClr val="tx1"/>
          </a:fontRef>
        </p:style>
      </p:cxnSp>
      <p:sp>
        <p:nvSpPr>
          <p:cNvPr id="2" name="Titre 1">
            <a:extLst>
              <a:ext uri="{FF2B5EF4-FFF2-40B4-BE49-F238E27FC236}">
                <a16:creationId xmlns:a16="http://schemas.microsoft.com/office/drawing/2014/main" id="{4CBC7943-E674-4158-A361-7ADA3F295425}"/>
              </a:ext>
            </a:extLst>
          </p:cNvPr>
          <p:cNvSpPr>
            <a:spLocks noGrp="1"/>
          </p:cNvSpPr>
          <p:nvPr>
            <p:ph type="title"/>
          </p:nvPr>
        </p:nvSpPr>
        <p:spPr>
          <a:xfrm>
            <a:off x="1315818" y="203776"/>
            <a:ext cx="8596668" cy="646331"/>
          </a:xfrm>
        </p:spPr>
        <p:txBody>
          <a:bodyPr>
            <a:normAutofit/>
          </a:bodyPr>
          <a:lstStyle/>
          <a:p>
            <a:r>
              <a:rPr lang="fr-FR" sz="3600" dirty="0">
                <a:solidFill>
                  <a:schemeClr val="tx2">
                    <a:lumMod val="75000"/>
                  </a:schemeClr>
                </a:solidFill>
                <a:latin typeface="Arial" panose="020B0604020202020204" pitchFamily="34" charset="0"/>
                <a:cs typeface="Arial" panose="020B0604020202020204" pitchFamily="34" charset="0"/>
              </a:rPr>
              <a:t>EMPLOI-HANDICAP 65, c’est quoi ?</a:t>
            </a:r>
          </a:p>
        </p:txBody>
      </p:sp>
      <p:sp>
        <p:nvSpPr>
          <p:cNvPr id="4" name="Flèche : droite 3">
            <a:extLst>
              <a:ext uri="{FF2B5EF4-FFF2-40B4-BE49-F238E27FC236}">
                <a16:creationId xmlns:a16="http://schemas.microsoft.com/office/drawing/2014/main" id="{04355FC2-A3E2-4507-B5EC-DC54564B847D}"/>
              </a:ext>
            </a:extLst>
          </p:cNvPr>
          <p:cNvSpPr/>
          <p:nvPr/>
        </p:nvSpPr>
        <p:spPr>
          <a:xfrm>
            <a:off x="203437" y="1736992"/>
            <a:ext cx="11793693" cy="81607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tx1"/>
                </a:solidFill>
                <a:latin typeface="Arial" panose="020B0604020202020204" pitchFamily="34" charset="0"/>
                <a:cs typeface="Arial" panose="020B0604020202020204" pitchFamily="34" charset="0"/>
              </a:rPr>
              <a:t>                              2 ans pour changer les choses         Déc 2022</a:t>
            </a:r>
          </a:p>
        </p:txBody>
      </p:sp>
      <p:sp>
        <p:nvSpPr>
          <p:cNvPr id="5" name="ZoneTexte 4">
            <a:extLst>
              <a:ext uri="{FF2B5EF4-FFF2-40B4-BE49-F238E27FC236}">
                <a16:creationId xmlns:a16="http://schemas.microsoft.com/office/drawing/2014/main" id="{700FB0BF-00C3-456A-8D70-2BA8436D2B5C}"/>
              </a:ext>
            </a:extLst>
          </p:cNvPr>
          <p:cNvSpPr txBox="1"/>
          <p:nvPr/>
        </p:nvSpPr>
        <p:spPr>
          <a:xfrm>
            <a:off x="9263557" y="975863"/>
            <a:ext cx="1297858" cy="36933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latin typeface="Arial" panose="020B0604020202020204" pitchFamily="34" charset="0"/>
                <a:cs typeface="Arial" panose="020B0604020202020204" pitchFamily="34" charset="0"/>
              </a:rPr>
              <a:t>Fin projet</a:t>
            </a:r>
          </a:p>
        </p:txBody>
      </p:sp>
      <p:sp>
        <p:nvSpPr>
          <p:cNvPr id="26" name="ZoneTexte 25">
            <a:extLst>
              <a:ext uri="{FF2B5EF4-FFF2-40B4-BE49-F238E27FC236}">
                <a16:creationId xmlns:a16="http://schemas.microsoft.com/office/drawing/2014/main" id="{14FD1B79-44EE-4540-B486-036DB0610747}"/>
              </a:ext>
            </a:extLst>
          </p:cNvPr>
          <p:cNvSpPr txBox="1"/>
          <p:nvPr/>
        </p:nvSpPr>
        <p:spPr>
          <a:xfrm>
            <a:off x="135792" y="1005793"/>
            <a:ext cx="1580122" cy="36933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latin typeface="Arial" panose="020B0604020202020204" pitchFamily="34" charset="0"/>
                <a:cs typeface="Arial" panose="020B0604020202020204" pitchFamily="34" charset="0"/>
              </a:rPr>
              <a:t>Avant - projet</a:t>
            </a:r>
          </a:p>
        </p:txBody>
      </p:sp>
      <p:sp>
        <p:nvSpPr>
          <p:cNvPr id="7" name="ZoneTexte 6">
            <a:extLst>
              <a:ext uri="{FF2B5EF4-FFF2-40B4-BE49-F238E27FC236}">
                <a16:creationId xmlns:a16="http://schemas.microsoft.com/office/drawing/2014/main" id="{51BCBFE0-E7B6-4816-A4C0-2AB51365C8FE}"/>
              </a:ext>
            </a:extLst>
          </p:cNvPr>
          <p:cNvSpPr txBox="1"/>
          <p:nvPr/>
        </p:nvSpPr>
        <p:spPr>
          <a:xfrm>
            <a:off x="184133" y="1892678"/>
            <a:ext cx="872182"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2019</a:t>
            </a:r>
          </a:p>
        </p:txBody>
      </p:sp>
      <p:sp>
        <p:nvSpPr>
          <p:cNvPr id="19" name="Rectangle : coins arrondis 18">
            <a:extLst>
              <a:ext uri="{FF2B5EF4-FFF2-40B4-BE49-F238E27FC236}">
                <a16:creationId xmlns:a16="http://schemas.microsoft.com/office/drawing/2014/main" id="{6C2402ED-BE71-437A-8FB5-15E5BFC7A937}"/>
              </a:ext>
            </a:extLst>
          </p:cNvPr>
          <p:cNvSpPr/>
          <p:nvPr/>
        </p:nvSpPr>
        <p:spPr>
          <a:xfrm>
            <a:off x="264747" y="2478708"/>
            <a:ext cx="4512664" cy="14158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latin typeface="Arial" panose="020B0604020202020204" pitchFamily="34" charset="0"/>
                <a:cs typeface="Arial" panose="020B0604020202020204" pitchFamily="34" charset="0"/>
              </a:rPr>
              <a:t>Demandeurs</a:t>
            </a:r>
            <a:r>
              <a:rPr lang="fr-FR" b="1" dirty="0">
                <a:solidFill>
                  <a:sysClr val="windowText" lastClr="000000"/>
                </a:solidFill>
              </a:rPr>
              <a:t> </a:t>
            </a:r>
            <a:r>
              <a:rPr lang="fr-FR" b="1" dirty="0">
                <a:solidFill>
                  <a:sysClr val="windowText" lastClr="000000"/>
                </a:solidFill>
                <a:latin typeface="Arial" panose="020B0604020202020204" pitchFamily="34" charset="0"/>
                <a:cs typeface="Arial" panose="020B0604020202020204" pitchFamily="34" charset="0"/>
              </a:rPr>
              <a:t>d’emploi en </a:t>
            </a:r>
            <a:r>
              <a:rPr lang="fr-FR" b="1" dirty="0" err="1">
                <a:solidFill>
                  <a:sysClr val="windowText" lastClr="000000"/>
                </a:solidFill>
                <a:latin typeface="Arial" panose="020B0604020202020204" pitchFamily="34" charset="0"/>
                <a:cs typeface="Arial" panose="020B0604020202020204" pitchFamily="34" charset="0"/>
              </a:rPr>
              <a:t>sit.handicap</a:t>
            </a:r>
            <a:r>
              <a:rPr lang="fr-FR" b="1" dirty="0">
                <a:solidFill>
                  <a:sysClr val="windowText" lastClr="000000"/>
                </a:solidFill>
                <a:latin typeface="Arial" panose="020B0604020202020204" pitchFamily="34" charset="0"/>
                <a:cs typeface="Arial" panose="020B0604020202020204" pitchFamily="34" charset="0"/>
              </a:rPr>
              <a:t> </a:t>
            </a:r>
            <a:endParaRPr lang="fr-FR" dirty="0">
              <a:solidFill>
                <a:sysClr val="windowText" lastClr="000000"/>
              </a:solidFill>
              <a:latin typeface="Arial" panose="020B0604020202020204" pitchFamily="34" charset="0"/>
              <a:cs typeface="Arial" panose="020B0604020202020204" pitchFamily="34" charset="0"/>
            </a:endParaRPr>
          </a:p>
          <a:p>
            <a:pPr algn="ctr"/>
            <a:r>
              <a:rPr lang="fr-FR" dirty="0">
                <a:solidFill>
                  <a:sysClr val="windowText" lastClr="000000"/>
                </a:solidFill>
              </a:rPr>
              <a:t>18 %  taux chômage (vs </a:t>
            </a:r>
            <a:r>
              <a:rPr lang="fr-FR" dirty="0" err="1">
                <a:solidFill>
                  <a:sysClr val="windowText" lastClr="000000"/>
                </a:solidFill>
              </a:rPr>
              <a:t>moy</a:t>
            </a:r>
            <a:r>
              <a:rPr lang="fr-FR" dirty="0">
                <a:solidFill>
                  <a:sysClr val="windowText" lastClr="000000"/>
                </a:solidFill>
              </a:rPr>
              <a:t>. nationale 9%)</a:t>
            </a:r>
          </a:p>
          <a:p>
            <a:pPr algn="ctr"/>
            <a:endParaRPr lang="fr-FR" dirty="0">
              <a:solidFill>
                <a:sysClr val="windowText" lastClr="000000"/>
              </a:solidFill>
            </a:endParaRPr>
          </a:p>
          <a:p>
            <a:pPr algn="ctr"/>
            <a:r>
              <a:rPr lang="fr-FR" dirty="0">
                <a:solidFill>
                  <a:sysClr val="windowText" lastClr="000000"/>
                </a:solidFill>
              </a:rPr>
              <a:t>3 000 personnes</a:t>
            </a:r>
          </a:p>
          <a:p>
            <a:pPr algn="ctr"/>
            <a:r>
              <a:rPr lang="fr-FR" dirty="0">
                <a:solidFill>
                  <a:sysClr val="windowText" lastClr="000000"/>
                </a:solidFill>
              </a:rPr>
              <a:t>         400 licenciements / an pour inaptitude</a:t>
            </a:r>
          </a:p>
        </p:txBody>
      </p:sp>
      <p:sp>
        <p:nvSpPr>
          <p:cNvPr id="20" name="Rectangle : coins arrondis 19">
            <a:extLst>
              <a:ext uri="{FF2B5EF4-FFF2-40B4-BE49-F238E27FC236}">
                <a16:creationId xmlns:a16="http://schemas.microsoft.com/office/drawing/2014/main" id="{3F9D10F4-2B99-40CF-8042-70476815E16A}"/>
              </a:ext>
            </a:extLst>
          </p:cNvPr>
          <p:cNvSpPr/>
          <p:nvPr/>
        </p:nvSpPr>
        <p:spPr>
          <a:xfrm>
            <a:off x="169915" y="6215724"/>
            <a:ext cx="1545999" cy="4612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hlinkClick r:id="" action="ppaction://noaction"/>
              </a:rPr>
              <a:t>Handicap</a:t>
            </a:r>
            <a:endParaRPr lang="fr-FR" dirty="0">
              <a:solidFill>
                <a:schemeClr val="tx1"/>
              </a:solidFill>
            </a:endParaRPr>
          </a:p>
        </p:txBody>
      </p:sp>
      <p:sp>
        <p:nvSpPr>
          <p:cNvPr id="23" name="Rectangle : coins arrondis 22">
            <a:extLst>
              <a:ext uri="{FF2B5EF4-FFF2-40B4-BE49-F238E27FC236}">
                <a16:creationId xmlns:a16="http://schemas.microsoft.com/office/drawing/2014/main" id="{65DA4FEF-70AE-4498-BADC-611130031FB7}"/>
              </a:ext>
            </a:extLst>
          </p:cNvPr>
          <p:cNvSpPr/>
          <p:nvPr/>
        </p:nvSpPr>
        <p:spPr>
          <a:xfrm>
            <a:off x="264748" y="4165189"/>
            <a:ext cx="4512664" cy="164470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ysClr val="windowText" lastClr="000000"/>
                </a:solidFill>
                <a:latin typeface="Arial" panose="020B0604020202020204" pitchFamily="34" charset="0"/>
                <a:cs typeface="Arial" panose="020B0604020202020204" pitchFamily="34" charset="0"/>
              </a:rPr>
              <a:t>Entreprises</a:t>
            </a:r>
            <a:r>
              <a:rPr lang="fr-FR" dirty="0">
                <a:solidFill>
                  <a:sysClr val="windowText" lastClr="000000"/>
                </a:solidFill>
                <a:latin typeface="Arial" panose="020B0604020202020204" pitchFamily="34" charset="0"/>
                <a:cs typeface="Arial" panose="020B0604020202020204" pitchFamily="34" charset="0"/>
              </a:rPr>
              <a:t> :</a:t>
            </a:r>
          </a:p>
          <a:p>
            <a:pPr algn="ctr"/>
            <a:r>
              <a:rPr lang="fr-FR" dirty="0">
                <a:solidFill>
                  <a:sysClr val="windowText" lastClr="000000"/>
                </a:solidFill>
                <a:latin typeface="Arial" panose="020B0604020202020204" pitchFamily="34" charset="0"/>
                <a:cs typeface="Arial" panose="020B0604020202020204" pitchFamily="34" charset="0"/>
              </a:rPr>
              <a:t> 50 % des salariés </a:t>
            </a:r>
            <a:r>
              <a:rPr lang="fr-FR" dirty="0">
                <a:solidFill>
                  <a:sysClr val="windowText" lastClr="000000"/>
                </a:solidFill>
                <a:latin typeface="Arial" panose="020B0604020202020204" pitchFamily="34" charset="0"/>
                <a:cs typeface="Arial" panose="020B0604020202020204" pitchFamily="34" charset="0"/>
                <a:sym typeface="Wingdings 3" panose="05040102010807070707" pitchFamily="18" charset="2"/>
              </a:rPr>
              <a:t> </a:t>
            </a:r>
            <a:r>
              <a:rPr lang="fr-FR" dirty="0">
                <a:solidFill>
                  <a:sysClr val="windowText" lastClr="000000"/>
                </a:solidFill>
                <a:latin typeface="Arial" panose="020B0604020202020204" pitchFamily="34" charset="0"/>
                <a:cs typeface="Arial" panose="020B0604020202020204" pitchFamily="34" charset="0"/>
              </a:rPr>
              <a:t>entreprises </a:t>
            </a:r>
          </a:p>
          <a:p>
            <a:pPr algn="ctr"/>
            <a:r>
              <a:rPr lang="fr-FR" dirty="0">
                <a:solidFill>
                  <a:sysClr val="windowText" lastClr="000000"/>
                </a:solidFill>
                <a:latin typeface="Arial" panose="020B0604020202020204" pitchFamily="34" charset="0"/>
                <a:cs typeface="Arial" panose="020B0604020202020204" pitchFamily="34" charset="0"/>
              </a:rPr>
              <a:t>&lt; à 50 personnes</a:t>
            </a:r>
          </a:p>
          <a:p>
            <a:pPr algn="ctr"/>
            <a:endParaRPr lang="fr-FR" dirty="0">
              <a:solidFill>
                <a:sysClr val="windowText" lastClr="000000"/>
              </a:solidFill>
              <a:latin typeface="Arial" panose="020B0604020202020204" pitchFamily="34" charset="0"/>
              <a:cs typeface="Arial" panose="020B0604020202020204" pitchFamily="34" charset="0"/>
            </a:endParaRPr>
          </a:p>
          <a:p>
            <a:pPr algn="ctr"/>
            <a:r>
              <a:rPr lang="fr-FR" dirty="0">
                <a:solidFill>
                  <a:sysClr val="windowText" lastClr="000000"/>
                </a:solidFill>
                <a:latin typeface="Arial" panose="020B0604020202020204" pitchFamily="34" charset="0"/>
                <a:cs typeface="Arial" panose="020B0604020202020204" pitchFamily="34" charset="0"/>
              </a:rPr>
              <a:t>Petites entreprises peu accompagnées</a:t>
            </a:r>
          </a:p>
          <a:p>
            <a:pPr algn="ctr"/>
            <a:endParaRPr lang="fr-FR" dirty="0">
              <a:solidFill>
                <a:sysClr val="windowText" lastClr="000000"/>
              </a:solidFill>
            </a:endParaRPr>
          </a:p>
        </p:txBody>
      </p:sp>
      <p:sp>
        <p:nvSpPr>
          <p:cNvPr id="31" name="Rectangle : coins arrondis 30">
            <a:extLst>
              <a:ext uri="{FF2B5EF4-FFF2-40B4-BE49-F238E27FC236}">
                <a16:creationId xmlns:a16="http://schemas.microsoft.com/office/drawing/2014/main" id="{E2DAEAC6-E292-46D8-9405-9122962D39EA}"/>
              </a:ext>
            </a:extLst>
          </p:cNvPr>
          <p:cNvSpPr/>
          <p:nvPr/>
        </p:nvSpPr>
        <p:spPr>
          <a:xfrm>
            <a:off x="8578462" y="2476512"/>
            <a:ext cx="2586975" cy="3693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Arial" panose="020B0604020202020204" pitchFamily="34" charset="0"/>
                <a:cs typeface="Arial" panose="020B0604020202020204" pitchFamily="34" charset="0"/>
              </a:rPr>
              <a:t>Objectifs</a:t>
            </a:r>
          </a:p>
        </p:txBody>
      </p:sp>
      <p:sp>
        <p:nvSpPr>
          <p:cNvPr id="35" name="Rectangle : coins arrondis 34">
            <a:extLst>
              <a:ext uri="{FF2B5EF4-FFF2-40B4-BE49-F238E27FC236}">
                <a16:creationId xmlns:a16="http://schemas.microsoft.com/office/drawing/2014/main" id="{155C73D9-3EFA-48F7-AFDB-45B977DEDBD3}"/>
              </a:ext>
            </a:extLst>
          </p:cNvPr>
          <p:cNvSpPr/>
          <p:nvPr/>
        </p:nvSpPr>
        <p:spPr>
          <a:xfrm>
            <a:off x="8550694" y="3274101"/>
            <a:ext cx="2782957" cy="4643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Arial" panose="020B0604020202020204" pitchFamily="34" charset="0"/>
                <a:cs typeface="Arial" panose="020B0604020202020204" pitchFamily="34" charset="0"/>
              </a:rPr>
              <a:t>Chômage        </a:t>
            </a:r>
            <a:r>
              <a:rPr lang="fr-FR" dirty="0">
                <a:solidFill>
                  <a:srgbClr val="FF0000"/>
                </a:solidFill>
                <a:latin typeface="Arial" panose="020B0604020202020204" pitchFamily="34" charset="0"/>
                <a:cs typeface="Arial" panose="020B0604020202020204" pitchFamily="34" charset="0"/>
              </a:rPr>
              <a:t> </a:t>
            </a:r>
            <a:r>
              <a:rPr lang="fr-FR" sz="2000" dirty="0">
                <a:solidFill>
                  <a:sysClr val="windowText" lastClr="000000"/>
                </a:solidFill>
                <a:latin typeface="Arial" panose="020B0604020202020204" pitchFamily="34" charset="0"/>
                <a:cs typeface="Arial" panose="020B0604020202020204" pitchFamily="34" charset="0"/>
              </a:rPr>
              <a:t>50%</a:t>
            </a:r>
            <a:endParaRPr lang="fr-FR" sz="1600" dirty="0">
              <a:solidFill>
                <a:sysClr val="windowText" lastClr="000000"/>
              </a:solidFill>
              <a:latin typeface="Arial" panose="020B0604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1F99CB8E-E376-429A-A852-D012AF9BD488}"/>
              </a:ext>
            </a:extLst>
          </p:cNvPr>
          <p:cNvSpPr txBox="1"/>
          <p:nvPr/>
        </p:nvSpPr>
        <p:spPr>
          <a:xfrm>
            <a:off x="1920102" y="1023278"/>
            <a:ext cx="2022505" cy="36933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latin typeface="Arial" panose="020B0604020202020204" pitchFamily="34" charset="0"/>
                <a:cs typeface="Arial" panose="020B0604020202020204" pitchFamily="34" charset="0"/>
              </a:rPr>
              <a:t>Démarrage projet</a:t>
            </a:r>
          </a:p>
        </p:txBody>
      </p:sp>
      <p:sp>
        <p:nvSpPr>
          <p:cNvPr id="45" name="ZoneTexte 44">
            <a:extLst>
              <a:ext uri="{FF2B5EF4-FFF2-40B4-BE49-F238E27FC236}">
                <a16:creationId xmlns:a16="http://schemas.microsoft.com/office/drawing/2014/main" id="{81D6C64B-5B25-4C29-915F-CAC68CF62C93}"/>
              </a:ext>
            </a:extLst>
          </p:cNvPr>
          <p:cNvSpPr txBox="1"/>
          <p:nvPr/>
        </p:nvSpPr>
        <p:spPr>
          <a:xfrm>
            <a:off x="1425962" y="1906111"/>
            <a:ext cx="1894515"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Janv. 2021</a:t>
            </a:r>
          </a:p>
        </p:txBody>
      </p:sp>
      <p:sp>
        <p:nvSpPr>
          <p:cNvPr id="48" name="Ellipse 47">
            <a:extLst>
              <a:ext uri="{FF2B5EF4-FFF2-40B4-BE49-F238E27FC236}">
                <a16:creationId xmlns:a16="http://schemas.microsoft.com/office/drawing/2014/main" id="{34B01394-A591-4F0C-9C44-76344D98FBFD}"/>
              </a:ext>
            </a:extLst>
          </p:cNvPr>
          <p:cNvSpPr/>
          <p:nvPr/>
        </p:nvSpPr>
        <p:spPr>
          <a:xfrm>
            <a:off x="5395292" y="3321379"/>
            <a:ext cx="2176669" cy="14158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Arial" panose="020B0604020202020204" pitchFamily="34" charset="0"/>
                <a:cs typeface="Arial" panose="020B0604020202020204" pitchFamily="34" charset="0"/>
              </a:rPr>
              <a:t>Le réseau</a:t>
            </a:r>
          </a:p>
        </p:txBody>
      </p:sp>
      <p:cxnSp>
        <p:nvCxnSpPr>
          <p:cNvPr id="50" name="Connecteur droit avec flèche 49">
            <a:extLst>
              <a:ext uri="{FF2B5EF4-FFF2-40B4-BE49-F238E27FC236}">
                <a16:creationId xmlns:a16="http://schemas.microsoft.com/office/drawing/2014/main" id="{3E5FB469-87EC-40DF-B57B-A802BC03E6D2}"/>
              </a:ext>
            </a:extLst>
          </p:cNvPr>
          <p:cNvCxnSpPr>
            <a:cxnSpLocks/>
            <a:stCxn id="19" idx="3"/>
            <a:endCxn id="48" idx="1"/>
          </p:cNvCxnSpPr>
          <p:nvPr/>
        </p:nvCxnSpPr>
        <p:spPr>
          <a:xfrm>
            <a:off x="4777411" y="3186640"/>
            <a:ext cx="936647" cy="342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A52CD3CE-7AB8-46AD-9C66-1238079E7DF4}"/>
              </a:ext>
            </a:extLst>
          </p:cNvPr>
          <p:cNvCxnSpPr>
            <a:cxnSpLocks/>
            <a:stCxn id="48" idx="7"/>
            <a:endCxn id="35" idx="1"/>
          </p:cNvCxnSpPr>
          <p:nvPr/>
        </p:nvCxnSpPr>
        <p:spPr>
          <a:xfrm flipV="1">
            <a:off x="7253195" y="3506292"/>
            <a:ext cx="1297499" cy="22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9392AE9D-3C91-4EF6-8B99-1504258D305C}"/>
              </a:ext>
            </a:extLst>
          </p:cNvPr>
          <p:cNvCxnSpPr>
            <a:cxnSpLocks/>
            <a:stCxn id="48" idx="5"/>
          </p:cNvCxnSpPr>
          <p:nvPr/>
        </p:nvCxnSpPr>
        <p:spPr>
          <a:xfrm>
            <a:off x="7253195" y="4529895"/>
            <a:ext cx="807807" cy="588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5B976C58-08F1-42BB-A73F-97DF6A6E53BE}"/>
              </a:ext>
            </a:extLst>
          </p:cNvPr>
          <p:cNvCxnSpPr>
            <a:cxnSpLocks/>
            <a:endCxn id="48" idx="3"/>
          </p:cNvCxnSpPr>
          <p:nvPr/>
        </p:nvCxnSpPr>
        <p:spPr>
          <a:xfrm flipV="1">
            <a:off x="4777412" y="4529895"/>
            <a:ext cx="936646" cy="588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99D865E7-9FC0-4298-9C54-D7622B612780}"/>
              </a:ext>
            </a:extLst>
          </p:cNvPr>
          <p:cNvGrpSpPr/>
          <p:nvPr/>
        </p:nvGrpSpPr>
        <p:grpSpPr>
          <a:xfrm>
            <a:off x="8277001" y="4018355"/>
            <a:ext cx="3045235" cy="2686994"/>
            <a:chOff x="8189841" y="4098909"/>
            <a:chExt cx="3045235" cy="2686994"/>
          </a:xfrm>
        </p:grpSpPr>
        <p:pic>
          <p:nvPicPr>
            <p:cNvPr id="25" name="Image 3" descr="Une image contenant carte, texte&#10;&#10;Description générée automatiquement">
              <a:extLst>
                <a:ext uri="{FF2B5EF4-FFF2-40B4-BE49-F238E27FC236}">
                  <a16:creationId xmlns:a16="http://schemas.microsoft.com/office/drawing/2014/main" id="{74C9CF58-77E7-463C-B6F4-8FA16D2D380D}"/>
                </a:ext>
              </a:extLst>
            </p:cNvPr>
            <p:cNvPicPr>
              <a:picLocks noChangeAspect="1"/>
            </p:cNvPicPr>
            <p:nvPr/>
          </p:nvPicPr>
          <p:blipFill>
            <a:blip r:embed="rId3"/>
            <a:stretch>
              <a:fillRect/>
            </a:stretch>
          </p:blipFill>
          <p:spPr>
            <a:xfrm>
              <a:off x="8189841" y="4098909"/>
              <a:ext cx="3045235" cy="2686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Graphique 17" descr="Retour contour">
              <a:extLst>
                <a:ext uri="{FF2B5EF4-FFF2-40B4-BE49-F238E27FC236}">
                  <a16:creationId xmlns:a16="http://schemas.microsoft.com/office/drawing/2014/main" id="{396F2A5A-4084-4F30-9486-6AC307B539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453182">
              <a:off x="8475737" y="4981280"/>
              <a:ext cx="1439399" cy="1239418"/>
            </a:xfrm>
            <a:prstGeom prst="rect">
              <a:avLst/>
            </a:prstGeom>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Graphique 15" descr="Ligne fléchée : incurvée sens des aiguilles d’une montre contour">
              <a:extLst>
                <a:ext uri="{FF2B5EF4-FFF2-40B4-BE49-F238E27FC236}">
                  <a16:creationId xmlns:a16="http://schemas.microsoft.com/office/drawing/2014/main" id="{9FD5AF51-92F2-4E8F-9B45-3E3435C14D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300000">
              <a:off x="9178822" y="5602971"/>
              <a:ext cx="1069870" cy="1059246"/>
            </a:xfrm>
            <a:prstGeom prst="rect">
              <a:avLst/>
            </a:prstGeom>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phique 9" descr="Flèche haut avec un remplissage uni">
              <a:extLst>
                <a:ext uri="{FF2B5EF4-FFF2-40B4-BE49-F238E27FC236}">
                  <a16:creationId xmlns:a16="http://schemas.microsoft.com/office/drawing/2014/main" id="{5D933591-6E06-44DA-BD12-59BB6BF58A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90994">
              <a:off x="9040972" y="5039340"/>
              <a:ext cx="914400" cy="1373525"/>
            </a:xfrm>
            <a:prstGeom prst="rect">
              <a:avLst/>
            </a:prstGeom>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cxnSp>
        <p:nvCxnSpPr>
          <p:cNvPr id="29" name="Connecteur droit 28">
            <a:extLst>
              <a:ext uri="{FF2B5EF4-FFF2-40B4-BE49-F238E27FC236}">
                <a16:creationId xmlns:a16="http://schemas.microsoft.com/office/drawing/2014/main" id="{88CD6D91-0C4C-4B0E-A388-E43C91CA9986}"/>
              </a:ext>
            </a:extLst>
          </p:cNvPr>
          <p:cNvCxnSpPr>
            <a:cxnSpLocks/>
          </p:cNvCxnSpPr>
          <p:nvPr/>
        </p:nvCxnSpPr>
        <p:spPr>
          <a:xfrm flipV="1">
            <a:off x="9983839" y="1436578"/>
            <a:ext cx="0" cy="469534"/>
          </a:xfrm>
          <a:prstGeom prst="line">
            <a:avLst/>
          </a:prstGeom>
          <a:ln w="38100">
            <a:headEnd type="arrow"/>
            <a:tailEnd type="none"/>
          </a:ln>
        </p:spPr>
        <p:style>
          <a:lnRef idx="1">
            <a:schemeClr val="dk1"/>
          </a:lnRef>
          <a:fillRef idx="0">
            <a:schemeClr val="dk1"/>
          </a:fillRef>
          <a:effectRef idx="0">
            <a:schemeClr val="dk1"/>
          </a:effectRef>
          <a:fontRef idx="minor">
            <a:schemeClr val="tx1"/>
          </a:fontRef>
        </p:style>
      </p:cxnSp>
      <p:sp>
        <p:nvSpPr>
          <p:cNvPr id="32" name="ZoneTexte 31">
            <a:extLst>
              <a:ext uri="{FF2B5EF4-FFF2-40B4-BE49-F238E27FC236}">
                <a16:creationId xmlns:a16="http://schemas.microsoft.com/office/drawing/2014/main" id="{700FB0BF-00C3-456A-8D70-2BA8436D2B5C}"/>
              </a:ext>
            </a:extLst>
          </p:cNvPr>
          <p:cNvSpPr txBox="1"/>
          <p:nvPr/>
        </p:nvSpPr>
        <p:spPr>
          <a:xfrm>
            <a:off x="10600494" y="968683"/>
            <a:ext cx="1466314" cy="577081"/>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050" dirty="0">
                <a:latin typeface="Arial" panose="020B0604020202020204" pitchFamily="34" charset="0"/>
                <a:cs typeface="Arial" panose="020B0604020202020204" pitchFamily="34" charset="0"/>
              </a:rPr>
              <a:t>DEVELOPPEMENT</a:t>
            </a:r>
          </a:p>
          <a:p>
            <a:pPr algn="ctr"/>
            <a:r>
              <a:rPr lang="fr-FR" sz="1050" dirty="0">
                <a:latin typeface="Arial" panose="020B0604020202020204" pitchFamily="34" charset="0"/>
                <a:cs typeface="Arial" panose="020B0604020202020204" pitchFamily="34" charset="0"/>
              </a:rPr>
              <a:t>REGIONAL,</a:t>
            </a:r>
          </a:p>
          <a:p>
            <a:pPr algn="ctr"/>
            <a:r>
              <a:rPr lang="fr-FR" sz="1050" dirty="0">
                <a:latin typeface="Arial" panose="020B0604020202020204" pitchFamily="34" charset="0"/>
                <a:cs typeface="Arial" panose="020B0604020202020204" pitchFamily="34" charset="0"/>
              </a:rPr>
              <a:t>NATIONAL</a:t>
            </a:r>
          </a:p>
        </p:txBody>
      </p:sp>
      <p:sp>
        <p:nvSpPr>
          <p:cNvPr id="3" name="Flèche droite 2"/>
          <p:cNvSpPr/>
          <p:nvPr/>
        </p:nvSpPr>
        <p:spPr>
          <a:xfrm rot="1852550">
            <a:off x="10002148" y="3394759"/>
            <a:ext cx="391886" cy="26793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10"/>
          <a:stretch>
            <a:fillRect/>
          </a:stretch>
        </p:blipFill>
        <p:spPr>
          <a:xfrm>
            <a:off x="362143" y="4597817"/>
            <a:ext cx="492880" cy="666537"/>
          </a:xfrm>
          <a:prstGeom prst="rect">
            <a:avLst/>
          </a:prstGeom>
        </p:spPr>
      </p:pic>
      <p:pic>
        <p:nvPicPr>
          <p:cNvPr id="36" name="Image 35"/>
          <p:cNvPicPr>
            <a:picLocks noChangeAspect="1"/>
          </p:cNvPicPr>
          <p:nvPr/>
        </p:nvPicPr>
        <p:blipFill>
          <a:blip r:embed="rId11"/>
          <a:stretch>
            <a:fillRect/>
          </a:stretch>
        </p:blipFill>
        <p:spPr>
          <a:xfrm>
            <a:off x="9131601" y="6097196"/>
            <a:ext cx="263912" cy="348198"/>
          </a:xfrm>
          <a:prstGeom prst="rect">
            <a:avLst/>
          </a:prstGeom>
        </p:spPr>
      </p:pic>
      <p:pic>
        <p:nvPicPr>
          <p:cNvPr id="37" name="Image 36"/>
          <p:cNvPicPr>
            <a:picLocks noChangeAspect="1"/>
          </p:cNvPicPr>
          <p:nvPr/>
        </p:nvPicPr>
        <p:blipFill>
          <a:blip r:embed="rId10"/>
          <a:stretch>
            <a:fillRect/>
          </a:stretch>
        </p:blipFill>
        <p:spPr>
          <a:xfrm>
            <a:off x="373784" y="3181650"/>
            <a:ext cx="492880" cy="666537"/>
          </a:xfrm>
          <a:prstGeom prst="rect">
            <a:avLst/>
          </a:prstGeom>
        </p:spPr>
      </p:pic>
      <p:sp>
        <p:nvSpPr>
          <p:cNvPr id="6" name="Espace réservé du pied de page 5"/>
          <p:cNvSpPr>
            <a:spLocks noGrp="1"/>
          </p:cNvSpPr>
          <p:nvPr>
            <p:ph type="ftr" sz="quarter" idx="11"/>
          </p:nvPr>
        </p:nvSpPr>
        <p:spPr/>
        <p:txBody>
          <a:bodyPr/>
          <a:lstStyle/>
          <a:p>
            <a:r>
              <a:rPr lang="fr-FR"/>
              <a:t>PROJET EMPLOI HANDICAP 65/32                           C.CASELLES                20/07/2021</a:t>
            </a:r>
            <a:endParaRPr lang="fr-FR" dirty="0"/>
          </a:p>
        </p:txBody>
      </p:sp>
      <p:sp>
        <p:nvSpPr>
          <p:cNvPr id="8" name="Espace réservé du numéro de diapositive 7"/>
          <p:cNvSpPr>
            <a:spLocks noGrp="1"/>
          </p:cNvSpPr>
          <p:nvPr>
            <p:ph type="sldNum" sz="quarter" idx="12"/>
          </p:nvPr>
        </p:nvSpPr>
        <p:spPr/>
        <p:txBody>
          <a:bodyPr/>
          <a:lstStyle/>
          <a:p>
            <a:fld id="{BD6AFAC6-E241-4170-88BC-A627E638CE6A}" type="slidenum">
              <a:rPr lang="fr-FR" smtClean="0"/>
              <a:t>3</a:t>
            </a:fld>
            <a:endParaRPr lang="fr-FR"/>
          </a:p>
        </p:txBody>
      </p:sp>
    </p:spTree>
    <p:extLst>
      <p:ext uri="{BB962C8B-B14F-4D97-AF65-F5344CB8AC3E}">
        <p14:creationId xmlns:p14="http://schemas.microsoft.com/office/powerpoint/2010/main" val="175739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BBEADC04-F0C5-4F56-9106-442F525B819B}"/>
              </a:ext>
            </a:extLst>
          </p:cNvPr>
          <p:cNvSpPr/>
          <p:nvPr/>
        </p:nvSpPr>
        <p:spPr>
          <a:xfrm>
            <a:off x="527905" y="1026911"/>
            <a:ext cx="7858402" cy="2747487"/>
          </a:xfrm>
          <a:prstGeom prst="ellipse">
            <a:avLst/>
          </a:prstGeom>
          <a:solidFill>
            <a:schemeClr val="bg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5011CE50-B6AB-4759-9AA4-9C60ECD811A4}"/>
              </a:ext>
            </a:extLst>
          </p:cNvPr>
          <p:cNvSpPr>
            <a:spLocks noGrp="1"/>
          </p:cNvSpPr>
          <p:nvPr>
            <p:ph type="title"/>
          </p:nvPr>
        </p:nvSpPr>
        <p:spPr>
          <a:xfrm>
            <a:off x="283498" y="199090"/>
            <a:ext cx="8596668" cy="599771"/>
          </a:xfrm>
        </p:spPr>
        <p:txBody>
          <a:bodyPr>
            <a:normAutofit fontScale="90000"/>
          </a:bodyPr>
          <a:lstStyle/>
          <a:p>
            <a:r>
              <a:rPr lang="fr-FR" dirty="0">
                <a:solidFill>
                  <a:schemeClr val="tx2">
                    <a:lumMod val="75000"/>
                  </a:schemeClr>
                </a:solidFill>
                <a:latin typeface="Arial" panose="020B0604020202020204" pitchFamily="34" charset="0"/>
                <a:cs typeface="Arial" panose="020B0604020202020204" pitchFamily="34" charset="0"/>
              </a:rPr>
              <a:t>LE PROJET EN IMAGE</a:t>
            </a:r>
          </a:p>
        </p:txBody>
      </p:sp>
      <p:sp>
        <p:nvSpPr>
          <p:cNvPr id="6" name="Rectangle : coins arrondis 5">
            <a:extLst>
              <a:ext uri="{FF2B5EF4-FFF2-40B4-BE49-F238E27FC236}">
                <a16:creationId xmlns:a16="http://schemas.microsoft.com/office/drawing/2014/main" id="{34AA0874-1CF5-4A0C-A9AC-F154627A7195}"/>
              </a:ext>
            </a:extLst>
          </p:cNvPr>
          <p:cNvSpPr/>
          <p:nvPr/>
        </p:nvSpPr>
        <p:spPr>
          <a:xfrm>
            <a:off x="4926629" y="5932598"/>
            <a:ext cx="2508311" cy="546950"/>
          </a:xfrm>
          <a:prstGeom prst="roundRect">
            <a:avLst/>
          </a:prstGeom>
          <a:solidFill>
            <a:srgbClr val="FDE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Emploi</a:t>
            </a:r>
            <a:r>
              <a:rPr lang="fr-FR" dirty="0">
                <a:solidFill>
                  <a:schemeClr val="tx1"/>
                </a:solidFill>
                <a:latin typeface="Arial" panose="020B0604020202020204" pitchFamily="34" charset="0"/>
                <a:cs typeface="Arial" panose="020B0604020202020204" pitchFamily="34" charset="0"/>
              </a:rPr>
              <a:t> </a:t>
            </a:r>
            <a:r>
              <a:rPr lang="fr-FR" b="1" dirty="0">
                <a:solidFill>
                  <a:schemeClr val="tx1"/>
                </a:solidFill>
                <a:latin typeface="Arial" panose="020B0604020202020204" pitchFamily="34" charset="0"/>
                <a:cs typeface="Arial" panose="020B0604020202020204" pitchFamily="34" charset="0"/>
              </a:rPr>
              <a:t>direct</a:t>
            </a:r>
          </a:p>
        </p:txBody>
      </p:sp>
      <p:sp>
        <p:nvSpPr>
          <p:cNvPr id="7" name="Rectangle : coins arrondis 6">
            <a:extLst>
              <a:ext uri="{FF2B5EF4-FFF2-40B4-BE49-F238E27FC236}">
                <a16:creationId xmlns:a16="http://schemas.microsoft.com/office/drawing/2014/main" id="{E5C0B751-5745-4E33-B6F0-29BCDEFA2318}"/>
              </a:ext>
            </a:extLst>
          </p:cNvPr>
          <p:cNvSpPr/>
          <p:nvPr/>
        </p:nvSpPr>
        <p:spPr>
          <a:xfrm>
            <a:off x="1158971" y="1663466"/>
            <a:ext cx="1912679" cy="11464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Employeurs</a:t>
            </a:r>
          </a:p>
        </p:txBody>
      </p:sp>
      <p:sp>
        <p:nvSpPr>
          <p:cNvPr id="8" name="Rectangle : coins arrondis 7">
            <a:extLst>
              <a:ext uri="{FF2B5EF4-FFF2-40B4-BE49-F238E27FC236}">
                <a16:creationId xmlns:a16="http://schemas.microsoft.com/office/drawing/2014/main" id="{77B1C2FC-D837-4D3B-AE5A-EA3DF3E7BCDC}"/>
              </a:ext>
            </a:extLst>
          </p:cNvPr>
          <p:cNvSpPr/>
          <p:nvPr/>
        </p:nvSpPr>
        <p:spPr>
          <a:xfrm>
            <a:off x="5813680" y="1672066"/>
            <a:ext cx="1793955" cy="11230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Demandeurs d’emploi</a:t>
            </a:r>
          </a:p>
        </p:txBody>
      </p:sp>
      <p:cxnSp>
        <p:nvCxnSpPr>
          <p:cNvPr id="10" name="Connecteur droit avec flèche 9">
            <a:extLst>
              <a:ext uri="{FF2B5EF4-FFF2-40B4-BE49-F238E27FC236}">
                <a16:creationId xmlns:a16="http://schemas.microsoft.com/office/drawing/2014/main" id="{A35BEC5F-0F44-48EB-84A8-1FA3DCCF2644}"/>
              </a:ext>
            </a:extLst>
          </p:cNvPr>
          <p:cNvCxnSpPr>
            <a:cxnSpLocks/>
          </p:cNvCxnSpPr>
          <p:nvPr/>
        </p:nvCxnSpPr>
        <p:spPr>
          <a:xfrm>
            <a:off x="3067217" y="2638065"/>
            <a:ext cx="571093" cy="460485"/>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CD2D62B7-5EBA-4110-A9E8-AF59DD0B8F54}"/>
              </a:ext>
            </a:extLst>
          </p:cNvPr>
          <p:cNvCxnSpPr>
            <a:cxnSpLocks/>
          </p:cNvCxnSpPr>
          <p:nvPr/>
        </p:nvCxnSpPr>
        <p:spPr>
          <a:xfrm flipV="1">
            <a:off x="5348562" y="2585920"/>
            <a:ext cx="474145" cy="546638"/>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36" name="Ellipse 35">
            <a:extLst>
              <a:ext uri="{FF2B5EF4-FFF2-40B4-BE49-F238E27FC236}">
                <a16:creationId xmlns:a16="http://schemas.microsoft.com/office/drawing/2014/main" id="{D04DC2A7-83D5-46E8-8246-7AE74735DFFA}"/>
              </a:ext>
            </a:extLst>
          </p:cNvPr>
          <p:cNvSpPr/>
          <p:nvPr/>
        </p:nvSpPr>
        <p:spPr>
          <a:xfrm>
            <a:off x="3628498" y="2847082"/>
            <a:ext cx="1748043" cy="699162"/>
          </a:xfrm>
          <a:prstGeom prst="ellipse">
            <a:avLst/>
          </a:prstGeom>
          <a:solidFill>
            <a:schemeClr val="accent4">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Besoins</a:t>
            </a:r>
          </a:p>
        </p:txBody>
      </p:sp>
      <p:sp>
        <p:nvSpPr>
          <p:cNvPr id="42" name="Rectangle : coins arrondis 41">
            <a:extLst>
              <a:ext uri="{FF2B5EF4-FFF2-40B4-BE49-F238E27FC236}">
                <a16:creationId xmlns:a16="http://schemas.microsoft.com/office/drawing/2014/main" id="{DA7B8C21-9FA5-4FF2-9741-F8018CD1E7A1}"/>
              </a:ext>
            </a:extLst>
          </p:cNvPr>
          <p:cNvSpPr/>
          <p:nvPr/>
        </p:nvSpPr>
        <p:spPr>
          <a:xfrm>
            <a:off x="8386307" y="2499187"/>
            <a:ext cx="2684206" cy="13117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solidFill>
                  <a:schemeClr val="tx1"/>
                </a:solidFill>
                <a:latin typeface="Arial" panose="020B0604020202020204" pitchFamily="34" charset="0"/>
                <a:cs typeface="Arial" panose="020B0604020202020204" pitchFamily="34" charset="0"/>
              </a:rPr>
              <a:t>Associations</a:t>
            </a:r>
          </a:p>
          <a:p>
            <a:pPr algn="ctr"/>
            <a:r>
              <a:rPr lang="fr-FR" dirty="0">
                <a:solidFill>
                  <a:schemeClr val="tx1"/>
                </a:solidFill>
                <a:latin typeface="Arial" panose="020B0604020202020204" pitchFamily="34" charset="0"/>
                <a:cs typeface="Arial" panose="020B0604020202020204" pitchFamily="34" charset="0"/>
              </a:rPr>
              <a:t>APF France handicap, ADAPEI, UNADEV, …</a:t>
            </a:r>
          </a:p>
        </p:txBody>
      </p:sp>
      <p:sp>
        <p:nvSpPr>
          <p:cNvPr id="43" name="Rectangle : coins arrondis 42">
            <a:extLst>
              <a:ext uri="{FF2B5EF4-FFF2-40B4-BE49-F238E27FC236}">
                <a16:creationId xmlns:a16="http://schemas.microsoft.com/office/drawing/2014/main" id="{B0F6F4E2-1570-403B-BB58-67C69505A0CA}"/>
              </a:ext>
            </a:extLst>
          </p:cNvPr>
          <p:cNvSpPr/>
          <p:nvPr/>
        </p:nvSpPr>
        <p:spPr>
          <a:xfrm>
            <a:off x="8305519" y="657931"/>
            <a:ext cx="2684206" cy="13117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solidFill>
                  <a:schemeClr val="tx1"/>
                </a:solidFill>
                <a:latin typeface="Arial" panose="020B0604020202020204" pitchFamily="34" charset="0"/>
                <a:cs typeface="Arial" panose="020B0604020202020204" pitchFamily="34" charset="0"/>
              </a:rPr>
              <a:t>Organismes</a:t>
            </a:r>
          </a:p>
          <a:p>
            <a:pPr algn="ctr"/>
            <a:r>
              <a:rPr lang="fr-FR" sz="1800" dirty="0">
                <a:solidFill>
                  <a:schemeClr val="tx1"/>
                </a:solidFill>
                <a:latin typeface="Arial" panose="020B0604020202020204" pitchFamily="34" charset="0"/>
                <a:cs typeface="Arial" panose="020B0604020202020204" pitchFamily="34" charset="0"/>
              </a:rPr>
              <a:t>MDPH, Pole emploi, Cap emploi, Mission </a:t>
            </a:r>
            <a:r>
              <a:rPr lang="fr-FR" dirty="0">
                <a:solidFill>
                  <a:schemeClr val="tx1"/>
                </a:solidFill>
                <a:latin typeface="Arial" panose="020B0604020202020204" pitchFamily="34" charset="0"/>
                <a:cs typeface="Arial" panose="020B0604020202020204" pitchFamily="34" charset="0"/>
              </a:rPr>
              <a:t>l</a:t>
            </a:r>
            <a:r>
              <a:rPr lang="fr-FR" sz="1800" dirty="0">
                <a:solidFill>
                  <a:schemeClr val="tx1"/>
                </a:solidFill>
                <a:latin typeface="Arial" panose="020B0604020202020204" pitchFamily="34" charset="0"/>
                <a:cs typeface="Arial" panose="020B0604020202020204" pitchFamily="34" charset="0"/>
              </a:rPr>
              <a:t>ocale, Agefiph, …</a:t>
            </a:r>
            <a:endParaRPr lang="fr-FR" dirty="0">
              <a:solidFill>
                <a:schemeClr val="tx1"/>
              </a:solidFill>
              <a:latin typeface="Arial" panose="020B0604020202020204" pitchFamily="34" charset="0"/>
              <a:cs typeface="Arial" panose="020B0604020202020204" pitchFamily="34" charset="0"/>
            </a:endParaRPr>
          </a:p>
        </p:txBody>
      </p:sp>
      <p:sp>
        <p:nvSpPr>
          <p:cNvPr id="45" name="Flèche : courbe vers la droite 44">
            <a:extLst>
              <a:ext uri="{FF2B5EF4-FFF2-40B4-BE49-F238E27FC236}">
                <a16:creationId xmlns:a16="http://schemas.microsoft.com/office/drawing/2014/main" id="{DE865D78-53B2-4CF3-B5AA-03E491980F65}"/>
              </a:ext>
            </a:extLst>
          </p:cNvPr>
          <p:cNvSpPr/>
          <p:nvPr/>
        </p:nvSpPr>
        <p:spPr>
          <a:xfrm rot="20530498">
            <a:off x="634505" y="3367613"/>
            <a:ext cx="660383" cy="13146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6" name="Flèche : courbe vers la gauche 45">
            <a:extLst>
              <a:ext uri="{FF2B5EF4-FFF2-40B4-BE49-F238E27FC236}">
                <a16:creationId xmlns:a16="http://schemas.microsoft.com/office/drawing/2014/main" id="{B2BFAFF3-4572-47ED-892B-0494E19F6501}"/>
              </a:ext>
            </a:extLst>
          </p:cNvPr>
          <p:cNvSpPr/>
          <p:nvPr/>
        </p:nvSpPr>
        <p:spPr>
          <a:xfrm rot="762374">
            <a:off x="11323793" y="2614213"/>
            <a:ext cx="687116" cy="17716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 coins arrondis 13">
            <a:extLst>
              <a:ext uri="{FF2B5EF4-FFF2-40B4-BE49-F238E27FC236}">
                <a16:creationId xmlns:a16="http://schemas.microsoft.com/office/drawing/2014/main" id="{E9188253-F295-417E-83D6-4A13C375A78B}"/>
              </a:ext>
            </a:extLst>
          </p:cNvPr>
          <p:cNvSpPr/>
          <p:nvPr/>
        </p:nvSpPr>
        <p:spPr>
          <a:xfrm>
            <a:off x="7669399" y="5932598"/>
            <a:ext cx="2278966" cy="570271"/>
          </a:xfrm>
          <a:prstGeom prst="roundRect">
            <a:avLst/>
          </a:prstGeom>
          <a:solidFill>
            <a:srgbClr val="FDE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Emploi</a:t>
            </a:r>
            <a:r>
              <a:rPr lang="fr-FR" dirty="0">
                <a:solidFill>
                  <a:schemeClr val="tx1"/>
                </a:solidFill>
                <a:latin typeface="Arial" panose="020B0604020202020204" pitchFamily="34" charset="0"/>
                <a:cs typeface="Arial" panose="020B0604020202020204" pitchFamily="34" charset="0"/>
              </a:rPr>
              <a:t> </a:t>
            </a:r>
            <a:r>
              <a:rPr lang="fr-FR" b="1" dirty="0">
                <a:solidFill>
                  <a:schemeClr val="tx1"/>
                </a:solidFill>
                <a:latin typeface="Arial" panose="020B0604020202020204" pitchFamily="34" charset="0"/>
                <a:cs typeface="Arial" panose="020B0604020202020204" pitchFamily="34" charset="0"/>
              </a:rPr>
              <a:t>indirect</a:t>
            </a:r>
          </a:p>
        </p:txBody>
      </p:sp>
      <p:sp>
        <p:nvSpPr>
          <p:cNvPr id="3" name="Organigramme : Alternative 2">
            <a:extLst>
              <a:ext uri="{FF2B5EF4-FFF2-40B4-BE49-F238E27FC236}">
                <a16:creationId xmlns:a16="http://schemas.microsoft.com/office/drawing/2014/main" id="{7BEAFB87-643C-45B2-A6FB-98B3F196E4A4}"/>
              </a:ext>
            </a:extLst>
          </p:cNvPr>
          <p:cNvSpPr/>
          <p:nvPr/>
        </p:nvSpPr>
        <p:spPr>
          <a:xfrm>
            <a:off x="1519108" y="4058598"/>
            <a:ext cx="9289538" cy="762324"/>
          </a:xfrm>
          <a:prstGeom prst="flowChartAlternateProcess">
            <a:avLst/>
          </a:prstGeom>
          <a:solidFill>
            <a:srgbClr val="CBE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Expérimentation de solutions</a:t>
            </a:r>
          </a:p>
        </p:txBody>
      </p:sp>
      <p:sp>
        <p:nvSpPr>
          <p:cNvPr id="4" name="Flèche : bas 3">
            <a:extLst>
              <a:ext uri="{FF2B5EF4-FFF2-40B4-BE49-F238E27FC236}">
                <a16:creationId xmlns:a16="http://schemas.microsoft.com/office/drawing/2014/main" id="{4C0DDC57-3368-41E5-9B2C-5A7D0E74AC44}"/>
              </a:ext>
            </a:extLst>
          </p:cNvPr>
          <p:cNvSpPr/>
          <p:nvPr/>
        </p:nvSpPr>
        <p:spPr>
          <a:xfrm>
            <a:off x="3375709" y="4892437"/>
            <a:ext cx="353961" cy="925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7C1D0893-007A-4A4D-9E9A-64DD0C28E2D3}"/>
              </a:ext>
            </a:extLst>
          </p:cNvPr>
          <p:cNvSpPr/>
          <p:nvPr/>
        </p:nvSpPr>
        <p:spPr>
          <a:xfrm>
            <a:off x="8631902" y="4892437"/>
            <a:ext cx="353961" cy="925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D2BB454F-7DA4-40EF-ABA3-3CB3B48DFE24}"/>
              </a:ext>
            </a:extLst>
          </p:cNvPr>
          <p:cNvSpPr/>
          <p:nvPr/>
        </p:nvSpPr>
        <p:spPr>
          <a:xfrm>
            <a:off x="6003805" y="4892436"/>
            <a:ext cx="353961" cy="925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92628DDD-792E-42D3-ABB6-EF012323065F}"/>
              </a:ext>
            </a:extLst>
          </p:cNvPr>
          <p:cNvSpPr/>
          <p:nvPr/>
        </p:nvSpPr>
        <p:spPr>
          <a:xfrm>
            <a:off x="1859906" y="5909277"/>
            <a:ext cx="2734200" cy="570271"/>
          </a:xfrm>
          <a:prstGeom prst="roundRect">
            <a:avLst/>
          </a:prstGeom>
          <a:solidFill>
            <a:srgbClr val="FDE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anose="020B0604020202020204" pitchFamily="34" charset="0"/>
                <a:cs typeface="Arial" panose="020B0604020202020204" pitchFamily="34" charset="0"/>
              </a:rPr>
              <a:t>Maintien dans l’emploi</a:t>
            </a:r>
          </a:p>
        </p:txBody>
      </p:sp>
      <p:cxnSp>
        <p:nvCxnSpPr>
          <p:cNvPr id="20" name="Connecteur droit avec flèche 19">
            <a:extLst>
              <a:ext uri="{FF2B5EF4-FFF2-40B4-BE49-F238E27FC236}">
                <a16:creationId xmlns:a16="http://schemas.microsoft.com/office/drawing/2014/main" id="{0F132CA5-75C1-4DDB-AE63-8409EEC72A64}"/>
              </a:ext>
            </a:extLst>
          </p:cNvPr>
          <p:cNvCxnSpPr>
            <a:cxnSpLocks/>
            <a:endCxn id="42" idx="1"/>
          </p:cNvCxnSpPr>
          <p:nvPr/>
        </p:nvCxnSpPr>
        <p:spPr>
          <a:xfrm>
            <a:off x="7870371" y="3098550"/>
            <a:ext cx="515936" cy="56531"/>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A48EE39D-61CB-43F8-9551-940AEFE4EAD6}"/>
              </a:ext>
            </a:extLst>
          </p:cNvPr>
          <p:cNvCxnSpPr>
            <a:cxnSpLocks/>
            <a:endCxn id="43" idx="1"/>
          </p:cNvCxnSpPr>
          <p:nvPr/>
        </p:nvCxnSpPr>
        <p:spPr>
          <a:xfrm flipV="1">
            <a:off x="7669399" y="1313825"/>
            <a:ext cx="636120" cy="250779"/>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6489FEF2-106A-4D3B-AB64-F0D9FAF98A30}"/>
              </a:ext>
            </a:extLst>
          </p:cNvPr>
          <p:cNvSpPr txBox="1"/>
          <p:nvPr/>
        </p:nvSpPr>
        <p:spPr>
          <a:xfrm>
            <a:off x="3312952" y="1443232"/>
            <a:ext cx="2173919"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Réseau Emploi-handicap </a:t>
            </a:r>
          </a:p>
        </p:txBody>
      </p:sp>
      <p:sp>
        <p:nvSpPr>
          <p:cNvPr id="12" name="Accolade fermante 11"/>
          <p:cNvSpPr/>
          <p:nvPr/>
        </p:nvSpPr>
        <p:spPr>
          <a:xfrm>
            <a:off x="11137364" y="915256"/>
            <a:ext cx="390396" cy="2579058"/>
          </a:xfrm>
          <a:prstGeom prst="rightBrace">
            <a:avLst>
              <a:gd name="adj1" fmla="val 8333"/>
              <a:gd name="adj2" fmla="val 506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PROJET EMPLOI HANDICAP 65/32                           C.CASELLES                20/07/2021</a:t>
            </a:r>
            <a:endParaRPr lang="fr-FR" dirty="0"/>
          </a:p>
        </p:txBody>
      </p:sp>
      <p:sp>
        <p:nvSpPr>
          <p:cNvPr id="9" name="Espace réservé du numéro de diapositive 8"/>
          <p:cNvSpPr>
            <a:spLocks noGrp="1"/>
          </p:cNvSpPr>
          <p:nvPr>
            <p:ph type="sldNum" sz="quarter" idx="12"/>
          </p:nvPr>
        </p:nvSpPr>
        <p:spPr/>
        <p:txBody>
          <a:bodyPr/>
          <a:lstStyle/>
          <a:p>
            <a:fld id="{BD6AFAC6-E241-4170-88BC-A627E638CE6A}" type="slidenum">
              <a:rPr lang="fr-FR" smtClean="0"/>
              <a:t>4</a:t>
            </a:fld>
            <a:endParaRPr lang="fr-FR"/>
          </a:p>
        </p:txBody>
      </p:sp>
    </p:spTree>
    <p:extLst>
      <p:ext uri="{BB962C8B-B14F-4D97-AF65-F5344CB8AC3E}">
        <p14:creationId xmlns:p14="http://schemas.microsoft.com/office/powerpoint/2010/main" val="311979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latin typeface="Arial" panose="020B0604020202020204" pitchFamily="34" charset="0"/>
                <a:cs typeface="Arial" panose="020B0604020202020204" pitchFamily="34" charset="0"/>
              </a:rPr>
              <a:t>VUE D’ENSEMBLE – PRODUITS PROJET</a:t>
            </a:r>
            <a:endParaRPr lang="fr-FR" sz="4000" dirty="0"/>
          </a:p>
        </p:txBody>
      </p:sp>
      <p:pic>
        <p:nvPicPr>
          <p:cNvPr id="3" name="Image 2"/>
          <p:cNvPicPr>
            <a:picLocks noChangeAspect="1"/>
          </p:cNvPicPr>
          <p:nvPr/>
        </p:nvPicPr>
        <p:blipFill rotWithShape="1">
          <a:blip r:embed="rId3"/>
          <a:srcRect l="2486"/>
          <a:stretch/>
        </p:blipFill>
        <p:spPr>
          <a:xfrm>
            <a:off x="855023" y="1590538"/>
            <a:ext cx="10248773" cy="4812900"/>
          </a:xfrm>
          <a:prstGeom prst="rect">
            <a:avLst/>
          </a:prstGeom>
        </p:spPr>
      </p:pic>
      <p:pic>
        <p:nvPicPr>
          <p:cNvPr id="4" name="Image 3"/>
          <p:cNvPicPr>
            <a:picLocks noChangeAspect="1"/>
          </p:cNvPicPr>
          <p:nvPr/>
        </p:nvPicPr>
        <p:blipFill>
          <a:blip r:embed="rId4"/>
          <a:stretch>
            <a:fillRect/>
          </a:stretch>
        </p:blipFill>
        <p:spPr>
          <a:xfrm>
            <a:off x="855023" y="6220077"/>
            <a:ext cx="1684977" cy="515553"/>
          </a:xfrm>
          <a:prstGeom prst="rect">
            <a:avLst/>
          </a:prstGeom>
        </p:spPr>
      </p:pic>
      <p:sp>
        <p:nvSpPr>
          <p:cNvPr id="5" name="Espace réservé du pied de page 4"/>
          <p:cNvSpPr>
            <a:spLocks noGrp="1"/>
          </p:cNvSpPr>
          <p:nvPr>
            <p:ph type="ftr" sz="quarter" idx="11"/>
          </p:nvPr>
        </p:nvSpPr>
        <p:spPr>
          <a:xfrm>
            <a:off x="3187700" y="6356350"/>
            <a:ext cx="6819900" cy="365125"/>
          </a:xfrm>
        </p:spPr>
        <p:txBody>
          <a:bodyPr/>
          <a:lstStyle/>
          <a:p>
            <a:r>
              <a:rPr lang="fr-FR" dirty="0"/>
              <a:t>PROJET EMPLOI HANDICAP 65/32                           C.CASELLES                20/07/2021</a:t>
            </a:r>
          </a:p>
        </p:txBody>
      </p:sp>
      <p:sp>
        <p:nvSpPr>
          <p:cNvPr id="6" name="Espace réservé du numéro de diapositive 5"/>
          <p:cNvSpPr>
            <a:spLocks noGrp="1"/>
          </p:cNvSpPr>
          <p:nvPr>
            <p:ph type="sldNum" sz="quarter" idx="12"/>
          </p:nvPr>
        </p:nvSpPr>
        <p:spPr/>
        <p:txBody>
          <a:bodyPr/>
          <a:lstStyle/>
          <a:p>
            <a:fld id="{BD6AFAC6-E241-4170-88BC-A627E638CE6A}" type="slidenum">
              <a:rPr lang="fr-FR" smtClean="0"/>
              <a:t>5</a:t>
            </a:fld>
            <a:endParaRPr lang="fr-FR"/>
          </a:p>
        </p:txBody>
      </p:sp>
    </p:spTree>
    <p:extLst>
      <p:ext uri="{BB962C8B-B14F-4D97-AF65-F5344CB8AC3E}">
        <p14:creationId xmlns:p14="http://schemas.microsoft.com/office/powerpoint/2010/main" val="120715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FE7E181E-9CA1-443A-B491-5569105D505F}"/>
              </a:ext>
            </a:extLst>
          </p:cNvPr>
          <p:cNvSpPr>
            <a:spLocks noGrp="1"/>
          </p:cNvSpPr>
          <p:nvPr>
            <p:ph type="title"/>
          </p:nvPr>
        </p:nvSpPr>
        <p:spPr>
          <a:xfrm>
            <a:off x="673754" y="499309"/>
            <a:ext cx="8624625" cy="1375608"/>
          </a:xfrm>
        </p:spPr>
        <p:txBody>
          <a:bodyPr anchor="ctr">
            <a:normAutofit/>
          </a:bodyPr>
          <a:lstStyle/>
          <a:p>
            <a:r>
              <a:rPr lang="fr-FR" dirty="0">
                <a:solidFill>
                  <a:schemeClr val="tx1"/>
                </a:solidFill>
                <a:latin typeface="Arial" panose="020B0604020202020204" pitchFamily="34" charset="0"/>
                <a:cs typeface="Arial" panose="020B0604020202020204" pitchFamily="34" charset="0"/>
              </a:rPr>
              <a:t>LES ASSOCIES DU PROJET</a:t>
            </a:r>
            <a:br>
              <a:rPr lang="fr-FR" dirty="0">
                <a:solidFill>
                  <a:schemeClr val="tx1"/>
                </a:solidFill>
                <a:latin typeface="Arial" panose="020B0604020202020204" pitchFamily="34" charset="0"/>
                <a:cs typeface="Arial" panose="020B0604020202020204" pitchFamily="34" charset="0"/>
              </a:rPr>
            </a:br>
            <a:endParaRPr lang="fr-FR" dirty="0">
              <a:solidFill>
                <a:schemeClr val="tx1"/>
              </a:solidFill>
              <a:latin typeface="Arial" panose="020B0604020202020204" pitchFamily="34" charset="0"/>
              <a:cs typeface="Arial" panose="020B0604020202020204" pitchFamily="34" charset="0"/>
            </a:endParaRPr>
          </a:p>
        </p:txBody>
      </p:sp>
      <p:sp>
        <p:nvSpPr>
          <p:cNvPr id="11" name="Espace réservé du contenu 2">
            <a:extLst>
              <a:ext uri="{FF2B5EF4-FFF2-40B4-BE49-F238E27FC236}">
                <a16:creationId xmlns:a16="http://schemas.microsoft.com/office/drawing/2014/main" id="{B2510B22-992A-4072-9CEB-E2B9F1749989}"/>
              </a:ext>
            </a:extLst>
          </p:cNvPr>
          <p:cNvSpPr>
            <a:spLocks noGrp="1"/>
          </p:cNvSpPr>
          <p:nvPr>
            <p:ph idx="1"/>
          </p:nvPr>
        </p:nvSpPr>
        <p:spPr>
          <a:xfrm>
            <a:off x="855952" y="3841161"/>
            <a:ext cx="3973943" cy="1597738"/>
          </a:xfrm>
        </p:spPr>
        <p:txBody>
          <a:bodyPr>
            <a:normAutofit/>
          </a:bodyPr>
          <a:lstStyle/>
          <a:p>
            <a:pPr marL="0" indent="0">
              <a:buNone/>
            </a:pPr>
            <a:r>
              <a:rPr lang="fr-FR" sz="2300" b="1" dirty="0">
                <a:latin typeface="Arial" panose="020B0604020202020204" pitchFamily="34" charset="0"/>
                <a:cs typeface="Arial" panose="020B0604020202020204" pitchFamily="34" charset="0"/>
              </a:rPr>
              <a:t>Sponsor du projet</a:t>
            </a:r>
          </a:p>
          <a:p>
            <a:r>
              <a:rPr lang="fr-FR" sz="2000" dirty="0">
                <a:latin typeface="Arial" panose="020B0604020202020204" pitchFamily="34" charset="0"/>
                <a:cs typeface="Arial" panose="020B0604020202020204" pitchFamily="34" charset="0"/>
              </a:rPr>
              <a:t>Porteur du projet </a:t>
            </a:r>
          </a:p>
          <a:p>
            <a:r>
              <a:rPr lang="fr-FR" sz="2000" dirty="0">
                <a:latin typeface="Arial" panose="020B0604020202020204" pitchFamily="34" charset="0"/>
                <a:cs typeface="Arial" panose="020B0604020202020204" pitchFamily="34" charset="0"/>
              </a:rPr>
              <a:t>Mise à disposition de moyens</a:t>
            </a:r>
          </a:p>
          <a:p>
            <a:pPr marL="0" indent="0">
              <a:buNone/>
            </a:pPr>
            <a:endParaRPr lang="fr-FR"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9544567" y="3108607"/>
            <a:ext cx="1235160" cy="1678858"/>
          </a:xfrm>
          <a:prstGeom prst="rect">
            <a:avLst/>
          </a:prstGeom>
        </p:spPr>
      </p:pic>
      <p:pic>
        <p:nvPicPr>
          <p:cNvPr id="3" name="Image 2"/>
          <p:cNvPicPr>
            <a:picLocks noChangeAspect="1"/>
          </p:cNvPicPr>
          <p:nvPr/>
        </p:nvPicPr>
        <p:blipFill>
          <a:blip r:embed="rId4"/>
          <a:stretch>
            <a:fillRect/>
          </a:stretch>
        </p:blipFill>
        <p:spPr>
          <a:xfrm>
            <a:off x="5449908" y="2395718"/>
            <a:ext cx="2572500" cy="713899"/>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242" y="2014023"/>
            <a:ext cx="4009595" cy="1230062"/>
          </a:xfrm>
          <a:prstGeom prst="rect">
            <a:avLst/>
          </a:prstGeom>
        </p:spPr>
      </p:pic>
      <p:sp>
        <p:nvSpPr>
          <p:cNvPr id="8" name="Espace réservé du contenu 2">
            <a:extLst>
              <a:ext uri="{FF2B5EF4-FFF2-40B4-BE49-F238E27FC236}">
                <a16:creationId xmlns:a16="http://schemas.microsoft.com/office/drawing/2014/main" id="{B2510B22-992A-4072-9CEB-E2B9F1749989}"/>
              </a:ext>
            </a:extLst>
          </p:cNvPr>
          <p:cNvSpPr txBox="1">
            <a:spLocks/>
          </p:cNvSpPr>
          <p:nvPr/>
        </p:nvSpPr>
        <p:spPr>
          <a:xfrm>
            <a:off x="5449908" y="4809476"/>
            <a:ext cx="2920588" cy="1757579"/>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7000" b="1" dirty="0">
                <a:latin typeface="Arial" panose="020B0604020202020204" pitchFamily="34" charset="0"/>
                <a:cs typeface="Arial" panose="020B0604020202020204" pitchFamily="34" charset="0"/>
              </a:rPr>
              <a:t>Soutien financier</a:t>
            </a:r>
          </a:p>
          <a:p>
            <a:pPr>
              <a:lnSpc>
                <a:spcPct val="110000"/>
              </a:lnSpc>
            </a:pPr>
            <a:r>
              <a:rPr lang="fr-FR" sz="4000" dirty="0">
                <a:latin typeface="Arial" panose="020B0604020202020204" pitchFamily="34" charset="0"/>
                <a:cs typeface="Arial" panose="020B0604020202020204" pitchFamily="34" charset="0"/>
              </a:rPr>
              <a:t>Via le mécénat de compétences du chef de projet</a:t>
            </a:r>
          </a:p>
          <a:p>
            <a:pPr marL="0" indent="0">
              <a:buNone/>
            </a:pPr>
            <a:r>
              <a:rPr lang="fr-FR" sz="7000" b="1" dirty="0">
                <a:latin typeface="Arial" panose="020B0604020202020204" pitchFamily="34" charset="0"/>
                <a:cs typeface="Arial" panose="020B0604020202020204" pitchFamily="34" charset="0"/>
              </a:rPr>
              <a:t>Membre du réseau</a:t>
            </a:r>
          </a:p>
          <a:p>
            <a:pPr marL="0" indent="0">
              <a:buFont typeface="Arial" panose="020B0604020202020204" pitchFamily="34" charset="0"/>
              <a:buNone/>
            </a:pPr>
            <a:endParaRPr lang="fr-FR" dirty="0">
              <a:solidFill>
                <a:schemeClr val="bg1"/>
              </a:solidFill>
              <a:latin typeface="Arial" panose="020B0604020202020204" pitchFamily="34" charset="0"/>
              <a:cs typeface="Arial" panose="020B0604020202020204" pitchFamily="34" charset="0"/>
            </a:endParaRPr>
          </a:p>
        </p:txBody>
      </p:sp>
      <p:sp>
        <p:nvSpPr>
          <p:cNvPr id="10" name="Espace réservé du contenu 2">
            <a:extLst>
              <a:ext uri="{FF2B5EF4-FFF2-40B4-BE49-F238E27FC236}">
                <a16:creationId xmlns:a16="http://schemas.microsoft.com/office/drawing/2014/main" id="{B2510B22-992A-4072-9CEB-E2B9F1749989}"/>
              </a:ext>
            </a:extLst>
          </p:cNvPr>
          <p:cNvSpPr txBox="1">
            <a:spLocks/>
          </p:cNvSpPr>
          <p:nvPr/>
        </p:nvSpPr>
        <p:spPr>
          <a:xfrm>
            <a:off x="9136477" y="5025514"/>
            <a:ext cx="2631970" cy="1129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300" b="1" dirty="0">
                <a:latin typeface="Arial" panose="020B0604020202020204" pitchFamily="34" charset="0"/>
                <a:cs typeface="Arial" panose="020B0604020202020204" pitchFamily="34" charset="0"/>
              </a:rPr>
              <a:t>Co-initiateur </a:t>
            </a:r>
          </a:p>
          <a:p>
            <a:pPr marL="0" indent="0">
              <a:buNone/>
            </a:pPr>
            <a:r>
              <a:rPr lang="fr-FR" sz="2300" b="1" dirty="0">
                <a:latin typeface="Arial" panose="020B0604020202020204" pitchFamily="34" charset="0"/>
                <a:cs typeface="Arial" panose="020B0604020202020204" pitchFamily="34" charset="0"/>
              </a:rPr>
              <a:t>de l’avant-projet</a:t>
            </a:r>
          </a:p>
          <a:p>
            <a:pPr marL="0" indent="0">
              <a:buFont typeface="Arial" panose="020B0604020202020204" pitchFamily="34" charset="0"/>
              <a:buNone/>
            </a:pPr>
            <a:endParaRPr lang="fr-FR" dirty="0">
              <a:solidFill>
                <a:schemeClr val="bg1"/>
              </a:solidFill>
              <a:latin typeface="Arial" panose="020B0604020202020204" pitchFamily="34" charset="0"/>
              <a:cs typeface="Arial" panose="020B0604020202020204" pitchFamily="34" charset="0"/>
            </a:endParaRPr>
          </a:p>
        </p:txBody>
      </p:sp>
      <p:sp>
        <p:nvSpPr>
          <p:cNvPr id="12" name="Espace réservé du contenu 2">
            <a:extLst>
              <a:ext uri="{FF2B5EF4-FFF2-40B4-BE49-F238E27FC236}">
                <a16:creationId xmlns:a16="http://schemas.microsoft.com/office/drawing/2014/main" id="{B2510B22-992A-4072-9CEB-E2B9F1749989}"/>
              </a:ext>
            </a:extLst>
          </p:cNvPr>
          <p:cNvSpPr txBox="1">
            <a:spLocks/>
          </p:cNvSpPr>
          <p:nvPr/>
        </p:nvSpPr>
        <p:spPr>
          <a:xfrm>
            <a:off x="9298379" y="2521671"/>
            <a:ext cx="1990688" cy="546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latin typeface="Arial" panose="020B0604020202020204" pitchFamily="34" charset="0"/>
                <a:cs typeface="Arial" panose="020B0604020202020204" pitchFamily="34" charset="0"/>
              </a:rPr>
              <a:t>MDPH 65</a:t>
            </a:r>
            <a:endParaRPr lang="fr-FR" dirty="0">
              <a:solidFill>
                <a:schemeClr val="bg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6"/>
          <a:stretch>
            <a:fillRect/>
          </a:stretch>
        </p:blipFill>
        <p:spPr>
          <a:xfrm>
            <a:off x="5606079" y="3295638"/>
            <a:ext cx="2321485" cy="1305451"/>
          </a:xfrm>
          <a:prstGeom prst="rect">
            <a:avLst/>
          </a:prstGeom>
        </p:spPr>
      </p:pic>
      <p:sp>
        <p:nvSpPr>
          <p:cNvPr id="6" name="ZoneTexte 5"/>
          <p:cNvSpPr txBox="1"/>
          <p:nvPr/>
        </p:nvSpPr>
        <p:spPr>
          <a:xfrm>
            <a:off x="6101443" y="2936308"/>
            <a:ext cx="2269053" cy="307777"/>
          </a:xfrm>
          <a:prstGeom prst="rect">
            <a:avLst/>
          </a:prstGeom>
          <a:noFill/>
        </p:spPr>
        <p:txBody>
          <a:bodyPr wrap="square" rtlCol="0">
            <a:spAutoFit/>
          </a:bodyPr>
          <a:lstStyle/>
          <a:p>
            <a:r>
              <a:rPr lang="fr-FR" sz="1400" dirty="0"/>
              <a:t>HELICOPTER ENGINES</a:t>
            </a:r>
          </a:p>
        </p:txBody>
      </p:sp>
      <p:sp>
        <p:nvSpPr>
          <p:cNvPr id="7" name="Espace réservé du pied de page 6"/>
          <p:cNvSpPr>
            <a:spLocks noGrp="1"/>
          </p:cNvSpPr>
          <p:nvPr>
            <p:ph type="ftr" sz="quarter" idx="11"/>
          </p:nvPr>
        </p:nvSpPr>
        <p:spPr/>
        <p:txBody>
          <a:bodyPr/>
          <a:lstStyle/>
          <a:p>
            <a:r>
              <a:rPr lang="fr-FR"/>
              <a:t>PROJET EMPLOI HANDICAP 65/32                           C.CASELLES                20/07/2021</a:t>
            </a:r>
            <a:endParaRPr lang="fr-FR" dirty="0"/>
          </a:p>
        </p:txBody>
      </p:sp>
      <p:sp>
        <p:nvSpPr>
          <p:cNvPr id="13" name="Espace réservé du numéro de diapositive 12"/>
          <p:cNvSpPr>
            <a:spLocks noGrp="1"/>
          </p:cNvSpPr>
          <p:nvPr>
            <p:ph type="sldNum" sz="quarter" idx="12"/>
          </p:nvPr>
        </p:nvSpPr>
        <p:spPr/>
        <p:txBody>
          <a:bodyPr/>
          <a:lstStyle/>
          <a:p>
            <a:fld id="{BD6AFAC6-E241-4170-88BC-A627E638CE6A}" type="slidenum">
              <a:rPr lang="fr-FR" smtClean="0"/>
              <a:t>6</a:t>
            </a:fld>
            <a:endParaRPr lang="fr-FR"/>
          </a:p>
        </p:txBody>
      </p:sp>
    </p:spTree>
    <p:extLst>
      <p:ext uri="{BB962C8B-B14F-4D97-AF65-F5344CB8AC3E}">
        <p14:creationId xmlns:p14="http://schemas.microsoft.com/office/powerpoint/2010/main" val="146673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14BF4E52-AED4-4296-8A06-479DA49C1D95}"/>
              </a:ext>
            </a:extLst>
          </p:cNvPr>
          <p:cNvGrpSpPr/>
          <p:nvPr/>
        </p:nvGrpSpPr>
        <p:grpSpPr>
          <a:xfrm>
            <a:off x="6294838" y="466725"/>
            <a:ext cx="2239562" cy="2921631"/>
            <a:chOff x="6294838" y="466725"/>
            <a:chExt cx="2239562" cy="2921631"/>
          </a:xfrm>
        </p:grpSpPr>
        <p:sp>
          <p:nvSpPr>
            <p:cNvPr id="28" name="Triangle rectangle 27">
              <a:extLst>
                <a:ext uri="{FF2B5EF4-FFF2-40B4-BE49-F238E27FC236}">
                  <a16:creationId xmlns:a16="http://schemas.microsoft.com/office/drawing/2014/main" id="{945B8648-A0E8-4524-8033-54D1AB87F7CB}"/>
                </a:ext>
              </a:extLst>
            </p:cNvPr>
            <p:cNvSpPr/>
            <p:nvPr/>
          </p:nvSpPr>
          <p:spPr>
            <a:xfrm>
              <a:off x="6294838" y="466725"/>
              <a:ext cx="2239562" cy="2864860"/>
            </a:xfrm>
            <a:prstGeom prst="r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AF283A28-8B14-4584-AADD-C209A03A0DE1}"/>
                </a:ext>
              </a:extLst>
            </p:cNvPr>
            <p:cNvSpPr txBox="1"/>
            <p:nvPr/>
          </p:nvSpPr>
          <p:spPr>
            <a:xfrm rot="3123015">
              <a:off x="5978224" y="1881517"/>
              <a:ext cx="2490458" cy="523220"/>
            </a:xfrm>
            <a:prstGeom prst="rect">
              <a:avLst/>
            </a:prstGeom>
            <a:noFill/>
          </p:spPr>
          <p:txBody>
            <a:bodyPr wrap="square" rtlCol="0">
              <a:spAutoFit/>
            </a:bodyPr>
            <a:lstStyle/>
            <a:p>
              <a:r>
                <a:rPr lang="fr-FR" sz="2800" b="1" dirty="0"/>
                <a:t>PERSÉVÉRANCE</a:t>
              </a:r>
            </a:p>
          </p:txBody>
        </p:sp>
      </p:grpSp>
      <p:grpSp>
        <p:nvGrpSpPr>
          <p:cNvPr id="8" name="Groupe 7">
            <a:extLst>
              <a:ext uri="{FF2B5EF4-FFF2-40B4-BE49-F238E27FC236}">
                <a16:creationId xmlns:a16="http://schemas.microsoft.com/office/drawing/2014/main" id="{556BB5AE-F640-435C-8EC4-2BFA5D7FFCE6}"/>
              </a:ext>
            </a:extLst>
          </p:cNvPr>
          <p:cNvGrpSpPr/>
          <p:nvPr/>
        </p:nvGrpSpPr>
        <p:grpSpPr>
          <a:xfrm>
            <a:off x="3230156" y="466725"/>
            <a:ext cx="2667000" cy="3352801"/>
            <a:chOff x="3230156" y="466725"/>
            <a:chExt cx="2667000" cy="3352801"/>
          </a:xfrm>
        </p:grpSpPr>
        <p:sp>
          <p:nvSpPr>
            <p:cNvPr id="29" name="Triangle rectangle 28">
              <a:extLst>
                <a:ext uri="{FF2B5EF4-FFF2-40B4-BE49-F238E27FC236}">
                  <a16:creationId xmlns:a16="http://schemas.microsoft.com/office/drawing/2014/main" id="{C7E32F15-A85F-4972-9FA4-DD918461E3CC}"/>
                </a:ext>
              </a:extLst>
            </p:cNvPr>
            <p:cNvSpPr/>
            <p:nvPr/>
          </p:nvSpPr>
          <p:spPr>
            <a:xfrm rot="16200000">
              <a:off x="2887255" y="809626"/>
              <a:ext cx="3352801" cy="2667000"/>
            </a:xfrm>
            <a:prstGeom prst="rtTriangl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0CC37074-DE39-401B-B642-8AEE70315579}"/>
                </a:ext>
              </a:extLst>
            </p:cNvPr>
            <p:cNvSpPr txBox="1"/>
            <p:nvPr/>
          </p:nvSpPr>
          <p:spPr>
            <a:xfrm rot="18552335">
              <a:off x="3655503" y="2115664"/>
              <a:ext cx="2600612" cy="523220"/>
            </a:xfrm>
            <a:prstGeom prst="rect">
              <a:avLst/>
            </a:prstGeom>
            <a:noFill/>
          </p:spPr>
          <p:txBody>
            <a:bodyPr wrap="square" rtlCol="0">
              <a:spAutoFit/>
            </a:bodyPr>
            <a:lstStyle/>
            <a:p>
              <a:r>
                <a:rPr lang="fr-FR" sz="2800" b="1" dirty="0"/>
                <a:t>ENTHOUSIASME</a:t>
              </a:r>
            </a:p>
          </p:txBody>
        </p:sp>
      </p:grpSp>
      <p:grpSp>
        <p:nvGrpSpPr>
          <p:cNvPr id="11" name="Groupe 10">
            <a:extLst>
              <a:ext uri="{FF2B5EF4-FFF2-40B4-BE49-F238E27FC236}">
                <a16:creationId xmlns:a16="http://schemas.microsoft.com/office/drawing/2014/main" id="{0341838B-BA09-435F-A330-59F48A1B1570}"/>
              </a:ext>
            </a:extLst>
          </p:cNvPr>
          <p:cNvGrpSpPr/>
          <p:nvPr/>
        </p:nvGrpSpPr>
        <p:grpSpPr>
          <a:xfrm>
            <a:off x="1833882" y="-244209"/>
            <a:ext cx="3486793" cy="4292073"/>
            <a:chOff x="1833882" y="-244209"/>
            <a:chExt cx="3486793" cy="4292073"/>
          </a:xfrm>
        </p:grpSpPr>
        <p:sp>
          <p:nvSpPr>
            <p:cNvPr id="30" name="Lune 29">
              <a:extLst>
                <a:ext uri="{FF2B5EF4-FFF2-40B4-BE49-F238E27FC236}">
                  <a16:creationId xmlns:a16="http://schemas.microsoft.com/office/drawing/2014/main" id="{C0F5578F-266B-4FF6-B4EA-B42C1B9FF5FC}"/>
                </a:ext>
              </a:extLst>
            </p:cNvPr>
            <p:cNvSpPr/>
            <p:nvPr/>
          </p:nvSpPr>
          <p:spPr>
            <a:xfrm rot="1178563">
              <a:off x="1833882" y="-244209"/>
              <a:ext cx="3486793" cy="4292073"/>
            </a:xfrm>
            <a:prstGeom prst="moon">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3E66F645-CE41-488A-AE32-980C565C5306}"/>
                </a:ext>
              </a:extLst>
            </p:cNvPr>
            <p:cNvSpPr txBox="1"/>
            <p:nvPr/>
          </p:nvSpPr>
          <p:spPr>
            <a:xfrm rot="19809052">
              <a:off x="1987359" y="763454"/>
              <a:ext cx="2600612" cy="523220"/>
            </a:xfrm>
            <a:prstGeom prst="rect">
              <a:avLst/>
            </a:prstGeom>
            <a:noFill/>
          </p:spPr>
          <p:txBody>
            <a:bodyPr wrap="square" rtlCol="0">
              <a:spAutoFit/>
            </a:bodyPr>
            <a:lstStyle/>
            <a:p>
              <a:r>
                <a:rPr lang="fr-FR" sz="2800" b="1" dirty="0"/>
                <a:t>BIENVEILLANCE</a:t>
              </a:r>
            </a:p>
          </p:txBody>
        </p:sp>
      </p:grpSp>
      <p:sp>
        <p:nvSpPr>
          <p:cNvPr id="39" name="ZoneTexte 38">
            <a:extLst>
              <a:ext uri="{FF2B5EF4-FFF2-40B4-BE49-F238E27FC236}">
                <a16:creationId xmlns:a16="http://schemas.microsoft.com/office/drawing/2014/main" id="{D24BF40D-622C-47AF-8C3D-CA829DACBAE6}"/>
              </a:ext>
            </a:extLst>
          </p:cNvPr>
          <p:cNvSpPr txBox="1"/>
          <p:nvPr/>
        </p:nvSpPr>
        <p:spPr>
          <a:xfrm>
            <a:off x="2278165" y="5065164"/>
            <a:ext cx="1872688" cy="523220"/>
          </a:xfrm>
          <a:prstGeom prst="rect">
            <a:avLst/>
          </a:prstGeom>
          <a:noFill/>
        </p:spPr>
        <p:txBody>
          <a:bodyPr wrap="square" rtlCol="0">
            <a:spAutoFit/>
          </a:bodyPr>
          <a:lstStyle/>
          <a:p>
            <a:r>
              <a:rPr lang="fr-FR" sz="2800" b="1" dirty="0"/>
              <a:t>CRÉATIVITÉ</a:t>
            </a:r>
          </a:p>
        </p:txBody>
      </p:sp>
      <p:grpSp>
        <p:nvGrpSpPr>
          <p:cNvPr id="10" name="Groupe 9">
            <a:extLst>
              <a:ext uri="{FF2B5EF4-FFF2-40B4-BE49-F238E27FC236}">
                <a16:creationId xmlns:a16="http://schemas.microsoft.com/office/drawing/2014/main" id="{B33D7BFE-0297-4C70-AB26-DC3B0513C7ED}"/>
              </a:ext>
            </a:extLst>
          </p:cNvPr>
          <p:cNvGrpSpPr/>
          <p:nvPr/>
        </p:nvGrpSpPr>
        <p:grpSpPr>
          <a:xfrm>
            <a:off x="7734721" y="3295055"/>
            <a:ext cx="2387150" cy="1231055"/>
            <a:chOff x="7734721" y="3295055"/>
            <a:chExt cx="2387150" cy="1231055"/>
          </a:xfrm>
        </p:grpSpPr>
        <p:pic>
          <p:nvPicPr>
            <p:cNvPr id="32" name="Image 31">
              <a:extLst>
                <a:ext uri="{FF2B5EF4-FFF2-40B4-BE49-F238E27FC236}">
                  <a16:creationId xmlns:a16="http://schemas.microsoft.com/office/drawing/2014/main" id="{79CEB943-15D3-4892-88D3-9AF5E355D89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34721" y="3550224"/>
              <a:ext cx="975886" cy="975886"/>
            </a:xfrm>
            <a:prstGeom prst="rect">
              <a:avLst/>
            </a:prstGeom>
          </p:spPr>
        </p:pic>
        <p:sp>
          <p:nvSpPr>
            <p:cNvPr id="40" name="ZoneTexte 39">
              <a:extLst>
                <a:ext uri="{FF2B5EF4-FFF2-40B4-BE49-F238E27FC236}">
                  <a16:creationId xmlns:a16="http://schemas.microsoft.com/office/drawing/2014/main" id="{8816FE69-FDC8-4FB9-9E53-ABB7B186421B}"/>
                </a:ext>
              </a:extLst>
            </p:cNvPr>
            <p:cNvSpPr txBox="1"/>
            <p:nvPr/>
          </p:nvSpPr>
          <p:spPr>
            <a:xfrm>
              <a:off x="8249183" y="3295055"/>
              <a:ext cx="1872688" cy="523220"/>
            </a:xfrm>
            <a:prstGeom prst="rect">
              <a:avLst/>
            </a:prstGeom>
            <a:noFill/>
          </p:spPr>
          <p:txBody>
            <a:bodyPr wrap="square" rtlCol="0">
              <a:spAutoFit/>
            </a:bodyPr>
            <a:lstStyle/>
            <a:p>
              <a:r>
                <a:rPr lang="fr-FR" sz="2800" b="1" dirty="0"/>
                <a:t>EFFICACITÉ</a:t>
              </a:r>
            </a:p>
          </p:txBody>
        </p:sp>
      </p:grpSp>
      <p:sp>
        <p:nvSpPr>
          <p:cNvPr id="41" name="ZoneTexte 40">
            <a:extLst>
              <a:ext uri="{FF2B5EF4-FFF2-40B4-BE49-F238E27FC236}">
                <a16:creationId xmlns:a16="http://schemas.microsoft.com/office/drawing/2014/main" id="{910875B1-87EE-41A0-946D-0C4D6776E809}"/>
              </a:ext>
            </a:extLst>
          </p:cNvPr>
          <p:cNvSpPr txBox="1"/>
          <p:nvPr/>
        </p:nvSpPr>
        <p:spPr>
          <a:xfrm>
            <a:off x="8249182" y="4849721"/>
            <a:ext cx="1923517" cy="954107"/>
          </a:xfrm>
          <a:prstGeom prst="rect">
            <a:avLst/>
          </a:prstGeom>
          <a:noFill/>
        </p:spPr>
        <p:txBody>
          <a:bodyPr wrap="square" rtlCol="0">
            <a:spAutoFit/>
          </a:bodyPr>
          <a:lstStyle/>
          <a:p>
            <a:r>
              <a:rPr lang="fr-FR" sz="2800" b="1" dirty="0"/>
              <a:t>FOI EN L’HUMAIN</a:t>
            </a:r>
          </a:p>
        </p:txBody>
      </p:sp>
      <p:grpSp>
        <p:nvGrpSpPr>
          <p:cNvPr id="7" name="Groupe 6">
            <a:extLst>
              <a:ext uri="{FF2B5EF4-FFF2-40B4-BE49-F238E27FC236}">
                <a16:creationId xmlns:a16="http://schemas.microsoft.com/office/drawing/2014/main" id="{81E87CEE-01BA-412A-A28B-1FB00EF92D26}"/>
              </a:ext>
            </a:extLst>
          </p:cNvPr>
          <p:cNvGrpSpPr/>
          <p:nvPr/>
        </p:nvGrpSpPr>
        <p:grpSpPr>
          <a:xfrm>
            <a:off x="5436226" y="5750563"/>
            <a:ext cx="1319530" cy="823936"/>
            <a:chOff x="5436226" y="5750563"/>
            <a:chExt cx="1319530" cy="823936"/>
          </a:xfrm>
        </p:grpSpPr>
        <p:sp>
          <p:nvSpPr>
            <p:cNvPr id="24" name="Triangle isocèle 23">
              <a:extLst>
                <a:ext uri="{FF2B5EF4-FFF2-40B4-BE49-F238E27FC236}">
                  <a16:creationId xmlns:a16="http://schemas.microsoft.com/office/drawing/2014/main" id="{9262B076-D707-4244-AE30-F2C16A4957FB}"/>
                </a:ext>
              </a:extLst>
            </p:cNvPr>
            <p:cNvSpPr/>
            <p:nvPr/>
          </p:nvSpPr>
          <p:spPr>
            <a:xfrm rot="10800000">
              <a:off x="5857867" y="5750563"/>
              <a:ext cx="476250" cy="390525"/>
            </a:xfrm>
            <a:prstGeom prst="triangl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50B855E4-F7E6-4CB3-8C51-618FECD1A165}"/>
                </a:ext>
              </a:extLst>
            </p:cNvPr>
            <p:cNvSpPr txBox="1"/>
            <p:nvPr/>
          </p:nvSpPr>
          <p:spPr>
            <a:xfrm>
              <a:off x="5436226" y="6051279"/>
              <a:ext cx="1319530" cy="523220"/>
            </a:xfrm>
            <a:prstGeom prst="rect">
              <a:avLst/>
            </a:prstGeom>
            <a:noFill/>
          </p:spPr>
          <p:txBody>
            <a:bodyPr wrap="square" rtlCol="0">
              <a:spAutoFit/>
            </a:bodyPr>
            <a:lstStyle/>
            <a:p>
              <a:r>
                <a:rPr lang="fr-FR" sz="2800" b="1" dirty="0"/>
                <a:t>ÉQUITÉ</a:t>
              </a:r>
            </a:p>
          </p:txBody>
        </p:sp>
      </p:grpSp>
      <p:grpSp>
        <p:nvGrpSpPr>
          <p:cNvPr id="13" name="Groupe 12">
            <a:extLst>
              <a:ext uri="{FF2B5EF4-FFF2-40B4-BE49-F238E27FC236}">
                <a16:creationId xmlns:a16="http://schemas.microsoft.com/office/drawing/2014/main" id="{C0F65BC5-F627-4D2B-BC14-A6C2DB3890E5}"/>
              </a:ext>
            </a:extLst>
          </p:cNvPr>
          <p:cNvGrpSpPr/>
          <p:nvPr/>
        </p:nvGrpSpPr>
        <p:grpSpPr>
          <a:xfrm>
            <a:off x="0" y="2683184"/>
            <a:ext cx="12192000" cy="3549424"/>
            <a:chOff x="0" y="2683184"/>
            <a:chExt cx="12192000" cy="3549424"/>
          </a:xfrm>
        </p:grpSpPr>
        <p:grpSp>
          <p:nvGrpSpPr>
            <p:cNvPr id="6" name="Groupe 5">
              <a:extLst>
                <a:ext uri="{FF2B5EF4-FFF2-40B4-BE49-F238E27FC236}">
                  <a16:creationId xmlns:a16="http://schemas.microsoft.com/office/drawing/2014/main" id="{B0D6AFEC-4AED-4A62-9CF9-898F96E189C2}"/>
                </a:ext>
              </a:extLst>
            </p:cNvPr>
            <p:cNvGrpSpPr/>
            <p:nvPr/>
          </p:nvGrpSpPr>
          <p:grpSpPr>
            <a:xfrm>
              <a:off x="4175942" y="2683184"/>
              <a:ext cx="8016058" cy="3549424"/>
              <a:chOff x="4175942" y="2683184"/>
              <a:chExt cx="8016058" cy="3549424"/>
            </a:xfrm>
          </p:grpSpPr>
          <p:grpSp>
            <p:nvGrpSpPr>
              <p:cNvPr id="5" name="Groupe 4">
                <a:extLst>
                  <a:ext uri="{FF2B5EF4-FFF2-40B4-BE49-F238E27FC236}">
                    <a16:creationId xmlns:a16="http://schemas.microsoft.com/office/drawing/2014/main" id="{D981D8F5-78E1-4C01-874C-2B5DB6804955}"/>
                  </a:ext>
                </a:extLst>
              </p:cNvPr>
              <p:cNvGrpSpPr/>
              <p:nvPr/>
            </p:nvGrpSpPr>
            <p:grpSpPr>
              <a:xfrm>
                <a:off x="4175942" y="2683184"/>
                <a:ext cx="3840103" cy="3549424"/>
                <a:chOff x="4175942" y="2683184"/>
                <a:chExt cx="3840103" cy="3549424"/>
              </a:xfrm>
            </p:grpSpPr>
            <p:sp>
              <p:nvSpPr>
                <p:cNvPr id="23" name="Bande diagonale 22">
                  <a:extLst>
                    <a:ext uri="{FF2B5EF4-FFF2-40B4-BE49-F238E27FC236}">
                      <a16:creationId xmlns:a16="http://schemas.microsoft.com/office/drawing/2014/main" id="{36EBD875-3759-4892-9C3A-DF5082E01B79}"/>
                    </a:ext>
                  </a:extLst>
                </p:cNvPr>
                <p:cNvSpPr/>
                <p:nvPr/>
              </p:nvSpPr>
              <p:spPr>
                <a:xfrm rot="13364840">
                  <a:off x="4175942" y="2683184"/>
                  <a:ext cx="3840103" cy="3549424"/>
                </a:xfrm>
                <a:prstGeom prst="diagStrip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7" name="ZoneTexte 36">
                  <a:extLst>
                    <a:ext uri="{FF2B5EF4-FFF2-40B4-BE49-F238E27FC236}">
                      <a16:creationId xmlns:a16="http://schemas.microsoft.com/office/drawing/2014/main" id="{D25FFB57-D8C4-404A-9204-AA832B512152}"/>
                    </a:ext>
                  </a:extLst>
                </p:cNvPr>
                <p:cNvSpPr txBox="1"/>
                <p:nvPr/>
              </p:nvSpPr>
              <p:spPr>
                <a:xfrm>
                  <a:off x="5212809" y="4828185"/>
                  <a:ext cx="1766367" cy="523220"/>
                </a:xfrm>
                <a:prstGeom prst="rect">
                  <a:avLst/>
                </a:prstGeom>
                <a:noFill/>
              </p:spPr>
              <p:txBody>
                <a:bodyPr wrap="square" rtlCol="0">
                  <a:spAutoFit/>
                </a:bodyPr>
                <a:lstStyle/>
                <a:p>
                  <a:r>
                    <a:rPr lang="fr-FR" sz="2800" b="1" u="sng" dirty="0">
                      <a:solidFill>
                        <a:schemeClr val="bg1"/>
                      </a:solidFill>
                    </a:rPr>
                    <a:t>ENTRAIDE</a:t>
                  </a:r>
                </a:p>
              </p:txBody>
            </p:sp>
          </p:grpSp>
          <p:sp>
            <p:nvSpPr>
              <p:cNvPr id="20" name="Forme libre : forme 19">
                <a:extLst>
                  <a:ext uri="{FF2B5EF4-FFF2-40B4-BE49-F238E27FC236}">
                    <a16:creationId xmlns:a16="http://schemas.microsoft.com/office/drawing/2014/main" id="{01F51F7C-8FE0-4249-AC68-A5395AFF5BB8}"/>
                  </a:ext>
                </a:extLst>
              </p:cNvPr>
              <p:cNvSpPr/>
              <p:nvPr/>
            </p:nvSpPr>
            <p:spPr>
              <a:xfrm>
                <a:off x="8360228" y="4578962"/>
                <a:ext cx="3831772" cy="331573"/>
              </a:xfrm>
              <a:custGeom>
                <a:avLst/>
                <a:gdLst>
                  <a:gd name="connsiteX0" fmla="*/ 3831772 w 3831772"/>
                  <a:gd name="connsiteY0" fmla="*/ 279050 h 331573"/>
                  <a:gd name="connsiteX1" fmla="*/ 3518263 w 3831772"/>
                  <a:gd name="connsiteY1" fmla="*/ 376 h 331573"/>
                  <a:gd name="connsiteX2" fmla="*/ 3117669 w 3831772"/>
                  <a:gd name="connsiteY2" fmla="*/ 331301 h 331573"/>
                  <a:gd name="connsiteX3" fmla="*/ 2638697 w 3831772"/>
                  <a:gd name="connsiteY3" fmla="*/ 61336 h 331573"/>
                  <a:gd name="connsiteX4" fmla="*/ 2255520 w 3831772"/>
                  <a:gd name="connsiteY4" fmla="*/ 313884 h 331573"/>
                  <a:gd name="connsiteX5" fmla="*/ 1828800 w 3831772"/>
                  <a:gd name="connsiteY5" fmla="*/ 104878 h 331573"/>
                  <a:gd name="connsiteX6" fmla="*/ 1332412 w 3831772"/>
                  <a:gd name="connsiteY6" fmla="*/ 322593 h 331573"/>
                  <a:gd name="connsiteX7" fmla="*/ 888274 w 3831772"/>
                  <a:gd name="connsiteY7" fmla="*/ 113587 h 331573"/>
                  <a:gd name="connsiteX8" fmla="*/ 539932 w 3831772"/>
                  <a:gd name="connsiteY8" fmla="*/ 296467 h 331573"/>
                  <a:gd name="connsiteX9" fmla="*/ 182880 w 3831772"/>
                  <a:gd name="connsiteY9" fmla="*/ 131004 h 331573"/>
                  <a:gd name="connsiteX10" fmla="*/ 0 w 3831772"/>
                  <a:gd name="connsiteY10" fmla="*/ 296467 h 3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331573">
                    <a:moveTo>
                      <a:pt x="3831772" y="279050"/>
                    </a:moveTo>
                    <a:cubicBezTo>
                      <a:pt x="3734526" y="135359"/>
                      <a:pt x="3637280" y="-8332"/>
                      <a:pt x="3518263" y="376"/>
                    </a:cubicBezTo>
                    <a:cubicBezTo>
                      <a:pt x="3399246" y="9084"/>
                      <a:pt x="3264263" y="321141"/>
                      <a:pt x="3117669" y="331301"/>
                    </a:cubicBezTo>
                    <a:cubicBezTo>
                      <a:pt x="2971075" y="341461"/>
                      <a:pt x="2782388" y="64239"/>
                      <a:pt x="2638697" y="61336"/>
                    </a:cubicBezTo>
                    <a:cubicBezTo>
                      <a:pt x="2495006" y="58433"/>
                      <a:pt x="2390503" y="306627"/>
                      <a:pt x="2255520" y="313884"/>
                    </a:cubicBezTo>
                    <a:cubicBezTo>
                      <a:pt x="2120537" y="321141"/>
                      <a:pt x="1982651" y="103427"/>
                      <a:pt x="1828800" y="104878"/>
                    </a:cubicBezTo>
                    <a:cubicBezTo>
                      <a:pt x="1674949" y="106329"/>
                      <a:pt x="1489166" y="321142"/>
                      <a:pt x="1332412" y="322593"/>
                    </a:cubicBezTo>
                    <a:cubicBezTo>
                      <a:pt x="1175658" y="324045"/>
                      <a:pt x="1020354" y="117941"/>
                      <a:pt x="888274" y="113587"/>
                    </a:cubicBezTo>
                    <a:cubicBezTo>
                      <a:pt x="756194" y="109233"/>
                      <a:pt x="657498" y="293564"/>
                      <a:pt x="539932" y="296467"/>
                    </a:cubicBezTo>
                    <a:cubicBezTo>
                      <a:pt x="422366" y="299370"/>
                      <a:pt x="272869" y="131004"/>
                      <a:pt x="182880" y="131004"/>
                    </a:cubicBezTo>
                    <a:cubicBezTo>
                      <a:pt x="92891" y="131004"/>
                      <a:pt x="46445" y="213735"/>
                      <a:pt x="0" y="2964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Forme libre : forme 30">
              <a:extLst>
                <a:ext uri="{FF2B5EF4-FFF2-40B4-BE49-F238E27FC236}">
                  <a16:creationId xmlns:a16="http://schemas.microsoft.com/office/drawing/2014/main" id="{1B061F7D-B26C-41F3-8FA3-51883BA1BECB}"/>
                </a:ext>
              </a:extLst>
            </p:cNvPr>
            <p:cNvSpPr/>
            <p:nvPr/>
          </p:nvSpPr>
          <p:spPr>
            <a:xfrm>
              <a:off x="0" y="4575859"/>
              <a:ext cx="3831772" cy="331573"/>
            </a:xfrm>
            <a:custGeom>
              <a:avLst/>
              <a:gdLst>
                <a:gd name="connsiteX0" fmla="*/ 3831772 w 3831772"/>
                <a:gd name="connsiteY0" fmla="*/ 279050 h 331573"/>
                <a:gd name="connsiteX1" fmla="*/ 3518263 w 3831772"/>
                <a:gd name="connsiteY1" fmla="*/ 376 h 331573"/>
                <a:gd name="connsiteX2" fmla="*/ 3117669 w 3831772"/>
                <a:gd name="connsiteY2" fmla="*/ 331301 h 331573"/>
                <a:gd name="connsiteX3" fmla="*/ 2638697 w 3831772"/>
                <a:gd name="connsiteY3" fmla="*/ 61336 h 331573"/>
                <a:gd name="connsiteX4" fmla="*/ 2255520 w 3831772"/>
                <a:gd name="connsiteY4" fmla="*/ 313884 h 331573"/>
                <a:gd name="connsiteX5" fmla="*/ 1828800 w 3831772"/>
                <a:gd name="connsiteY5" fmla="*/ 104878 h 331573"/>
                <a:gd name="connsiteX6" fmla="*/ 1332412 w 3831772"/>
                <a:gd name="connsiteY6" fmla="*/ 322593 h 331573"/>
                <a:gd name="connsiteX7" fmla="*/ 888274 w 3831772"/>
                <a:gd name="connsiteY7" fmla="*/ 113587 h 331573"/>
                <a:gd name="connsiteX8" fmla="*/ 539932 w 3831772"/>
                <a:gd name="connsiteY8" fmla="*/ 296467 h 331573"/>
                <a:gd name="connsiteX9" fmla="*/ 182880 w 3831772"/>
                <a:gd name="connsiteY9" fmla="*/ 131004 h 331573"/>
                <a:gd name="connsiteX10" fmla="*/ 0 w 3831772"/>
                <a:gd name="connsiteY10" fmla="*/ 296467 h 3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772" h="331573">
                  <a:moveTo>
                    <a:pt x="3831772" y="279050"/>
                  </a:moveTo>
                  <a:cubicBezTo>
                    <a:pt x="3734526" y="135359"/>
                    <a:pt x="3637280" y="-8332"/>
                    <a:pt x="3518263" y="376"/>
                  </a:cubicBezTo>
                  <a:cubicBezTo>
                    <a:pt x="3399246" y="9084"/>
                    <a:pt x="3264263" y="321141"/>
                    <a:pt x="3117669" y="331301"/>
                  </a:cubicBezTo>
                  <a:cubicBezTo>
                    <a:pt x="2971075" y="341461"/>
                    <a:pt x="2782388" y="64239"/>
                    <a:pt x="2638697" y="61336"/>
                  </a:cubicBezTo>
                  <a:cubicBezTo>
                    <a:pt x="2495006" y="58433"/>
                    <a:pt x="2390503" y="306627"/>
                    <a:pt x="2255520" y="313884"/>
                  </a:cubicBezTo>
                  <a:cubicBezTo>
                    <a:pt x="2120537" y="321141"/>
                    <a:pt x="1982651" y="103427"/>
                    <a:pt x="1828800" y="104878"/>
                  </a:cubicBezTo>
                  <a:cubicBezTo>
                    <a:pt x="1674949" y="106329"/>
                    <a:pt x="1489166" y="321142"/>
                    <a:pt x="1332412" y="322593"/>
                  </a:cubicBezTo>
                  <a:cubicBezTo>
                    <a:pt x="1175658" y="324045"/>
                    <a:pt x="1020354" y="117941"/>
                    <a:pt x="888274" y="113587"/>
                  </a:cubicBezTo>
                  <a:cubicBezTo>
                    <a:pt x="756194" y="109233"/>
                    <a:pt x="657498" y="293564"/>
                    <a:pt x="539932" y="296467"/>
                  </a:cubicBezTo>
                  <a:cubicBezTo>
                    <a:pt x="422366" y="299370"/>
                    <a:pt x="272869" y="131004"/>
                    <a:pt x="182880" y="131004"/>
                  </a:cubicBezTo>
                  <a:cubicBezTo>
                    <a:pt x="92891" y="131004"/>
                    <a:pt x="46445" y="213735"/>
                    <a:pt x="0" y="2964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Cylindre 24">
            <a:extLst>
              <a:ext uri="{FF2B5EF4-FFF2-40B4-BE49-F238E27FC236}">
                <a16:creationId xmlns:a16="http://schemas.microsoft.com/office/drawing/2014/main" id="{202E5177-55B7-48C9-A719-32211CD03169}"/>
              </a:ext>
            </a:extLst>
          </p:cNvPr>
          <p:cNvSpPr/>
          <p:nvPr/>
        </p:nvSpPr>
        <p:spPr>
          <a:xfrm flipH="1">
            <a:off x="5929304" y="361949"/>
            <a:ext cx="333377" cy="4147081"/>
          </a:xfrm>
          <a:prstGeom prst="can">
            <a:avLst/>
          </a:prstGeom>
          <a:solidFill>
            <a:srgbClr val="502800"/>
          </a:solidFill>
          <a:ln>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FORCE</a:t>
            </a:r>
          </a:p>
          <a:p>
            <a:pPr algn="ctr"/>
            <a:r>
              <a:rPr lang="fr-FR" b="1" dirty="0"/>
              <a:t> DU </a:t>
            </a:r>
          </a:p>
          <a:p>
            <a:pPr algn="ctr"/>
            <a:endParaRPr lang="fr-FR" b="1" dirty="0"/>
          </a:p>
          <a:p>
            <a:pPr algn="ctr"/>
            <a:r>
              <a:rPr lang="fr-FR" b="1" dirty="0"/>
              <a:t>GROUPE</a:t>
            </a:r>
          </a:p>
        </p:txBody>
      </p:sp>
      <p:sp>
        <p:nvSpPr>
          <p:cNvPr id="27" name="Titre 1">
            <a:extLst>
              <a:ext uri="{FF2B5EF4-FFF2-40B4-BE49-F238E27FC236}">
                <a16:creationId xmlns:a16="http://schemas.microsoft.com/office/drawing/2014/main" id="{D1A6B192-DE75-BE45-9AC9-896C5E905CD8}"/>
              </a:ext>
            </a:extLst>
          </p:cNvPr>
          <p:cNvSpPr txBox="1">
            <a:spLocks/>
          </p:cNvSpPr>
          <p:nvPr/>
        </p:nvSpPr>
        <p:spPr>
          <a:xfrm>
            <a:off x="8307732" y="150973"/>
            <a:ext cx="4203045" cy="8219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tx2">
                    <a:lumMod val="75000"/>
                  </a:schemeClr>
                </a:solidFill>
                <a:latin typeface="Arial" panose="020B0604020202020204" pitchFamily="34" charset="0"/>
                <a:cs typeface="Arial" panose="020B0604020202020204" pitchFamily="34" charset="0"/>
              </a:rPr>
              <a:t>LES VALEURS</a:t>
            </a:r>
          </a:p>
          <a:p>
            <a:r>
              <a:rPr lang="en-US" sz="2000" dirty="0">
                <a:solidFill>
                  <a:schemeClr val="tx2">
                    <a:lumMod val="75000"/>
                  </a:schemeClr>
                </a:solidFill>
                <a:latin typeface="Arial" panose="020B0604020202020204" pitchFamily="34" charset="0"/>
                <a:cs typeface="Arial" panose="020B0604020202020204" pitchFamily="34" charset="0"/>
              </a:rPr>
              <a:t>EMPLOI-HANDICAP 65</a:t>
            </a:r>
          </a:p>
        </p:txBody>
      </p:sp>
      <p:sp>
        <p:nvSpPr>
          <p:cNvPr id="2" name="ZoneTexte 1"/>
          <p:cNvSpPr txBox="1"/>
          <p:nvPr/>
        </p:nvSpPr>
        <p:spPr>
          <a:xfrm>
            <a:off x="6070398" y="6465097"/>
            <a:ext cx="6121589" cy="276999"/>
          </a:xfrm>
          <a:prstGeom prst="rect">
            <a:avLst/>
          </a:prstGeom>
          <a:noFill/>
        </p:spPr>
        <p:txBody>
          <a:bodyPr wrap="square" rtlCol="0">
            <a:spAutoFit/>
          </a:bodyPr>
          <a:lstStyle/>
          <a:p>
            <a:r>
              <a:rPr lang="fr-FR" sz="1200" dirty="0"/>
              <a:t>D’après la méthode du Vaisseau des </a:t>
            </a:r>
            <a:r>
              <a:rPr lang="fr-FR" sz="1200" dirty="0" err="1"/>
              <a:t>valeurs_Ecole</a:t>
            </a:r>
            <a:r>
              <a:rPr lang="fr-FR" sz="1200" dirty="0"/>
              <a:t> du génie </a:t>
            </a:r>
            <a:r>
              <a:rPr lang="fr-FR" sz="1200" dirty="0" err="1"/>
              <a:t>mutuel_Bernard</a:t>
            </a:r>
            <a:r>
              <a:rPr lang="fr-FR" sz="1200" dirty="0"/>
              <a:t> LEBLANC-HALMOS</a:t>
            </a:r>
          </a:p>
        </p:txBody>
      </p:sp>
      <p:pic>
        <p:nvPicPr>
          <p:cNvPr id="3" name="Image 2"/>
          <p:cNvPicPr>
            <a:picLocks noChangeAspect="1"/>
          </p:cNvPicPr>
          <p:nvPr/>
        </p:nvPicPr>
        <p:blipFill>
          <a:blip r:embed="rId5"/>
          <a:stretch>
            <a:fillRect/>
          </a:stretch>
        </p:blipFill>
        <p:spPr>
          <a:xfrm>
            <a:off x="134987" y="6003441"/>
            <a:ext cx="2212671" cy="677011"/>
          </a:xfrm>
          <a:prstGeom prst="rect">
            <a:avLst/>
          </a:prstGeom>
        </p:spPr>
      </p:pic>
    </p:spTree>
    <p:extLst>
      <p:ext uri="{BB962C8B-B14F-4D97-AF65-F5344CB8AC3E}">
        <p14:creationId xmlns:p14="http://schemas.microsoft.com/office/powerpoint/2010/main" val="31663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343150" y="1504950"/>
            <a:ext cx="7278823" cy="4676775"/>
          </a:xfrm>
          <a:prstGeom prst="ellipse">
            <a:avLst/>
          </a:prstGeom>
          <a:solidFill>
            <a:schemeClr val="accent1">
              <a:alpha val="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6FC29F94-1431-44C1-95BB-025BF5679513}"/>
              </a:ext>
            </a:extLst>
          </p:cNvPr>
          <p:cNvSpPr/>
          <p:nvPr/>
        </p:nvSpPr>
        <p:spPr>
          <a:xfrm>
            <a:off x="4404688" y="3176953"/>
            <a:ext cx="3144973" cy="1453661"/>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Capitaine</a:t>
            </a:r>
          </a:p>
          <a:p>
            <a:pPr algn="ctr"/>
            <a:r>
              <a:rPr lang="fr-FR" dirty="0">
                <a:solidFill>
                  <a:schemeClr val="tx1"/>
                </a:solidFill>
                <a:latin typeface="Arial" panose="020B0604020202020204" pitchFamily="34" charset="0"/>
                <a:cs typeface="Arial" panose="020B0604020202020204" pitchFamily="34" charset="0"/>
              </a:rPr>
              <a:t>(</a:t>
            </a:r>
            <a:r>
              <a:rPr lang="fr-FR" sz="1400" dirty="0">
                <a:solidFill>
                  <a:schemeClr val="tx1"/>
                </a:solidFill>
                <a:latin typeface="Arial" panose="020B0604020202020204" pitchFamily="34" charset="0"/>
                <a:cs typeface="Arial" panose="020B0604020202020204" pitchFamily="34" charset="0"/>
              </a:rPr>
              <a:t>Chef de projet </a:t>
            </a:r>
          </a:p>
          <a:p>
            <a:pPr algn="ctr"/>
            <a:r>
              <a:rPr lang="fr-FR" sz="1400" dirty="0">
                <a:solidFill>
                  <a:schemeClr val="tx1"/>
                </a:solidFill>
                <a:latin typeface="Arial" panose="020B0604020202020204" pitchFamily="34" charset="0"/>
                <a:cs typeface="Arial" panose="020B0604020202020204" pitchFamily="34" charset="0"/>
              </a:rPr>
              <a:t>Emploi-handicap 65: C.CASELLES</a:t>
            </a:r>
            <a:r>
              <a:rPr lang="fr-FR" dirty="0">
                <a:solidFill>
                  <a:schemeClr val="tx1"/>
                </a:solidFill>
                <a:latin typeface="Arial" panose="020B0604020202020204" pitchFamily="34" charset="0"/>
                <a:cs typeface="Arial" panose="020B0604020202020204" pitchFamily="34" charset="0"/>
              </a:rPr>
              <a:t>)</a:t>
            </a:r>
          </a:p>
        </p:txBody>
      </p:sp>
      <p:sp>
        <p:nvSpPr>
          <p:cNvPr id="5" name="Rectangle : coins arrondis 4">
            <a:extLst>
              <a:ext uri="{FF2B5EF4-FFF2-40B4-BE49-F238E27FC236}">
                <a16:creationId xmlns:a16="http://schemas.microsoft.com/office/drawing/2014/main" id="{3658D695-57A5-496D-A281-5C58F368AD34}"/>
              </a:ext>
            </a:extLst>
          </p:cNvPr>
          <p:cNvSpPr/>
          <p:nvPr/>
        </p:nvSpPr>
        <p:spPr>
          <a:xfrm>
            <a:off x="2540719" y="2003493"/>
            <a:ext cx="1863969" cy="94957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Animateurs d’équipe</a:t>
            </a:r>
          </a:p>
        </p:txBody>
      </p:sp>
      <p:sp>
        <p:nvSpPr>
          <p:cNvPr id="6" name="Rectangle : coins arrondis 5">
            <a:extLst>
              <a:ext uri="{FF2B5EF4-FFF2-40B4-BE49-F238E27FC236}">
                <a16:creationId xmlns:a16="http://schemas.microsoft.com/office/drawing/2014/main" id="{190D6335-EF78-4738-872A-3828358DC62A}"/>
              </a:ext>
            </a:extLst>
          </p:cNvPr>
          <p:cNvSpPr/>
          <p:nvPr/>
        </p:nvSpPr>
        <p:spPr>
          <a:xfrm>
            <a:off x="1491762" y="3428422"/>
            <a:ext cx="1863969" cy="94957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Animateur formations</a:t>
            </a:r>
          </a:p>
        </p:txBody>
      </p:sp>
      <p:sp>
        <p:nvSpPr>
          <p:cNvPr id="7" name="Rectangle : coins arrondis 6">
            <a:extLst>
              <a:ext uri="{FF2B5EF4-FFF2-40B4-BE49-F238E27FC236}">
                <a16:creationId xmlns:a16="http://schemas.microsoft.com/office/drawing/2014/main" id="{6CE63E1A-4572-424A-A834-6ED283DA74C6}"/>
              </a:ext>
            </a:extLst>
          </p:cNvPr>
          <p:cNvSpPr/>
          <p:nvPr/>
        </p:nvSpPr>
        <p:spPr>
          <a:xfrm>
            <a:off x="4764311" y="1121111"/>
            <a:ext cx="2425726" cy="1123005"/>
          </a:xfrm>
          <a:prstGeom prst="rect">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Capitaine en second</a:t>
            </a:r>
          </a:p>
          <a:p>
            <a:pPr algn="ctr"/>
            <a:r>
              <a:rPr lang="fr-FR"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(Employeur S.BOULENGEOT)</a:t>
            </a:r>
          </a:p>
        </p:txBody>
      </p:sp>
      <p:sp>
        <p:nvSpPr>
          <p:cNvPr id="8" name="Rectangle : coins arrondis 7">
            <a:extLst>
              <a:ext uri="{FF2B5EF4-FFF2-40B4-BE49-F238E27FC236}">
                <a16:creationId xmlns:a16="http://schemas.microsoft.com/office/drawing/2014/main" id="{6A46FCB9-17E5-4558-B6B0-F6FE3522C074}"/>
              </a:ext>
            </a:extLst>
          </p:cNvPr>
          <p:cNvSpPr/>
          <p:nvPr/>
        </p:nvSpPr>
        <p:spPr>
          <a:xfrm>
            <a:off x="7758005" y="2003493"/>
            <a:ext cx="1863969" cy="94957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Animateur Parrainage</a:t>
            </a:r>
          </a:p>
        </p:txBody>
      </p:sp>
      <p:sp>
        <p:nvSpPr>
          <p:cNvPr id="9" name="Rectangle : coins arrondis 8">
            <a:extLst>
              <a:ext uri="{FF2B5EF4-FFF2-40B4-BE49-F238E27FC236}">
                <a16:creationId xmlns:a16="http://schemas.microsoft.com/office/drawing/2014/main" id="{C10BD3AA-67B0-44C0-B835-ACD2B7DA59B4}"/>
              </a:ext>
            </a:extLst>
          </p:cNvPr>
          <p:cNvSpPr/>
          <p:nvPr/>
        </p:nvSpPr>
        <p:spPr>
          <a:xfrm>
            <a:off x="8606864" y="3468160"/>
            <a:ext cx="1863969" cy="94957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Animation communication</a:t>
            </a:r>
          </a:p>
        </p:txBody>
      </p:sp>
      <p:sp>
        <p:nvSpPr>
          <p:cNvPr id="10" name="Rectangle : coins arrondis 9">
            <a:extLst>
              <a:ext uri="{FF2B5EF4-FFF2-40B4-BE49-F238E27FC236}">
                <a16:creationId xmlns:a16="http://schemas.microsoft.com/office/drawing/2014/main" id="{D5310994-FAFC-45C4-ABB8-86BABF800CC0}"/>
              </a:ext>
            </a:extLst>
          </p:cNvPr>
          <p:cNvSpPr/>
          <p:nvPr/>
        </p:nvSpPr>
        <p:spPr>
          <a:xfrm>
            <a:off x="7758004" y="4835768"/>
            <a:ext cx="2509945" cy="967155"/>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Secrétaire/Trésorier</a:t>
            </a:r>
          </a:p>
        </p:txBody>
      </p:sp>
      <p:sp>
        <p:nvSpPr>
          <p:cNvPr id="11" name="Rectangle : coins arrondis 10">
            <a:extLst>
              <a:ext uri="{FF2B5EF4-FFF2-40B4-BE49-F238E27FC236}">
                <a16:creationId xmlns:a16="http://schemas.microsoft.com/office/drawing/2014/main" id="{440B9F32-1EFC-42C8-9B90-6CC3F708948C}"/>
              </a:ext>
            </a:extLst>
          </p:cNvPr>
          <p:cNvSpPr/>
          <p:nvPr/>
        </p:nvSpPr>
        <p:spPr>
          <a:xfrm>
            <a:off x="5164014" y="5574325"/>
            <a:ext cx="1863969" cy="94957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Hôtes d’accueil</a:t>
            </a:r>
          </a:p>
        </p:txBody>
      </p:sp>
      <p:sp>
        <p:nvSpPr>
          <p:cNvPr id="12" name="Rectangle : coins arrondis 11">
            <a:extLst>
              <a:ext uri="{FF2B5EF4-FFF2-40B4-BE49-F238E27FC236}">
                <a16:creationId xmlns:a16="http://schemas.microsoft.com/office/drawing/2014/main" id="{7A7CA636-7617-430A-9BBA-0A63D0E16583}"/>
              </a:ext>
            </a:extLst>
          </p:cNvPr>
          <p:cNvSpPr/>
          <p:nvPr/>
        </p:nvSpPr>
        <p:spPr>
          <a:xfrm>
            <a:off x="2540719" y="4835768"/>
            <a:ext cx="1863969" cy="94957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Organisateur évènements</a:t>
            </a:r>
          </a:p>
        </p:txBody>
      </p:sp>
      <p:sp>
        <p:nvSpPr>
          <p:cNvPr id="38" name="Titre 1">
            <a:extLst>
              <a:ext uri="{FF2B5EF4-FFF2-40B4-BE49-F238E27FC236}">
                <a16:creationId xmlns:a16="http://schemas.microsoft.com/office/drawing/2014/main" id="{B48DCF10-CFD2-4813-B846-B20A8781D83F}"/>
              </a:ext>
            </a:extLst>
          </p:cNvPr>
          <p:cNvSpPr>
            <a:spLocks noGrp="1"/>
          </p:cNvSpPr>
          <p:nvPr>
            <p:ph type="title"/>
          </p:nvPr>
        </p:nvSpPr>
        <p:spPr>
          <a:xfrm>
            <a:off x="158261" y="69055"/>
            <a:ext cx="9033239" cy="1325563"/>
          </a:xfrm>
        </p:spPr>
        <p:txBody>
          <a:bodyPr>
            <a:normAutofit/>
          </a:bodyPr>
          <a:lstStyle/>
          <a:p>
            <a:r>
              <a:rPr lang="fr-FR" sz="3600" dirty="0">
                <a:solidFill>
                  <a:srgbClr val="44546A"/>
                </a:solidFill>
                <a:latin typeface="Arial" panose="020B0604020202020204" pitchFamily="34" charset="0"/>
                <a:cs typeface="Arial" panose="020B0604020202020204" pitchFamily="34" charset="0"/>
              </a:rPr>
              <a:t>ORGANISATION PROJET : LES RÔLES</a:t>
            </a:r>
          </a:p>
        </p:txBody>
      </p:sp>
      <p:sp>
        <p:nvSpPr>
          <p:cNvPr id="3" name="ZoneTexte 2"/>
          <p:cNvSpPr txBox="1"/>
          <p:nvPr/>
        </p:nvSpPr>
        <p:spPr>
          <a:xfrm>
            <a:off x="666750" y="1961112"/>
            <a:ext cx="1210551" cy="408623"/>
          </a:xfrm>
          <a:prstGeom prst="roundRect">
            <a:avLst/>
          </a:prstGeom>
          <a:solidFill>
            <a:schemeClr val="accent2">
              <a:lumMod val="40000"/>
              <a:lumOff val="60000"/>
            </a:schemeClr>
          </a:solidFill>
          <a:ln>
            <a:solidFill>
              <a:schemeClr val="accent6">
                <a:lumMod val="75000"/>
              </a:schemeClr>
            </a:solidFill>
          </a:ln>
        </p:spPr>
        <p:txBody>
          <a:bodyPr wrap="square" rtlCol="0">
            <a:spAutoFit/>
          </a:bodyPr>
          <a:lstStyle/>
          <a:p>
            <a:r>
              <a:rPr lang="fr-FR" dirty="0">
                <a:latin typeface="Arial" panose="020B0604020202020204" pitchFamily="34" charset="0"/>
                <a:cs typeface="Arial" panose="020B0604020202020204" pitchFamily="34" charset="0"/>
              </a:rPr>
              <a:t>Membres</a:t>
            </a:r>
          </a:p>
        </p:txBody>
      </p:sp>
      <p:sp>
        <p:nvSpPr>
          <p:cNvPr id="13" name="Accolade fermante 12"/>
          <p:cNvSpPr/>
          <p:nvPr/>
        </p:nvSpPr>
        <p:spPr>
          <a:xfrm>
            <a:off x="1984735" y="1869257"/>
            <a:ext cx="304800" cy="1194858"/>
          </a:xfrm>
          <a:prstGeom prst="rightBrace">
            <a:avLst>
              <a:gd name="adj1" fmla="val 8333"/>
              <a:gd name="adj2" fmla="val 48833"/>
            </a:avLst>
          </a:prstGeom>
          <a:ln w="63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2" name="Image 21"/>
          <p:cNvPicPr>
            <a:picLocks noChangeAspect="1"/>
          </p:cNvPicPr>
          <p:nvPr/>
        </p:nvPicPr>
        <p:blipFill>
          <a:blip r:embed="rId3"/>
          <a:stretch>
            <a:fillRect/>
          </a:stretch>
        </p:blipFill>
        <p:spPr>
          <a:xfrm>
            <a:off x="810957" y="2401130"/>
            <a:ext cx="892331" cy="580875"/>
          </a:xfrm>
          <a:prstGeom prst="rect">
            <a:avLst/>
          </a:prstGeom>
        </p:spPr>
      </p:pic>
      <p:pic>
        <p:nvPicPr>
          <p:cNvPr id="26" name="Image 25"/>
          <p:cNvPicPr>
            <a:picLocks noChangeAspect="1"/>
          </p:cNvPicPr>
          <p:nvPr/>
        </p:nvPicPr>
        <p:blipFill>
          <a:blip r:embed="rId4"/>
          <a:stretch>
            <a:fillRect/>
          </a:stretch>
        </p:blipFill>
        <p:spPr>
          <a:xfrm>
            <a:off x="6936760" y="3645143"/>
            <a:ext cx="441134" cy="488707"/>
          </a:xfrm>
          <a:prstGeom prst="rect">
            <a:avLst/>
          </a:prstGeom>
        </p:spPr>
      </p:pic>
      <p:sp>
        <p:nvSpPr>
          <p:cNvPr id="17" name="Rectangle : coins arrondis 7">
            <a:extLst>
              <a:ext uri="{FF2B5EF4-FFF2-40B4-BE49-F238E27FC236}">
                <a16:creationId xmlns:a16="http://schemas.microsoft.com/office/drawing/2014/main" id="{6A46FCB9-17E5-4558-B6B0-F6FE3522C074}"/>
              </a:ext>
            </a:extLst>
          </p:cNvPr>
          <p:cNvSpPr/>
          <p:nvPr/>
        </p:nvSpPr>
        <p:spPr>
          <a:xfrm>
            <a:off x="10267949" y="844904"/>
            <a:ext cx="1734823" cy="660046"/>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latin typeface="Arial" panose="020B0604020202020204" pitchFamily="34" charset="0"/>
                <a:cs typeface="Arial" panose="020B0604020202020204" pitchFamily="34" charset="0"/>
              </a:rPr>
              <a:t>Rôle pour une durée de 6 mois</a:t>
            </a:r>
          </a:p>
        </p:txBody>
      </p:sp>
      <p:sp>
        <p:nvSpPr>
          <p:cNvPr id="14" name="Espace réservé du pied de page 13"/>
          <p:cNvSpPr>
            <a:spLocks noGrp="1"/>
          </p:cNvSpPr>
          <p:nvPr>
            <p:ph type="ftr" sz="quarter" idx="11"/>
          </p:nvPr>
        </p:nvSpPr>
        <p:spPr/>
        <p:txBody>
          <a:bodyPr/>
          <a:lstStyle/>
          <a:p>
            <a:r>
              <a:rPr lang="fr-FR"/>
              <a:t>PROJET EMPLOI HANDICAP 65/32                           C.CASELLES                20/07/2021</a:t>
            </a:r>
            <a:endParaRPr lang="fr-FR" dirty="0"/>
          </a:p>
        </p:txBody>
      </p:sp>
      <p:sp>
        <p:nvSpPr>
          <p:cNvPr id="15" name="Espace réservé du numéro de diapositive 14"/>
          <p:cNvSpPr>
            <a:spLocks noGrp="1"/>
          </p:cNvSpPr>
          <p:nvPr>
            <p:ph type="sldNum" sz="quarter" idx="12"/>
          </p:nvPr>
        </p:nvSpPr>
        <p:spPr/>
        <p:txBody>
          <a:bodyPr/>
          <a:lstStyle/>
          <a:p>
            <a:fld id="{BD6AFAC6-E241-4170-88BC-A627E638CE6A}" type="slidenum">
              <a:rPr lang="fr-FR" smtClean="0"/>
              <a:t>8</a:t>
            </a:fld>
            <a:endParaRPr lang="fr-FR"/>
          </a:p>
        </p:txBody>
      </p:sp>
    </p:spTree>
    <p:extLst>
      <p:ext uri="{BB962C8B-B14F-4D97-AF65-F5344CB8AC3E}">
        <p14:creationId xmlns:p14="http://schemas.microsoft.com/office/powerpoint/2010/main" val="87573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302A2-FF0E-9444-99C2-5171AD81ED3D}"/>
              </a:ext>
            </a:extLst>
          </p:cNvPr>
          <p:cNvSpPr>
            <a:spLocks noGrp="1"/>
          </p:cNvSpPr>
          <p:nvPr>
            <p:ph type="title"/>
          </p:nvPr>
        </p:nvSpPr>
        <p:spPr>
          <a:xfrm>
            <a:off x="5129052" y="467834"/>
            <a:ext cx="3457320" cy="723654"/>
          </a:xfrm>
        </p:spPr>
        <p:txBody>
          <a:bodyPr anchor="b">
            <a:normAutofit/>
          </a:bodyPr>
          <a:lstStyle/>
          <a:p>
            <a:pPr algn="ctr"/>
            <a:r>
              <a:rPr lang="fr-FR" sz="3600" dirty="0">
                <a:solidFill>
                  <a:srgbClr val="44546A"/>
                </a:solidFill>
                <a:latin typeface="Arial" panose="020B0604020202020204" pitchFamily="34" charset="0"/>
                <a:cs typeface="Arial" panose="020B0604020202020204" pitchFamily="34" charset="0"/>
              </a:rPr>
              <a:t>SOMMAIRE</a:t>
            </a:r>
          </a:p>
        </p:txBody>
      </p:sp>
      <p:sp>
        <p:nvSpPr>
          <p:cNvPr id="3" name="Espace réservé du contenu 2">
            <a:extLst>
              <a:ext uri="{FF2B5EF4-FFF2-40B4-BE49-F238E27FC236}">
                <a16:creationId xmlns:a16="http://schemas.microsoft.com/office/drawing/2014/main" id="{AFD71FE4-A0C2-7541-A5EE-C58922F8B79D}"/>
              </a:ext>
            </a:extLst>
          </p:cNvPr>
          <p:cNvSpPr>
            <a:spLocks noGrp="1"/>
          </p:cNvSpPr>
          <p:nvPr>
            <p:ph idx="1"/>
          </p:nvPr>
        </p:nvSpPr>
        <p:spPr>
          <a:xfrm>
            <a:off x="152870" y="1027190"/>
            <a:ext cx="4574735" cy="1692259"/>
          </a:xfrm>
          <a:ln>
            <a:solidFill>
              <a:schemeClr val="tx2"/>
            </a:solidFill>
          </a:ln>
        </p:spPr>
        <p:txBody>
          <a:bodyPr>
            <a:normAutofit/>
          </a:body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Emploi handicap 65, c’est quoi?</a:t>
            </a:r>
          </a:p>
          <a:p>
            <a:r>
              <a:rPr lang="fr-FR" sz="1800" dirty="0">
                <a:solidFill>
                  <a:schemeClr val="tx2"/>
                </a:solidFill>
                <a:latin typeface="Arial" panose="020B0604020202020204" pitchFamily="34" charset="0"/>
                <a:cs typeface="Arial" panose="020B0604020202020204" pitchFamily="34" charset="0"/>
              </a:rPr>
              <a:t>Le projet en image</a:t>
            </a:r>
          </a:p>
          <a:p>
            <a:r>
              <a:rPr lang="fr-FR" sz="1800" dirty="0">
                <a:solidFill>
                  <a:schemeClr val="tx2"/>
                </a:solidFill>
                <a:latin typeface="Arial" panose="020B0604020202020204" pitchFamily="34" charset="0"/>
                <a:cs typeface="Arial" panose="020B0604020202020204" pitchFamily="34" charset="0"/>
              </a:rPr>
              <a:t>Vue d’ensemble – Les produits du projet</a:t>
            </a:r>
          </a:p>
          <a:p>
            <a:r>
              <a:rPr lang="fr-FR" sz="1800" dirty="0">
                <a:solidFill>
                  <a:schemeClr val="tx2"/>
                </a:solidFill>
                <a:latin typeface="Arial" panose="020B0604020202020204" pitchFamily="34" charset="0"/>
                <a:cs typeface="Arial" panose="020B0604020202020204" pitchFamily="34" charset="0"/>
              </a:rPr>
              <a:t>Les associés du projet</a:t>
            </a: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3" name="Espace réservé du contenu 2">
            <a:extLst>
              <a:ext uri="{FF2B5EF4-FFF2-40B4-BE49-F238E27FC236}">
                <a16:creationId xmlns:a16="http://schemas.microsoft.com/office/drawing/2014/main" id="{AFD71FE4-A0C2-7541-A5EE-C58922F8B79D}"/>
              </a:ext>
            </a:extLst>
          </p:cNvPr>
          <p:cNvSpPr txBox="1">
            <a:spLocks/>
          </p:cNvSpPr>
          <p:nvPr/>
        </p:nvSpPr>
        <p:spPr>
          <a:xfrm>
            <a:off x="1977662" y="2870867"/>
            <a:ext cx="4727752" cy="1368624"/>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Les valeurs du réseau</a:t>
            </a:r>
          </a:p>
          <a:p>
            <a:r>
              <a:rPr lang="fr-FR" sz="1800" dirty="0">
                <a:solidFill>
                  <a:schemeClr val="tx2"/>
                </a:solidFill>
                <a:latin typeface="Arial" panose="020B0604020202020204" pitchFamily="34" charset="0"/>
                <a:cs typeface="Arial" panose="020B0604020202020204" pitchFamily="34" charset="0"/>
              </a:rPr>
              <a:t>Présentation de l’organisation du réseau</a:t>
            </a:r>
          </a:p>
          <a:p>
            <a:r>
              <a:rPr lang="fr-FR" sz="1800" dirty="0">
                <a:solidFill>
                  <a:schemeClr val="tx2"/>
                </a:solidFill>
                <a:latin typeface="Arial" panose="020B0604020202020204" pitchFamily="34" charset="0"/>
                <a:cs typeface="Arial" panose="020B0604020202020204" pitchFamily="34" charset="0"/>
              </a:rPr>
              <a:t>Le rôle du membre réseau  </a:t>
            </a: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4" name="Espace réservé du contenu 2">
            <a:extLst>
              <a:ext uri="{FF2B5EF4-FFF2-40B4-BE49-F238E27FC236}">
                <a16:creationId xmlns:a16="http://schemas.microsoft.com/office/drawing/2014/main" id="{AFD71FE4-A0C2-7541-A5EE-C58922F8B79D}"/>
              </a:ext>
            </a:extLst>
          </p:cNvPr>
          <p:cNvSpPr txBox="1">
            <a:spLocks/>
          </p:cNvSpPr>
          <p:nvPr/>
        </p:nvSpPr>
        <p:spPr>
          <a:xfrm>
            <a:off x="6935083" y="3308347"/>
            <a:ext cx="5050365" cy="145638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La situation du projet : indicateurs</a:t>
            </a:r>
          </a:p>
          <a:p>
            <a:r>
              <a:rPr lang="fr-FR" sz="1800" dirty="0">
                <a:solidFill>
                  <a:schemeClr val="tx2"/>
                </a:solidFill>
                <a:latin typeface="Arial" panose="020B0604020202020204" pitchFamily="34" charset="0"/>
                <a:cs typeface="Arial" panose="020B0604020202020204" pitchFamily="34" charset="0"/>
              </a:rPr>
              <a:t>Macro-planning</a:t>
            </a:r>
          </a:p>
          <a:p>
            <a:r>
              <a:rPr lang="fr-FR" sz="1800" dirty="0">
                <a:solidFill>
                  <a:schemeClr val="tx2"/>
                </a:solidFill>
                <a:latin typeface="Arial" panose="020B0604020202020204" pitchFamily="34" charset="0"/>
                <a:cs typeface="Arial" panose="020B0604020202020204" pitchFamily="34" charset="0"/>
              </a:rPr>
              <a:t>Actions en cours</a:t>
            </a:r>
          </a:p>
          <a:p>
            <a:endParaRPr lang="fr-FR" sz="18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25" name="Espace réservé du contenu 2">
            <a:extLst>
              <a:ext uri="{FF2B5EF4-FFF2-40B4-BE49-F238E27FC236}">
                <a16:creationId xmlns:a16="http://schemas.microsoft.com/office/drawing/2014/main" id="{AFD71FE4-A0C2-7541-A5EE-C58922F8B79D}"/>
              </a:ext>
            </a:extLst>
          </p:cNvPr>
          <p:cNvSpPr txBox="1">
            <a:spLocks/>
          </p:cNvSpPr>
          <p:nvPr/>
        </p:nvSpPr>
        <p:spPr>
          <a:xfrm>
            <a:off x="6935083" y="4864621"/>
            <a:ext cx="5050365" cy="149172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500" dirty="0">
              <a:solidFill>
                <a:schemeClr val="tx2"/>
              </a:solidFill>
              <a:latin typeface="Arial" panose="020B0604020202020204" pitchFamily="34" charset="0"/>
              <a:cs typeface="Arial" panose="020B0604020202020204" pitchFamily="34" charset="0"/>
            </a:endParaRPr>
          </a:p>
          <a:p>
            <a:r>
              <a:rPr lang="fr-FR" sz="1800" dirty="0">
                <a:solidFill>
                  <a:schemeClr val="tx2"/>
                </a:solidFill>
                <a:latin typeface="Arial" panose="020B0604020202020204" pitchFamily="34" charset="0"/>
                <a:cs typeface="Arial" panose="020B0604020202020204" pitchFamily="34" charset="0"/>
              </a:rPr>
              <a:t>Noms et logos étudiés</a:t>
            </a:r>
          </a:p>
          <a:p>
            <a:r>
              <a:rPr lang="fr-FR" sz="1800" dirty="0">
                <a:solidFill>
                  <a:schemeClr val="tx2"/>
                </a:solidFill>
                <a:latin typeface="Arial" panose="020B0604020202020204" pitchFamily="34" charset="0"/>
                <a:cs typeface="Arial" panose="020B0604020202020204" pitchFamily="34" charset="0"/>
              </a:rPr>
              <a:t>Echanges</a:t>
            </a:r>
          </a:p>
          <a:p>
            <a:r>
              <a:rPr lang="fr-FR" sz="1800" dirty="0">
                <a:solidFill>
                  <a:schemeClr val="tx2"/>
                </a:solidFill>
                <a:latin typeface="Arial" panose="020B0604020202020204" pitchFamily="34" charset="0"/>
                <a:cs typeface="Arial" panose="020B0604020202020204" pitchFamily="34" charset="0"/>
              </a:rPr>
              <a:t>En annexe : description détaillée du projet</a:t>
            </a:r>
          </a:p>
          <a:p>
            <a:pPr marL="0" indent="0">
              <a:buNone/>
            </a:pPr>
            <a:endParaRPr lang="fr-FR" sz="18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a:p>
            <a:endParaRPr lang="fr-FR" sz="5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p:txBody>
          <a:bodyPr/>
          <a:lstStyle/>
          <a:p>
            <a:r>
              <a:rPr lang="fr-FR"/>
              <a:t>PROJET EMPLOI HANDICAP 65/32                           C.CASELLES                20/07/2021</a:t>
            </a:r>
            <a:endParaRPr lang="fr-FR" dirty="0"/>
          </a:p>
        </p:txBody>
      </p:sp>
      <p:sp>
        <p:nvSpPr>
          <p:cNvPr id="5" name="Espace réservé du numéro de diapositive 4"/>
          <p:cNvSpPr>
            <a:spLocks noGrp="1"/>
          </p:cNvSpPr>
          <p:nvPr>
            <p:ph type="sldNum" sz="quarter" idx="12"/>
          </p:nvPr>
        </p:nvSpPr>
        <p:spPr/>
        <p:txBody>
          <a:bodyPr/>
          <a:lstStyle/>
          <a:p>
            <a:fld id="{BD6AFAC6-E241-4170-88BC-A627E638CE6A}" type="slidenum">
              <a:rPr lang="fr-FR" smtClean="0"/>
              <a:t>9</a:t>
            </a:fld>
            <a:endParaRPr lang="fr-FR"/>
          </a:p>
        </p:txBody>
      </p:sp>
    </p:spTree>
    <p:extLst>
      <p:ext uri="{BB962C8B-B14F-4D97-AF65-F5344CB8AC3E}">
        <p14:creationId xmlns:p14="http://schemas.microsoft.com/office/powerpoint/2010/main" val="38486053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3C569E52296F4C94E5B14028F511BD" ma:contentTypeVersion="6" ma:contentTypeDescription="Crée un document." ma:contentTypeScope="" ma:versionID="094b3891d4393946334216f8bd41b5af">
  <xsd:schema xmlns:xsd="http://www.w3.org/2001/XMLSchema" xmlns:xs="http://www.w3.org/2001/XMLSchema" xmlns:p="http://schemas.microsoft.com/office/2006/metadata/properties" xmlns:ns2="d8e4bcc8-48b0-433c-818f-9ea1036aa7e3" xmlns:ns3="de59acf1-e492-47da-bae9-163e73b28c15" targetNamespace="http://schemas.microsoft.com/office/2006/metadata/properties" ma:root="true" ma:fieldsID="5153502c82a41d016cae96c65e430147" ns2:_="" ns3:_="">
    <xsd:import namespace="d8e4bcc8-48b0-433c-818f-9ea1036aa7e3"/>
    <xsd:import namespace="de59acf1-e492-47da-bae9-163e73b28c15"/>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4bcc8-48b0-433c-818f-9ea1036aa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59acf1-e492-47da-bae9-163e73b28c15"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BDF190-1EDD-4D79-81E0-D0F676C26124}"/>
</file>

<file path=customXml/itemProps2.xml><?xml version="1.0" encoding="utf-8"?>
<ds:datastoreItem xmlns:ds="http://schemas.openxmlformats.org/officeDocument/2006/customXml" ds:itemID="{139B4F17-96FD-4A35-AB01-FA19438AF7F7}"/>
</file>

<file path=customXml/itemProps3.xml><?xml version="1.0" encoding="utf-8"?>
<ds:datastoreItem xmlns:ds="http://schemas.openxmlformats.org/officeDocument/2006/customXml" ds:itemID="{1C196E93-9312-4ACD-BD55-7FA2115B1FF1}"/>
</file>

<file path=docProps/app.xml><?xml version="1.0" encoding="utf-8"?>
<Properties xmlns="http://schemas.openxmlformats.org/officeDocument/2006/extended-properties" xmlns:vt="http://schemas.openxmlformats.org/officeDocument/2006/docPropsVTypes">
  <Template/>
  <TotalTime>274</TotalTime>
  <Words>3194</Words>
  <Application>Microsoft Office PowerPoint</Application>
  <PresentationFormat>Grand écran</PresentationFormat>
  <Paragraphs>406</Paragraphs>
  <Slides>26</Slides>
  <Notes>11</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26</vt:i4>
      </vt:variant>
    </vt:vector>
  </HeadingPairs>
  <TitlesOfParts>
    <vt:vector size="34" baseType="lpstr">
      <vt:lpstr>Arial</vt:lpstr>
      <vt:lpstr>Calibri</vt:lpstr>
      <vt:lpstr>Calibri Light</vt:lpstr>
      <vt:lpstr>Wingdings</vt:lpstr>
      <vt:lpstr>Wingdings 3</vt:lpstr>
      <vt:lpstr>Thème Office</vt:lpstr>
      <vt:lpstr>1_Conception personnalisée</vt:lpstr>
      <vt:lpstr>Conception personnalisée</vt:lpstr>
      <vt:lpstr>Projet  EMPLOI HANDICAP 65/32</vt:lpstr>
      <vt:lpstr>SOMMAIRE</vt:lpstr>
      <vt:lpstr>EMPLOI-HANDICAP 65, c’est quoi ?</vt:lpstr>
      <vt:lpstr>LE PROJET EN IMAGE</vt:lpstr>
      <vt:lpstr>VUE D’ENSEMBLE – PRODUITS PROJET</vt:lpstr>
      <vt:lpstr>LES ASSOCIES DU PROJET </vt:lpstr>
      <vt:lpstr>Présentation PowerPoint</vt:lpstr>
      <vt:lpstr>ORGANISATION PROJET : LES RÔLES</vt:lpstr>
      <vt:lpstr>SOMMAIRE</vt:lpstr>
      <vt:lpstr>LE RÔLE DU MEMBRE RÉSEAU ENTREPRISE</vt:lpstr>
      <vt:lpstr>LE RÔLE DU MEMBRE RÉSEAU ENTREPRISE</vt:lpstr>
      <vt:lpstr>SOMMAIRE</vt:lpstr>
      <vt:lpstr>PROJET EMPLOI HANDICAP 65/32  C’EST QUOI?</vt:lpstr>
      <vt:lpstr>PROJET EMPLOI HANDICAP 65/32  C’EST QUOI?</vt:lpstr>
      <vt:lpstr>PROJET EMPLOI HANDICAP 65/32  C’EST QUOI?</vt:lpstr>
      <vt:lpstr>PROJET EMPLOI HANDICAP 65/32  C’EST QUOI?</vt:lpstr>
      <vt:lpstr>PROJET EMPLOI HANDICAP 65/32  C’EST QUOI?</vt:lpstr>
      <vt:lpstr>PROJET EMPLOI HANDICAP 65/32  C’EST QUOI?</vt:lpstr>
      <vt:lpstr>PROJET EMPLOI HANDICAP 65/32  C’EST QUOI?</vt:lpstr>
      <vt:lpstr>PROJET EMPLOI HANDICAP 65/32  C’EST QUOI?</vt:lpstr>
      <vt:lpstr>PROJET EMPLOI HANDICAP 65/32  C’EST QUOI?</vt:lpstr>
      <vt:lpstr>PROJET EMPLOI HANDICAP 65/32  C’EST QUOI?</vt:lpstr>
      <vt:lpstr>PROJET EMPLOI HANDICAP 65/32   L’origine</vt:lpstr>
      <vt:lpstr>PROJET EMPLOI HANDICAP 65/32 : La situation actuelle</vt:lpstr>
      <vt:lpstr>OBJECTIFS</vt:lpstr>
      <vt:lpstr>ETAPES DU PROJET</vt:lpstr>
    </vt:vector>
  </TitlesOfParts>
  <Company>APF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EMPLOI HANDICAP</dc:title>
  <dc:creator>Christine CASELLES</dc:creator>
  <cp:lastModifiedBy>Carole SALERES</cp:lastModifiedBy>
  <cp:revision>67</cp:revision>
  <dcterms:created xsi:type="dcterms:W3CDTF">2021-01-07T15:53:38Z</dcterms:created>
  <dcterms:modified xsi:type="dcterms:W3CDTF">2021-07-20T09:46:38Z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0x010100F33C569E52296F4C94E5B14028F511BD</vt:lpwstr>
  </property>
</Properties>
</file>